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833" r:id="rId1"/>
    <p:sldMasterId id="2147484857" r:id="rId2"/>
  </p:sldMasterIdLst>
  <p:notesMasterIdLst>
    <p:notesMasterId r:id="rId150"/>
  </p:notesMasterIdLst>
  <p:handoutMasterIdLst>
    <p:handoutMasterId r:id="rId151"/>
  </p:handoutMasterIdLst>
  <p:sldIdLst>
    <p:sldId id="377" r:id="rId3"/>
    <p:sldId id="8268" r:id="rId4"/>
    <p:sldId id="4394" r:id="rId5"/>
    <p:sldId id="8254" r:id="rId6"/>
    <p:sldId id="1813" r:id="rId7"/>
    <p:sldId id="8255" r:id="rId8"/>
    <p:sldId id="297" r:id="rId9"/>
    <p:sldId id="8271" r:id="rId10"/>
    <p:sldId id="384" r:id="rId11"/>
    <p:sldId id="8274" r:id="rId12"/>
    <p:sldId id="8275" r:id="rId13"/>
    <p:sldId id="8288" r:id="rId14"/>
    <p:sldId id="569" r:id="rId15"/>
    <p:sldId id="369" r:id="rId16"/>
    <p:sldId id="8258" r:id="rId17"/>
    <p:sldId id="8289" r:id="rId18"/>
    <p:sldId id="8259" r:id="rId19"/>
    <p:sldId id="4414" r:id="rId20"/>
    <p:sldId id="4427" r:id="rId21"/>
    <p:sldId id="8260" r:id="rId22"/>
    <p:sldId id="8264" r:id="rId23"/>
    <p:sldId id="8317" r:id="rId24"/>
    <p:sldId id="8185" r:id="rId25"/>
    <p:sldId id="8186" r:id="rId26"/>
    <p:sldId id="8287" r:id="rId27"/>
    <p:sldId id="8198" r:id="rId28"/>
    <p:sldId id="8201" r:id="rId29"/>
    <p:sldId id="4374" r:id="rId30"/>
    <p:sldId id="4375" r:id="rId31"/>
    <p:sldId id="4418" r:id="rId32"/>
    <p:sldId id="8202" r:id="rId33"/>
    <p:sldId id="387" r:id="rId34"/>
    <p:sldId id="386" r:id="rId35"/>
    <p:sldId id="389" r:id="rId36"/>
    <p:sldId id="8203" r:id="rId37"/>
    <p:sldId id="8204" r:id="rId38"/>
    <p:sldId id="8205" r:id="rId39"/>
    <p:sldId id="388" r:id="rId40"/>
    <p:sldId id="8242" r:id="rId41"/>
    <p:sldId id="8206" r:id="rId42"/>
    <p:sldId id="292" r:id="rId43"/>
    <p:sldId id="2401" r:id="rId44"/>
    <p:sldId id="8277" r:id="rId45"/>
    <p:sldId id="8278" r:id="rId46"/>
    <p:sldId id="4406" r:id="rId47"/>
    <p:sldId id="8218" r:id="rId48"/>
    <p:sldId id="8219" r:id="rId49"/>
    <p:sldId id="8220" r:id="rId50"/>
    <p:sldId id="8318" r:id="rId51"/>
    <p:sldId id="4420" r:id="rId52"/>
    <p:sldId id="2442" r:id="rId53"/>
    <p:sldId id="2443" r:id="rId54"/>
    <p:sldId id="2445" r:id="rId55"/>
    <p:sldId id="8216" r:id="rId56"/>
    <p:sldId id="8183" r:id="rId57"/>
    <p:sldId id="8184" r:id="rId58"/>
    <p:sldId id="8290" r:id="rId59"/>
    <p:sldId id="8291" r:id="rId60"/>
    <p:sldId id="1921" r:id="rId61"/>
    <p:sldId id="260" r:id="rId62"/>
    <p:sldId id="259" r:id="rId63"/>
    <p:sldId id="2446" r:id="rId64"/>
    <p:sldId id="2423" r:id="rId65"/>
    <p:sldId id="4376" r:id="rId66"/>
    <p:sldId id="2447" r:id="rId67"/>
    <p:sldId id="1926" r:id="rId68"/>
    <p:sldId id="4365" r:id="rId69"/>
    <p:sldId id="1909" r:id="rId70"/>
    <p:sldId id="2448" r:id="rId71"/>
    <p:sldId id="4357" r:id="rId72"/>
    <p:sldId id="1913" r:id="rId73"/>
    <p:sldId id="2449" r:id="rId74"/>
    <p:sldId id="8319" r:id="rId75"/>
    <p:sldId id="2419" r:id="rId76"/>
    <p:sldId id="4404" r:id="rId77"/>
    <p:sldId id="4402" r:id="rId78"/>
    <p:sldId id="2421" r:id="rId79"/>
    <p:sldId id="4405" r:id="rId80"/>
    <p:sldId id="2425" r:id="rId81"/>
    <p:sldId id="2426" r:id="rId82"/>
    <p:sldId id="4384" r:id="rId83"/>
    <p:sldId id="4383" r:id="rId84"/>
    <p:sldId id="4382" r:id="rId85"/>
    <p:sldId id="4385" r:id="rId86"/>
    <p:sldId id="8229" r:id="rId87"/>
    <p:sldId id="4387" r:id="rId88"/>
    <p:sldId id="4388" r:id="rId89"/>
    <p:sldId id="276" r:id="rId90"/>
    <p:sldId id="1860" r:id="rId91"/>
    <p:sldId id="264" r:id="rId92"/>
    <p:sldId id="8225" r:id="rId93"/>
    <p:sldId id="4378" r:id="rId94"/>
    <p:sldId id="1835" r:id="rId95"/>
    <p:sldId id="2384" r:id="rId96"/>
    <p:sldId id="8321" r:id="rId97"/>
    <p:sldId id="8292" r:id="rId98"/>
    <p:sldId id="8293" r:id="rId99"/>
    <p:sldId id="8294" r:id="rId100"/>
    <p:sldId id="8322" r:id="rId101"/>
    <p:sldId id="284" r:id="rId102"/>
    <p:sldId id="357" r:id="rId103"/>
    <p:sldId id="8267" r:id="rId104"/>
    <p:sldId id="2437" r:id="rId105"/>
    <p:sldId id="2431" r:id="rId106"/>
    <p:sldId id="8253" r:id="rId107"/>
    <p:sldId id="2436" r:id="rId108"/>
    <p:sldId id="8245" r:id="rId109"/>
    <p:sldId id="8190" r:id="rId110"/>
    <p:sldId id="4381" r:id="rId111"/>
    <p:sldId id="4438" r:id="rId112"/>
    <p:sldId id="1839" r:id="rId113"/>
    <p:sldId id="8281" r:id="rId114"/>
    <p:sldId id="8283" r:id="rId115"/>
    <p:sldId id="2438" r:id="rId116"/>
    <p:sldId id="2439" r:id="rId117"/>
    <p:sldId id="8323" r:id="rId118"/>
    <p:sldId id="9872" r:id="rId119"/>
    <p:sldId id="4417" r:id="rId120"/>
    <p:sldId id="8304" r:id="rId121"/>
    <p:sldId id="8310" r:id="rId122"/>
    <p:sldId id="8311" r:id="rId123"/>
    <p:sldId id="8305" r:id="rId124"/>
    <p:sldId id="8312" r:id="rId125"/>
    <p:sldId id="8306" r:id="rId126"/>
    <p:sldId id="8308" r:id="rId127"/>
    <p:sldId id="8309" r:id="rId128"/>
    <p:sldId id="8314" r:id="rId129"/>
    <p:sldId id="8313" r:id="rId130"/>
    <p:sldId id="8315" r:id="rId131"/>
    <p:sldId id="8316" r:id="rId132"/>
    <p:sldId id="8208" r:id="rId133"/>
    <p:sldId id="8209" r:id="rId134"/>
    <p:sldId id="8284" r:id="rId135"/>
    <p:sldId id="8285" r:id="rId136"/>
    <p:sldId id="8324" r:id="rId137"/>
    <p:sldId id="9873" r:id="rId138"/>
    <p:sldId id="8210" r:id="rId139"/>
    <p:sldId id="8369" r:id="rId140"/>
    <p:sldId id="8231" r:id="rId141"/>
    <p:sldId id="9874" r:id="rId142"/>
    <p:sldId id="1879" r:id="rId143"/>
    <p:sldId id="8211" r:id="rId144"/>
    <p:sldId id="8325" r:id="rId145"/>
    <p:sldId id="2215" r:id="rId146"/>
    <p:sldId id="2369" r:id="rId147"/>
    <p:sldId id="285" r:id="rId148"/>
    <p:sldId id="1599" r:id="rId1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662A55AF-265B-42B3-9CB6-40C6288A9B30}">
          <p14:sldIdLst>
            <p14:sldId id="377"/>
            <p14:sldId id="8268"/>
            <p14:sldId id="4394"/>
          </p14:sldIdLst>
        </p14:section>
        <p14:section name="Introduction" id="{F70CC161-C8EF-4BB2-A65C-4F93A2ABD170}">
          <p14:sldIdLst>
            <p14:sldId id="8254"/>
            <p14:sldId id="1813"/>
            <p14:sldId id="8255"/>
            <p14:sldId id="297"/>
            <p14:sldId id="8271"/>
            <p14:sldId id="384"/>
            <p14:sldId id="8274"/>
            <p14:sldId id="8275"/>
            <p14:sldId id="8288"/>
            <p14:sldId id="569"/>
            <p14:sldId id="369"/>
            <p14:sldId id="8258"/>
            <p14:sldId id="8289"/>
            <p14:sldId id="8259"/>
            <p14:sldId id="4414"/>
            <p14:sldId id="4427"/>
            <p14:sldId id="8260"/>
            <p14:sldId id="8264"/>
          </p14:sldIdLst>
        </p14:section>
        <p14:section name="Managed Instance Overview" id="{890CEBF0-33A3-4BE2-959D-97BE488EB6B7}">
          <p14:sldIdLst>
            <p14:sldId id="8317"/>
            <p14:sldId id="8185"/>
            <p14:sldId id="8186"/>
            <p14:sldId id="8287"/>
            <p14:sldId id="8198"/>
            <p14:sldId id="8201"/>
            <p14:sldId id="4374"/>
            <p14:sldId id="4375"/>
            <p14:sldId id="4418"/>
            <p14:sldId id="8202"/>
            <p14:sldId id="387"/>
            <p14:sldId id="386"/>
            <p14:sldId id="389"/>
            <p14:sldId id="8203"/>
            <p14:sldId id="8204"/>
            <p14:sldId id="8205"/>
            <p14:sldId id="388"/>
            <p14:sldId id="8242"/>
            <p14:sldId id="8206"/>
            <p14:sldId id="292"/>
            <p14:sldId id="2401"/>
            <p14:sldId id="8277"/>
            <p14:sldId id="8278"/>
            <p14:sldId id="4406"/>
            <p14:sldId id="8218"/>
            <p14:sldId id="8219"/>
            <p14:sldId id="8220"/>
          </p14:sldIdLst>
        </p14:section>
        <p14:section name="Security &amp; Network considerations" id="{02C6E8FE-67A3-4395-97B4-9012DC1B06C8}">
          <p14:sldIdLst>
            <p14:sldId id="8318"/>
            <p14:sldId id="4420"/>
            <p14:sldId id="2442"/>
            <p14:sldId id="2443"/>
            <p14:sldId id="2445"/>
            <p14:sldId id="8216"/>
            <p14:sldId id="8183"/>
            <p14:sldId id="8184"/>
            <p14:sldId id="8290"/>
            <p14:sldId id="8291"/>
            <p14:sldId id="1921"/>
            <p14:sldId id="260"/>
            <p14:sldId id="259"/>
            <p14:sldId id="2446"/>
            <p14:sldId id="2423"/>
            <p14:sldId id="4376"/>
            <p14:sldId id="2447"/>
            <p14:sldId id="1926"/>
            <p14:sldId id="4365"/>
            <p14:sldId id="1909"/>
            <p14:sldId id="2448"/>
            <p14:sldId id="4357"/>
            <p14:sldId id="1913"/>
            <p14:sldId id="2449"/>
          </p14:sldIdLst>
        </p14:section>
        <p14:section name="Feature and capabilities" id="{A2E81A5E-90BE-452E-993A-4BADA874AB4D}">
          <p14:sldIdLst>
            <p14:sldId id="8319"/>
            <p14:sldId id="2419"/>
            <p14:sldId id="4404"/>
            <p14:sldId id="4402"/>
            <p14:sldId id="2421"/>
            <p14:sldId id="4405"/>
            <p14:sldId id="2425"/>
            <p14:sldId id="2426"/>
            <p14:sldId id="4384"/>
            <p14:sldId id="4383"/>
            <p14:sldId id="4382"/>
            <p14:sldId id="4385"/>
            <p14:sldId id="8229"/>
            <p14:sldId id="4387"/>
            <p14:sldId id="4388"/>
            <p14:sldId id="276"/>
            <p14:sldId id="1860"/>
            <p14:sldId id="264"/>
            <p14:sldId id="8225"/>
          </p14:sldIdLst>
        </p14:section>
        <p14:section name="Backup Restore" id="{E257760D-11A4-4A16-B665-8FBADCDB2DAF}">
          <p14:sldIdLst>
            <p14:sldId id="4378"/>
            <p14:sldId id="1835"/>
            <p14:sldId id="2384"/>
          </p14:sldIdLst>
        </p14:section>
        <p14:section name="Replication and Monitoring" id="{AB4B70C5-86B6-4F3B-981D-805AEE387908}">
          <p14:sldIdLst>
            <p14:sldId id="8321"/>
            <p14:sldId id="8292"/>
            <p14:sldId id="8293"/>
            <p14:sldId id="8294"/>
          </p14:sldIdLst>
        </p14:section>
        <p14:section name="Migration" id="{3CDA38B1-B017-4316-B3E4-EC11517E573F}">
          <p14:sldIdLst>
            <p14:sldId id="8322"/>
            <p14:sldId id="284"/>
            <p14:sldId id="357"/>
            <p14:sldId id="8267"/>
            <p14:sldId id="2437"/>
            <p14:sldId id="2431"/>
            <p14:sldId id="8253"/>
            <p14:sldId id="2436"/>
            <p14:sldId id="8245"/>
            <p14:sldId id="8190"/>
            <p14:sldId id="4381"/>
            <p14:sldId id="4438"/>
            <p14:sldId id="1839"/>
            <p14:sldId id="8281"/>
            <p14:sldId id="8283"/>
            <p14:sldId id="2438"/>
            <p14:sldId id="2439"/>
          </p14:sldIdLst>
        </p14:section>
        <p14:section name="Data migration tasks" id="{D0125172-B377-44E1-8342-635B8E42B413}">
          <p14:sldIdLst>
            <p14:sldId id="8323"/>
            <p14:sldId id="9872"/>
            <p14:sldId id="4417"/>
            <p14:sldId id="8304"/>
            <p14:sldId id="8310"/>
            <p14:sldId id="8311"/>
            <p14:sldId id="8305"/>
            <p14:sldId id="8312"/>
            <p14:sldId id="8306"/>
            <p14:sldId id="8308"/>
            <p14:sldId id="8309"/>
            <p14:sldId id="8314"/>
            <p14:sldId id="8313"/>
            <p14:sldId id="8315"/>
            <p14:sldId id="8316"/>
            <p14:sldId id="8208"/>
            <p14:sldId id="8209"/>
            <p14:sldId id="8284"/>
            <p14:sldId id="8285"/>
          </p14:sldIdLst>
        </p14:section>
        <p14:section name="Hyperscale" id="{82884CC8-64E1-4CFE-9ADB-320B37E0B1C6}">
          <p14:sldIdLst>
            <p14:sldId id="8324"/>
            <p14:sldId id="9873"/>
            <p14:sldId id="8210"/>
            <p14:sldId id="8369"/>
            <p14:sldId id="8231"/>
            <p14:sldId id="9874"/>
            <p14:sldId id="1879"/>
            <p14:sldId id="8211"/>
          </p14:sldIdLst>
        </p14:section>
        <p14:section name="Closing" id="{5414ABEA-6A18-45D4-8123-601AB4FDB36E}">
          <p14:sldIdLst>
            <p14:sldId id="8325"/>
          </p14:sldIdLst>
        </p14:section>
        <p14:section name="Technical resources" id="{33D8D32D-2053-494C-ACB1-4E93C90B0443}">
          <p14:sldIdLst>
            <p14:sldId id="2215"/>
            <p14:sldId id="2369"/>
            <p14:sldId id="285"/>
            <p14:sldId id="15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hor" initials="A" lastIdx="35" clrIdx="1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0041"/>
    <a:srgbClr val="1E1E4A"/>
    <a:srgbClr val="008C72"/>
    <a:srgbClr val="008272"/>
    <a:srgbClr val="000000"/>
    <a:srgbClr val="3C3C41"/>
    <a:srgbClr val="FFFFFF"/>
    <a:srgbClr val="1A1A1A"/>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42" autoAdjust="0"/>
    <p:restoredTop sz="68390" autoAdjust="0"/>
  </p:normalViewPr>
  <p:slideViewPr>
    <p:cSldViewPr snapToGrid="0">
      <p:cViewPr varScale="1">
        <p:scale>
          <a:sx n="76" d="100"/>
          <a:sy n="76" d="100"/>
        </p:scale>
        <p:origin x="1362" y="9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handoutMaster" Target="handoutMasters/handoutMaster1.xml"/><Relationship Id="rId15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9EC0-4434-8E6C-C67816482EB9}"/>
              </c:ext>
            </c:extLst>
          </c:dPt>
          <c:dPt>
            <c:idx val="1"/>
            <c:bubble3D val="0"/>
            <c:spPr>
              <a:noFill/>
              <a:ln w="19050">
                <a:solidFill>
                  <a:schemeClr val="accent1"/>
                </a:solidFill>
                <a:miter lim="800000"/>
              </a:ln>
              <a:effectLst/>
            </c:spPr>
            <c:extLst>
              <c:ext xmlns:c16="http://schemas.microsoft.com/office/drawing/2014/chart" uri="{C3380CC4-5D6E-409C-BE32-E72D297353CC}">
                <c16:uniqueId val="{00000001-9EC0-4434-8E6C-C67816482EB9}"/>
              </c:ext>
            </c:extLst>
          </c:dPt>
          <c:val>
            <c:numRef>
              <c:f>Sheet1!$B$2:$B$3</c:f>
              <c:numCache>
                <c:formatCode>General</c:formatCode>
                <c:ptCount val="2"/>
                <c:pt idx="0">
                  <c:v>80</c:v>
                </c:pt>
                <c:pt idx="1">
                  <c:v>20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0-9EC0-4434-8E6C-C67816482EB9}"/>
            </c:ext>
          </c:extLst>
        </c:ser>
        <c:dLbls>
          <c:showLegendKey val="0"/>
          <c:showVal val="0"/>
          <c:showCatName val="0"/>
          <c:showSerName val="0"/>
          <c:showPercent val="0"/>
          <c:showBubbleSize val="0"/>
          <c:showLeaderLines val="1"/>
        </c:dLbls>
        <c:firstSliceAng val="72"/>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US" sz="1800" b="0" i="0" u="none" strike="noStrike" kern="1200" baseline="0" dirty="0">
                <a:solidFill>
                  <a:schemeClr val="tx2"/>
                </a:solidFill>
                <a:latin typeface="Segoe UI Semibold" panose="020B0702040204020203" pitchFamily="34" charset="0"/>
                <a:ea typeface="+mn-ea"/>
                <a:cs typeface="Segoe UI Semibold" panose="020B0702040204020203" pitchFamily="34" charset="0"/>
              </a:defRPr>
            </a:pPr>
            <a:r>
              <a:rPr lang="en-US" sz="1800" b="0" dirty="0">
                <a:latin typeface="Segoe UI Semibold" panose="020B0702040204020203" pitchFamily="34" charset="0"/>
                <a:cs typeface="Segoe UI Semibold" panose="020B0702040204020203" pitchFamily="34" charset="0"/>
              </a:rPr>
              <a:t>IDC Worldwide Database Server Forecast</a:t>
            </a:r>
          </a:p>
        </c:rich>
      </c:tx>
      <c:layout>
        <c:manualLayout>
          <c:xMode val="edge"/>
          <c:yMode val="edge"/>
          <c:x val="8.9300085478216232E-2"/>
          <c:y val="0"/>
        </c:manualLayout>
      </c:layout>
      <c:overlay val="1"/>
      <c:spPr>
        <a:noFill/>
        <a:ln>
          <a:noFill/>
        </a:ln>
        <a:effectLst/>
      </c:spPr>
      <c:txPr>
        <a:bodyPr rot="0" spcFirstLastPara="1" vertOverflow="ellipsis" vert="horz" wrap="square" anchor="ctr" anchorCtr="1"/>
        <a:lstStyle/>
        <a:p>
          <a:pPr>
            <a:defRPr lang="en-US" sz="1800" b="0" i="0" u="none" strike="noStrike" kern="1200" baseline="0" dirty="0">
              <a:solidFill>
                <a:schemeClr val="tx2"/>
              </a:solidFill>
              <a:latin typeface="Segoe UI Semibold" panose="020B0702040204020203" pitchFamily="34" charset="0"/>
              <a:ea typeface="+mn-ea"/>
              <a:cs typeface="Segoe UI Semibold" panose="020B0702040204020203" pitchFamily="34" charset="0"/>
            </a:defRPr>
          </a:pPr>
          <a:endParaRPr lang="en-US"/>
        </a:p>
      </c:txPr>
    </c:title>
    <c:autoTitleDeleted val="0"/>
    <c:plotArea>
      <c:layout>
        <c:manualLayout>
          <c:layoutTarget val="inner"/>
          <c:xMode val="edge"/>
          <c:yMode val="edge"/>
          <c:x val="0.17227384554065495"/>
          <c:y val="0.14489972517154914"/>
          <c:w val="0.64043616110456447"/>
          <c:h val="0.7592000650286711"/>
        </c:manualLayout>
      </c:layout>
      <c:pieChart>
        <c:varyColors val="1"/>
        <c:ser>
          <c:idx val="0"/>
          <c:order val="0"/>
          <c:dPt>
            <c:idx val="0"/>
            <c:bubble3D val="0"/>
            <c:spPr>
              <a:solidFill>
                <a:srgbClr val="6BA7D7">
                  <a:alpha val="80000"/>
                </a:srgbClr>
              </a:solidFill>
              <a:ln>
                <a:noFill/>
              </a:ln>
              <a:effectLst/>
            </c:spPr>
            <c:extLst>
              <c:ext xmlns:c16="http://schemas.microsoft.com/office/drawing/2014/chart" uri="{C3380CC4-5D6E-409C-BE32-E72D297353CC}">
                <c16:uniqueId val="{00000001-5C57-4C4C-B2DF-80FB23D1B9E4}"/>
              </c:ext>
            </c:extLst>
          </c:dPt>
          <c:dPt>
            <c:idx val="1"/>
            <c:bubble3D val="0"/>
            <c:spPr>
              <a:solidFill>
                <a:srgbClr val="6BA7D7">
                  <a:alpha val="60000"/>
                </a:srgbClr>
              </a:solidFill>
              <a:ln>
                <a:noFill/>
              </a:ln>
              <a:effectLst/>
            </c:spPr>
            <c:extLst>
              <c:ext xmlns:c16="http://schemas.microsoft.com/office/drawing/2014/chart" uri="{C3380CC4-5D6E-409C-BE32-E72D297353CC}">
                <c16:uniqueId val="{00000003-5C57-4C4C-B2DF-80FB23D1B9E4}"/>
              </c:ext>
            </c:extLst>
          </c:dPt>
          <c:dPt>
            <c:idx val="2"/>
            <c:bubble3D val="0"/>
            <c:spPr>
              <a:solidFill>
                <a:schemeClr val="bg2"/>
              </a:solidFill>
              <a:ln>
                <a:noFill/>
              </a:ln>
              <a:effectLst/>
            </c:spPr>
            <c:extLst>
              <c:ext xmlns:c16="http://schemas.microsoft.com/office/drawing/2014/chart" uri="{C3380CC4-5D6E-409C-BE32-E72D297353CC}">
                <c16:uniqueId val="{00000005-5C57-4C4C-B2DF-80FB23D1B9E4}"/>
              </c:ext>
            </c:extLst>
          </c:dPt>
          <c:dPt>
            <c:idx val="3"/>
            <c:bubble3D val="0"/>
            <c:spPr>
              <a:solidFill>
                <a:schemeClr val="accent1">
                  <a:lumMod val="60000"/>
                  <a:shade val="80000"/>
                  <a:satMod val="180000"/>
                </a:schemeClr>
              </a:solidFill>
              <a:ln>
                <a:noFill/>
              </a:ln>
              <a:effectLst/>
            </c:spPr>
            <c:extLst>
              <c:ext xmlns:c16="http://schemas.microsoft.com/office/drawing/2014/chart" uri="{C3380CC4-5D6E-409C-BE32-E72D297353CC}">
                <c16:uniqueId val="{00000007-5C57-4C4C-B2DF-80FB23D1B9E4}"/>
              </c:ext>
            </c:extLst>
          </c:dPt>
          <c:dPt>
            <c:idx val="4"/>
            <c:bubble3D val="0"/>
            <c:spPr>
              <a:solidFill>
                <a:schemeClr val="tx2">
                  <a:alpha val="35000"/>
                </a:schemeClr>
              </a:solidFill>
              <a:ln>
                <a:noFill/>
              </a:ln>
              <a:effectLst/>
            </c:spPr>
            <c:extLst>
              <c:ext xmlns:c16="http://schemas.microsoft.com/office/drawing/2014/chart" uri="{C3380CC4-5D6E-409C-BE32-E72D297353CC}">
                <c16:uniqueId val="{00000009-5C57-4C4C-B2DF-80FB23D1B9E4}"/>
              </c:ext>
            </c:extLst>
          </c:dPt>
          <c:dPt>
            <c:idx val="5"/>
            <c:bubble3D val="0"/>
            <c:spPr>
              <a:solidFill>
                <a:schemeClr val="tx2">
                  <a:alpha val="55000"/>
                </a:schemeClr>
              </a:solidFill>
              <a:ln>
                <a:noFill/>
              </a:ln>
              <a:effectLst/>
            </c:spPr>
            <c:extLst>
              <c:ext xmlns:c16="http://schemas.microsoft.com/office/drawing/2014/chart" uri="{C3380CC4-5D6E-409C-BE32-E72D297353CC}">
                <c16:uniqueId val="{0000000B-5C57-4C4C-B2DF-80FB23D1B9E4}"/>
              </c:ext>
            </c:extLst>
          </c:dPt>
          <c:dPt>
            <c:idx val="6"/>
            <c:bubble3D val="0"/>
            <c:spPr>
              <a:solidFill>
                <a:schemeClr val="tx2">
                  <a:alpha val="70000"/>
                </a:schemeClr>
              </a:solidFill>
              <a:ln>
                <a:solidFill>
                  <a:srgbClr val="4CA0E3"/>
                </a:solidFill>
              </a:ln>
              <a:effectLst/>
            </c:spPr>
            <c:extLst>
              <c:ext xmlns:c16="http://schemas.microsoft.com/office/drawing/2014/chart" uri="{C3380CC4-5D6E-409C-BE32-E72D297353CC}">
                <c16:uniqueId val="{0000000D-5C57-4C4C-B2DF-80FB23D1B9E4}"/>
              </c:ext>
            </c:extLst>
          </c:dPt>
          <c:dPt>
            <c:idx val="7"/>
            <c:bubble3D val="0"/>
            <c:spPr>
              <a:solidFill>
                <a:schemeClr val="tx2">
                  <a:alpha val="80000"/>
                </a:schemeClr>
              </a:solidFill>
              <a:ln>
                <a:noFill/>
              </a:ln>
              <a:effectLst/>
            </c:spPr>
            <c:extLst>
              <c:ext xmlns:c16="http://schemas.microsoft.com/office/drawing/2014/chart" uri="{C3380CC4-5D6E-409C-BE32-E72D297353CC}">
                <c16:uniqueId val="{0000000F-5C57-4C4C-B2DF-80FB23D1B9E4}"/>
              </c:ext>
            </c:extLst>
          </c:dPt>
          <c:dPt>
            <c:idx val="8"/>
            <c:bubble3D val="0"/>
            <c:explosion val="2"/>
            <c:spPr>
              <a:solidFill>
                <a:schemeClr val="tx2"/>
              </a:solidFill>
              <a:ln>
                <a:noFill/>
              </a:ln>
              <a:effectLst/>
            </c:spPr>
            <c:extLst>
              <c:ext xmlns:c16="http://schemas.microsoft.com/office/drawing/2014/chart" uri="{C3380CC4-5D6E-409C-BE32-E72D297353CC}">
                <c16:uniqueId val="{00000011-5C57-4C4C-B2DF-80FB23D1B9E4}"/>
              </c:ext>
            </c:extLst>
          </c:dPt>
          <c:val>
            <c:numRef>
              <c:f>Sheet1!$B$2:$B$10</c:f>
              <c:numCache>
                <c:formatCode>0.00%</c:formatCode>
                <c:ptCount val="9"/>
                <c:pt idx="0">
                  <c:v>4.1636778420910299E-2</c:v>
                </c:pt>
                <c:pt idx="1">
                  <c:v>0.207784276730032</c:v>
                </c:pt>
                <c:pt idx="2">
                  <c:v>0.206799221950562</c:v>
                </c:pt>
                <c:pt idx="4">
                  <c:v>5.1608059760514099E-3</c:v>
                </c:pt>
                <c:pt idx="5">
                  <c:v>1.9393580962118202E-2</c:v>
                </c:pt>
                <c:pt idx="6">
                  <c:v>5.5508268736690798E-2</c:v>
                </c:pt>
                <c:pt idx="7">
                  <c:v>8.9882927332821896E-2</c:v>
                </c:pt>
                <c:pt idx="8">
                  <c:v>0.37383413989081399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2017</c:v>
                      </c:pt>
                    </c:strCache>
                  </c:strRef>
                </c15:tx>
              </c15:filteredSeriesTitle>
            </c:ext>
            <c:ext xmlns:c15="http://schemas.microsoft.com/office/drawing/2012/chart" uri="{02D57815-91ED-43cb-92C2-25804820EDAC}">
              <c15:filteredCategoryTitle>
                <c15:cat>
                  <c:strRef>
                    <c:extLst>
                      <c:ext uri="{02D57815-91ED-43cb-92C2-25804820EDAC}">
                        <c15:formulaRef>
                          <c15:sqref>Sheet1!$A$2:$A$10</c15:sqref>
                        </c15:formulaRef>
                      </c:ext>
                    </c:extLst>
                    <c:strCache>
                      <c:ptCount val="9"/>
                      <c:pt idx="0">
                        <c:v>NoSQL</c:v>
                      </c:pt>
                      <c:pt idx="1">
                        <c:v>MySQL</c:v>
                      </c:pt>
                      <c:pt idx="2">
                        <c:v>Other</c:v>
                      </c:pt>
                      <c:pt idx="4">
                        <c:v>NewSQL</c:v>
                      </c:pt>
                      <c:pt idx="5">
                        <c:v>SAP</c:v>
                      </c:pt>
                      <c:pt idx="6">
                        <c:v>IBM</c:v>
                      </c:pt>
                      <c:pt idx="7">
                        <c:v>Oracle</c:v>
                      </c:pt>
                      <c:pt idx="8">
                        <c:v>Microsoft</c:v>
                      </c:pt>
                    </c:strCache>
                  </c:strRef>
                </c15:cat>
              </c15:filteredCategoryTitle>
            </c:ext>
            <c:ext xmlns:c16="http://schemas.microsoft.com/office/drawing/2014/chart" uri="{C3380CC4-5D6E-409C-BE32-E72D297353CC}">
              <c16:uniqueId val="{00000012-5C57-4C4C-B2DF-80FB23D1B9E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r>
              <a:rPr lang="en-US" b="1" dirty="0">
                <a:latin typeface="Segoe UI Semibold" panose="020B0702040204020203" pitchFamily="34" charset="0"/>
                <a:cs typeface="Segoe UI Semibold" panose="020B0702040204020203" pitchFamily="34" charset="0"/>
              </a:rPr>
              <a:t>Financial Analysis (risk-adjusted)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title>
    <c:autoTitleDeleted val="0"/>
    <c:plotArea>
      <c:layout>
        <c:manualLayout>
          <c:layoutTarget val="inner"/>
          <c:xMode val="edge"/>
          <c:yMode val="edge"/>
          <c:x val="0.18970465901064693"/>
          <c:y val="0.15149167465997687"/>
          <c:w val="0.78593210732379382"/>
          <c:h val="0.66247619383697065"/>
        </c:manualLayout>
      </c:layout>
      <c:barChart>
        <c:barDir val="col"/>
        <c:grouping val="stacked"/>
        <c:varyColors val="0"/>
        <c:ser>
          <c:idx val="0"/>
          <c:order val="0"/>
          <c:tx>
            <c:strRef>
              <c:f>'[TEI financial summary chart.xlsx]Sheet1'!$A$2</c:f>
              <c:strCache>
                <c:ptCount val="1"/>
                <c:pt idx="0">
                  <c:v>Total costs</c:v>
                </c:pt>
              </c:strCache>
            </c:strRef>
          </c:tx>
          <c:spPr>
            <a:solidFill>
              <a:sysClr val="window" lastClr="FFFFFF">
                <a:lumMod val="75000"/>
              </a:sysClr>
            </a:solidFill>
            <a:ln>
              <a:noFill/>
            </a:ln>
            <a:effectLst/>
          </c:spPr>
          <c:invertIfNegative val="0"/>
          <c:cat>
            <c:strRef>
              <c:f>'[TEI financial summary chart.xlsx]Sheet1'!$B$1:$E$1</c:f>
              <c:strCache>
                <c:ptCount val="4"/>
                <c:pt idx="0">
                  <c:v>INITIAL</c:v>
                </c:pt>
                <c:pt idx="1">
                  <c:v>YEAR 1</c:v>
                </c:pt>
                <c:pt idx="2">
                  <c:v>YEAR 2</c:v>
                </c:pt>
                <c:pt idx="3">
                  <c:v>YEAR 3</c:v>
                </c:pt>
              </c:strCache>
            </c:strRef>
          </c:cat>
          <c:val>
            <c:numRef>
              <c:f>'[TEI financial summary chart.xlsx]Sheet1'!$B$2:$E$2</c:f>
              <c:numCache>
                <c:formatCode>_("$"* #,##0_);_("$"* \(#,##0\);_("$"* "-"??_);_(@_)</c:formatCode>
                <c:ptCount val="4"/>
                <c:pt idx="0">
                  <c:v>-165000</c:v>
                </c:pt>
                <c:pt idx="1">
                  <c:v>-345000</c:v>
                </c:pt>
                <c:pt idx="2">
                  <c:v>-345000</c:v>
                </c:pt>
                <c:pt idx="3">
                  <c:v>-345000</c:v>
                </c:pt>
              </c:numCache>
            </c:numRef>
          </c:val>
          <c:extLst>
            <c:ext xmlns:c16="http://schemas.microsoft.com/office/drawing/2014/chart" uri="{C3380CC4-5D6E-409C-BE32-E72D297353CC}">
              <c16:uniqueId val="{00000000-17E8-4A83-A606-0DA89C4820D2}"/>
            </c:ext>
          </c:extLst>
        </c:ser>
        <c:ser>
          <c:idx val="1"/>
          <c:order val="1"/>
          <c:tx>
            <c:strRef>
              <c:f>'[TEI financial summary chart.xlsx]Sheet1'!$A$3</c:f>
              <c:strCache>
                <c:ptCount val="1"/>
                <c:pt idx="0">
                  <c:v>Total benefits</c:v>
                </c:pt>
              </c:strCache>
            </c:strRef>
          </c:tx>
          <c:spPr>
            <a:solidFill>
              <a:srgbClr val="0078D4"/>
            </a:solidFill>
            <a:ln>
              <a:noFill/>
            </a:ln>
            <a:effectLst/>
          </c:spPr>
          <c:invertIfNegative val="0"/>
          <c:cat>
            <c:strRef>
              <c:f>'[TEI financial summary chart.xlsx]Sheet1'!$B$1:$E$1</c:f>
              <c:strCache>
                <c:ptCount val="4"/>
                <c:pt idx="0">
                  <c:v>INITIAL</c:v>
                </c:pt>
                <c:pt idx="1">
                  <c:v>YEAR 1</c:v>
                </c:pt>
                <c:pt idx="2">
                  <c:v>YEAR 2</c:v>
                </c:pt>
                <c:pt idx="3">
                  <c:v>YEAR 3</c:v>
                </c:pt>
              </c:strCache>
            </c:strRef>
          </c:cat>
          <c:val>
            <c:numRef>
              <c:f>'[TEI financial summary chart.xlsx]Sheet1'!$B$3:$E$3</c:f>
              <c:numCache>
                <c:formatCode>_("$"* #,##0_);_("$"* \(#,##0\);_("$"* "-"??_);_(@_)</c:formatCode>
                <c:ptCount val="4"/>
                <c:pt idx="0">
                  <c:v>0</c:v>
                </c:pt>
                <c:pt idx="1">
                  <c:v>1281480</c:v>
                </c:pt>
                <c:pt idx="2">
                  <c:v>1281480</c:v>
                </c:pt>
                <c:pt idx="3">
                  <c:v>1281480</c:v>
                </c:pt>
              </c:numCache>
            </c:numRef>
          </c:val>
          <c:extLst>
            <c:ext xmlns:c16="http://schemas.microsoft.com/office/drawing/2014/chart" uri="{C3380CC4-5D6E-409C-BE32-E72D297353CC}">
              <c16:uniqueId val="{00000001-17E8-4A83-A606-0DA89C4820D2}"/>
            </c:ext>
          </c:extLst>
        </c:ser>
        <c:dLbls>
          <c:showLegendKey val="0"/>
          <c:showVal val="0"/>
          <c:showCatName val="0"/>
          <c:showSerName val="0"/>
          <c:showPercent val="0"/>
          <c:showBubbleSize val="0"/>
        </c:dLbls>
        <c:gapWidth val="150"/>
        <c:overlap val="100"/>
        <c:axId val="1714580479"/>
        <c:axId val="1718017039"/>
      </c:barChart>
      <c:lineChart>
        <c:grouping val="standard"/>
        <c:varyColors val="0"/>
        <c:ser>
          <c:idx val="2"/>
          <c:order val="2"/>
          <c:tx>
            <c:strRef>
              <c:f>'[TEI financial summary chart.xlsx]Sheet1'!$A$4</c:f>
              <c:strCache>
                <c:ptCount val="1"/>
                <c:pt idx="0">
                  <c:v>Cumulative net benefits</c:v>
                </c:pt>
              </c:strCache>
            </c:strRef>
          </c:tx>
          <c:spPr>
            <a:ln w="28575" cap="rnd">
              <a:solidFill>
                <a:srgbClr val="50E6FF"/>
              </a:solidFill>
              <a:round/>
            </a:ln>
            <a:effectLst/>
          </c:spPr>
          <c:marker>
            <c:symbol val="none"/>
          </c:marker>
          <c:cat>
            <c:strRef>
              <c:f>'[TEI financial summary chart.xlsx]Sheet1'!$B$1:$E$1</c:f>
              <c:strCache>
                <c:ptCount val="4"/>
                <c:pt idx="0">
                  <c:v>INITIAL</c:v>
                </c:pt>
                <c:pt idx="1">
                  <c:v>YEAR 1</c:v>
                </c:pt>
                <c:pt idx="2">
                  <c:v>YEAR 2</c:v>
                </c:pt>
                <c:pt idx="3">
                  <c:v>YEAR 3</c:v>
                </c:pt>
              </c:strCache>
            </c:strRef>
          </c:cat>
          <c:val>
            <c:numRef>
              <c:f>'[TEI financial summary chart.xlsx]Sheet1'!$B$4:$E$4</c:f>
              <c:numCache>
                <c:formatCode>_("$"* #,##0_);_("$"* \(#,##0\);_("$"* "-"??_);_(@_)</c:formatCode>
                <c:ptCount val="4"/>
                <c:pt idx="0">
                  <c:v>-165000</c:v>
                </c:pt>
                <c:pt idx="1">
                  <c:v>771480</c:v>
                </c:pt>
                <c:pt idx="2">
                  <c:v>1707960</c:v>
                </c:pt>
                <c:pt idx="3">
                  <c:v>2644440</c:v>
                </c:pt>
              </c:numCache>
            </c:numRef>
          </c:val>
          <c:smooth val="0"/>
          <c:extLst>
            <c:ext xmlns:c16="http://schemas.microsoft.com/office/drawing/2014/chart" uri="{C3380CC4-5D6E-409C-BE32-E72D297353CC}">
              <c16:uniqueId val="{00000002-17E8-4A83-A606-0DA89C4820D2}"/>
            </c:ext>
          </c:extLst>
        </c:ser>
        <c:dLbls>
          <c:showLegendKey val="0"/>
          <c:showVal val="0"/>
          <c:showCatName val="0"/>
          <c:showSerName val="0"/>
          <c:showPercent val="0"/>
          <c:showBubbleSize val="0"/>
        </c:dLbls>
        <c:marker val="1"/>
        <c:smooth val="0"/>
        <c:axId val="1714580479"/>
        <c:axId val="1718017039"/>
      </c:lineChart>
      <c:catAx>
        <c:axId val="1714580479"/>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1718017039"/>
        <c:crosses val="autoZero"/>
        <c:auto val="1"/>
        <c:lblAlgn val="ctr"/>
        <c:lblOffset val="100"/>
        <c:noMultiLvlLbl val="0"/>
      </c:catAx>
      <c:valAx>
        <c:axId val="1718017039"/>
        <c:scaling>
          <c:orientation val="minMax"/>
          <c:max val="3000000"/>
          <c:min val="-5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sz="900" dirty="0">
                    <a:latin typeface="Segoe UI" panose="020B0502040204020203" pitchFamily="34" charset="0"/>
                    <a:cs typeface="Segoe UI" panose="020B0502040204020203" pitchFamily="34" charset="0"/>
                  </a:rPr>
                  <a:t>Cash flows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7145804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6.9409389197375104E-2"/>
          <c:w val="0.65969385040175499"/>
          <c:h val="0.68950850004173503"/>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9DE3-4CC7-A831-CFBF76905107}"/>
              </c:ext>
            </c:extLst>
          </c:dPt>
          <c:dPt>
            <c:idx val="1"/>
            <c:invertIfNegative val="0"/>
            <c:bubble3D val="0"/>
            <c:spPr>
              <a:solidFill>
                <a:schemeClr val="tx2"/>
              </a:solidFill>
              <a:ln>
                <a:noFill/>
              </a:ln>
              <a:effectLst/>
            </c:spPr>
            <c:extLst>
              <c:ext xmlns:c16="http://schemas.microsoft.com/office/drawing/2014/chart" uri="{C3380CC4-5D6E-409C-BE32-E72D297353CC}">
                <c16:uniqueId val="{00000003-9DE3-4CC7-A831-CFBF76905107}"/>
              </c:ext>
            </c:extLst>
          </c:dPt>
          <c:dPt>
            <c:idx val="2"/>
            <c:invertIfNegative val="0"/>
            <c:bubble3D val="0"/>
            <c:spPr>
              <a:solidFill>
                <a:schemeClr val="tx2"/>
              </a:solidFill>
              <a:ln>
                <a:noFill/>
              </a:ln>
              <a:effectLst/>
            </c:spPr>
            <c:extLst>
              <c:ext xmlns:c16="http://schemas.microsoft.com/office/drawing/2014/chart" uri="{C3380CC4-5D6E-409C-BE32-E72D297353CC}">
                <c16:uniqueId val="{00000005-9DE3-4CC7-A831-CFBF76905107}"/>
              </c:ext>
            </c:extLst>
          </c:dPt>
          <c:dPt>
            <c:idx val="3"/>
            <c:invertIfNegative val="0"/>
            <c:bubble3D val="0"/>
            <c:spPr>
              <a:solidFill>
                <a:schemeClr val="tx2"/>
              </a:solidFill>
              <a:ln>
                <a:noFill/>
              </a:ln>
              <a:effectLst/>
            </c:spPr>
            <c:extLst>
              <c:ext xmlns:c16="http://schemas.microsoft.com/office/drawing/2014/chart" uri="{C3380CC4-5D6E-409C-BE32-E72D297353CC}">
                <c16:uniqueId val="{00000007-9DE3-4CC7-A831-CFBF76905107}"/>
              </c:ext>
            </c:extLst>
          </c:dPt>
          <c:dPt>
            <c:idx val="4"/>
            <c:invertIfNegative val="0"/>
            <c:bubble3D val="0"/>
            <c:spPr>
              <a:solidFill>
                <a:schemeClr val="tx2"/>
              </a:solidFill>
              <a:ln>
                <a:noFill/>
              </a:ln>
              <a:effectLst/>
            </c:spPr>
            <c:extLst>
              <c:ext xmlns:c16="http://schemas.microsoft.com/office/drawing/2014/chart" uri="{C3380CC4-5D6E-409C-BE32-E72D297353CC}">
                <c16:uniqueId val="{00000009-9DE3-4CC7-A831-CFBF76905107}"/>
              </c:ext>
            </c:extLst>
          </c:dPt>
          <c:dPt>
            <c:idx val="5"/>
            <c:invertIfNegative val="0"/>
            <c:bubble3D val="0"/>
            <c:spPr>
              <a:solidFill>
                <a:schemeClr val="tx2"/>
              </a:solidFill>
              <a:ln>
                <a:noFill/>
              </a:ln>
              <a:effectLst/>
            </c:spPr>
            <c:extLst>
              <c:ext xmlns:c16="http://schemas.microsoft.com/office/drawing/2014/chart" uri="{C3380CC4-5D6E-409C-BE32-E72D297353CC}">
                <c16:uniqueId val="{0000000B-9DE3-4CC7-A831-CFBF7690510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17</c:v>
                </c:pt>
                <c:pt idx="1">
                  <c:v>552</c:v>
                </c:pt>
                <c:pt idx="2">
                  <c:v>207</c:v>
                </c:pt>
                <c:pt idx="3">
                  <c:v>90</c:v>
                </c:pt>
                <c:pt idx="4">
                  <c:v>59</c:v>
                </c:pt>
                <c:pt idx="5">
                  <c:v>33</c:v>
                </c:pt>
              </c:numCache>
            </c:numRef>
          </c:val>
          <c:extLst>
            <c:ext xmlns:c16="http://schemas.microsoft.com/office/drawing/2014/chart" uri="{C3380CC4-5D6E-409C-BE32-E72D297353CC}">
              <c16:uniqueId val="{0000000C-9DE3-4CC7-A831-CFBF76905107}"/>
            </c:ext>
          </c:extLst>
        </c:ser>
        <c:dLbls>
          <c:showLegendKey val="0"/>
          <c:showVal val="0"/>
          <c:showCatName val="0"/>
          <c:showSerName val="0"/>
          <c:showPercent val="0"/>
          <c:showBubbleSize val="0"/>
        </c:dLbls>
        <c:gapWidth val="219"/>
        <c:overlap val="-27"/>
        <c:axId val="-1635663648"/>
        <c:axId val="-1635661440"/>
      </c:barChart>
      <c:catAx>
        <c:axId val="-1635663648"/>
        <c:scaling>
          <c:orientation val="minMax"/>
        </c:scaling>
        <c:delete val="0"/>
        <c:axPos val="b"/>
        <c:numFmt formatCode="General" sourceLinked="1"/>
        <c:majorTickMark val="none"/>
        <c:minorTickMark val="none"/>
        <c:tickLblPos val="nextTo"/>
        <c:spPr>
          <a:noFill/>
          <a:ln w="9525" cap="flat" cmpd="sng" algn="ctr">
            <a:solidFill>
              <a:srgbClr val="BED8FF"/>
            </a:solidFill>
            <a:round/>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1635661440"/>
        <c:crosses val="autoZero"/>
        <c:auto val="1"/>
        <c:lblAlgn val="ctr"/>
        <c:lblOffset val="100"/>
        <c:noMultiLvlLbl val="0"/>
      </c:catAx>
      <c:valAx>
        <c:axId val="-1635661440"/>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r>
                  <a:rPr lang="en-US" sz="800" b="1" i="0" baseline="0" dirty="0">
                    <a:solidFill>
                      <a:schemeClr val="tx2"/>
                    </a:solidFill>
                    <a:effectLst/>
                  </a:rPr>
                  <a:t>Vulnerabilities (2010 – 2018)</a:t>
                </a:r>
                <a:endParaRPr lang="en-US" sz="800" dirty="0">
                  <a:solidFill>
                    <a:schemeClr val="tx2"/>
                  </a:solidFill>
                  <a:effectLst/>
                </a:endParaRPr>
              </a:p>
            </c:rich>
          </c:tx>
          <c:layout>
            <c:manualLayout>
              <c:xMode val="edge"/>
              <c:yMode val="edge"/>
              <c:x val="3.4656385575484699E-2"/>
              <c:y val="6.9409389197375104E-2"/>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635663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 Id="rId4" Type="http://schemas.openxmlformats.org/officeDocument/2006/relationships/image" Target="../media/image7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3/14/2019 10:11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3/14/2019 10:10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aka.ms/hyperscaleblog"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overview/what-is-a-virtual-machin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ForresterTEI_SQLDB_ManagedInstan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mea01.safelinks.protection.outlook.com/?url=https://github.com/Microsoft/azure-sql-security-sample&amp;data=02|01||160c699043ad4b464a2f08d644fd83dd|72f988bf86f141af91ab2d7cd011db47|1|0|636772252956483650&amp;sdata=0ORtoFCFooKdY0gIKQ40GgK0asE/18K44Bmj6K168TM%3D&amp;reserved=0"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docs.microsoft.com/en-us/sql/t-sql/queries/at-time-zone-transact-sql?view=sql-server-2017"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atamigration.microsoft.co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download.microsoft.com/download/D/0/0/D0075580-6D72-403D-8B4D-C3BD88D58CE4/SQL_Server_2016_In_Memory_OLTP_and_Columnstore_Comparison_White_Paper.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azure/data-factory/how-to-configure-azure-ssis-ir-custom-setup"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docs.microsoft.com/en-gb/azure/data-factory/tutorial-deploy-ssis-packages-azure" TargetMode="Externa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DD6821-D956-4AC5-8DB7-06A5C0555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lide Image Placeholder 9"/>
          <p:cNvSpPr>
            <a:spLocks noGrp="1" noRot="1" noChangeAspect="1"/>
          </p:cNvSpPr>
          <p:nvPr>
            <p:ph type="sldImg"/>
          </p:nvPr>
        </p:nvSpPr>
        <p:spPr>
          <a:xfrm>
            <a:off x="3617913" y="233363"/>
            <a:ext cx="3243262" cy="1825625"/>
          </a:xfrm>
        </p:spPr>
      </p:sp>
    </p:spTree>
    <p:extLst>
      <p:ext uri="{BB962C8B-B14F-4D97-AF65-F5344CB8AC3E}">
        <p14:creationId xmlns:p14="http://schemas.microsoft.com/office/powerpoint/2010/main" val="543111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b="1" dirty="0"/>
              <a:t>Always Encrypted</a:t>
            </a:r>
          </a:p>
          <a:p>
            <a:pPr lvl="1"/>
            <a:r>
              <a:rPr lang="en-US" dirty="0"/>
              <a:t>Protect data at rest and in motion, on premises and in the cloud</a:t>
            </a:r>
          </a:p>
          <a:p>
            <a:pPr lvl="1"/>
            <a:r>
              <a:rPr lang="en-US" dirty="0"/>
              <a:t>Transparent client-side encryption, while SQL Server executes T-SQL queries on encrypted data </a:t>
            </a:r>
          </a:p>
          <a:p>
            <a:pPr marL="109306" lvl="1" indent="0">
              <a:buNone/>
            </a:pPr>
            <a:r>
              <a:rPr lang="en-US" dirty="0"/>
              <a:t>Benefits</a:t>
            </a:r>
          </a:p>
          <a:p>
            <a:pPr lvl="1"/>
            <a:r>
              <a:rPr lang="en-US" dirty="0"/>
              <a:t>Sensitive data remains encrypted and queryable at all times </a:t>
            </a:r>
            <a:br>
              <a:rPr lang="en-US" dirty="0"/>
            </a:br>
            <a:r>
              <a:rPr lang="en-US" dirty="0"/>
              <a:t>on-premises and in the cloud</a:t>
            </a:r>
          </a:p>
          <a:p>
            <a:pPr lvl="1"/>
            <a:r>
              <a:rPr lang="en-US" dirty="0"/>
              <a:t>Unauthorized users never have access to data or keys</a:t>
            </a:r>
          </a:p>
          <a:p>
            <a:pPr lvl="1"/>
            <a:r>
              <a:rPr lang="en-US" dirty="0"/>
              <a:t>No application changes</a:t>
            </a:r>
          </a:p>
          <a:p>
            <a:endParaRPr lang="en-US" sz="1000" b="1" dirty="0"/>
          </a:p>
          <a:p>
            <a:r>
              <a:rPr lang="en-US" sz="1000" b="1" dirty="0"/>
              <a:t>Dynamic Data Masking</a:t>
            </a:r>
          </a:p>
          <a:p>
            <a:pPr marL="171450" indent="-171450">
              <a:buFont typeface="Arial" panose="020B0604020202020204" pitchFamily="34" charset="0"/>
              <a:buChar char="•"/>
            </a:pPr>
            <a:r>
              <a:rPr lang="en-US" sz="1000" dirty="0"/>
              <a:t>Prevent abuse of sensitive data by hiding it from users</a:t>
            </a:r>
          </a:p>
          <a:p>
            <a:pPr marL="171450" indent="-171450">
              <a:buFont typeface="Arial" panose="020B0604020202020204" pitchFamily="34" charset="0"/>
              <a:buChar char="•"/>
            </a:pPr>
            <a:r>
              <a:rPr lang="en-US" sz="1000" dirty="0"/>
              <a:t>Easy configuration in new Azure Portal</a:t>
            </a:r>
          </a:p>
          <a:p>
            <a:pPr marL="171450" indent="-171450">
              <a:buFont typeface="Arial" panose="020B0604020202020204" pitchFamily="34" charset="0"/>
              <a:buChar char="•"/>
            </a:pPr>
            <a:r>
              <a:rPr lang="en-US" sz="1000" dirty="0"/>
              <a:t>Policy-driven at table and column level, for a defined set of users</a:t>
            </a:r>
          </a:p>
          <a:p>
            <a:pPr marL="171450" indent="-171450">
              <a:buFont typeface="Arial" panose="020B0604020202020204" pitchFamily="34" charset="0"/>
              <a:buChar char="•"/>
            </a:pPr>
            <a:r>
              <a:rPr lang="en-US" sz="1000" dirty="0"/>
              <a:t>Data masking applied in real-time to query results based on policy</a:t>
            </a:r>
          </a:p>
          <a:p>
            <a:pPr marL="171450" indent="-171450">
              <a:buFont typeface="Arial" panose="020B0604020202020204" pitchFamily="34" charset="0"/>
              <a:buChar char="•"/>
            </a:pPr>
            <a:r>
              <a:rPr lang="en-US" sz="1000" dirty="0"/>
              <a:t>Multiple masking functions available, such as full or partial, for various sensitive data categories (credit card numbers, SSN, etc.)</a:t>
            </a:r>
          </a:p>
          <a:p>
            <a:endParaRPr lang="en-US" sz="1000" b="1" dirty="0"/>
          </a:p>
          <a:p>
            <a:endParaRPr lang="en-US" sz="1000" b="1" dirty="0"/>
          </a:p>
          <a:p>
            <a:r>
              <a:rPr lang="en-US" sz="1000" b="1" dirty="0"/>
              <a:t>Threat Detection</a:t>
            </a:r>
          </a:p>
          <a:p>
            <a:pPr marL="171450" indent="-171450">
              <a:buFont typeface="Arial" panose="020B0604020202020204" pitchFamily="34" charset="0"/>
              <a:buChar char="•"/>
            </a:pPr>
            <a:r>
              <a:rPr lang="en-US" sz="1000" dirty="0"/>
              <a:t>Detect anomalous database activities that could indicate a potential threat</a:t>
            </a:r>
          </a:p>
          <a:p>
            <a:pPr marL="171450" indent="-171450">
              <a:buFont typeface="Arial" panose="020B0604020202020204" pitchFamily="34" charset="0"/>
              <a:buChar char="•"/>
            </a:pPr>
            <a:r>
              <a:rPr lang="en-US" sz="1000" dirty="0"/>
              <a:t>Configure threat detection policy in Azure Portal</a:t>
            </a:r>
          </a:p>
          <a:p>
            <a:pPr marL="171450" indent="-171450">
              <a:buFont typeface="Arial" panose="020B0604020202020204" pitchFamily="34" charset="0"/>
              <a:buChar char="•"/>
            </a:pPr>
            <a:r>
              <a:rPr lang="en-US" sz="1000" dirty="0"/>
              <a:t>Receive alerts from multiple database threat detectors that identify anomalous activities</a:t>
            </a:r>
          </a:p>
          <a:p>
            <a:pPr marL="171450" indent="-171450">
              <a:buFont typeface="Arial" panose="020B0604020202020204" pitchFamily="34" charset="0"/>
              <a:buChar char="•"/>
            </a:pPr>
            <a:r>
              <a:rPr lang="en-US" sz="1000" dirty="0"/>
              <a:t>Explore audit log around the time of an event</a:t>
            </a:r>
          </a:p>
          <a:p>
            <a:endParaRPr lang="en-US" sz="1000" b="0" i="0" kern="1200" dirty="0">
              <a:solidFill>
                <a:schemeClr val="tx1"/>
              </a:solidFill>
              <a:effectLst/>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97357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rgbClr val="0070C0"/>
                </a:solidFill>
                <a:latin typeface="Segoe UI Light" pitchFamily="34" charset="0"/>
                <a:ea typeface="+mn-ea"/>
                <a:cs typeface="+mn-cs"/>
              </a:rPr>
              <a:t>Hyperscale is an all new storage layer under the database</a:t>
            </a:r>
          </a:p>
          <a:p>
            <a:r>
              <a:rPr lang="en-US" sz="800" kern="1200" dirty="0">
                <a:solidFill>
                  <a:srgbClr val="0070C0"/>
                </a:solidFill>
                <a:latin typeface="Segoe UI Light" pitchFamily="34" charset="0"/>
                <a:ea typeface="+mn-ea"/>
                <a:cs typeface="+mn-cs"/>
              </a:rPr>
              <a:t>Hyperscale is architected for the cloud from the ground up</a:t>
            </a:r>
          </a:p>
          <a:p>
            <a:r>
              <a:rPr lang="en-US" sz="800" kern="1200" dirty="0">
                <a:solidFill>
                  <a:srgbClr val="0070C0"/>
                </a:solidFill>
                <a:latin typeface="Segoe UI Light" pitchFamily="34" charset="0"/>
                <a:ea typeface="+mn-ea"/>
                <a:cs typeface="+mn-cs"/>
              </a:rPr>
              <a:t>Hyperscale is fully compatible with Azure SQL Database</a:t>
            </a:r>
          </a:p>
          <a:p>
            <a:r>
              <a:rPr lang="en-US" sz="800" kern="1200" dirty="0">
                <a:solidFill>
                  <a:srgbClr val="0070C0"/>
                </a:solidFill>
                <a:latin typeface="Segoe UI Light" pitchFamily="34" charset="0"/>
                <a:ea typeface="+mn-ea"/>
                <a:cs typeface="+mn-cs"/>
              </a:rPr>
              <a:t>Hyperscale is no limits</a:t>
            </a:r>
          </a:p>
          <a:p>
            <a:r>
              <a:rPr lang="en-US" sz="800" kern="1200" dirty="0">
                <a:solidFill>
                  <a:srgbClr val="0070C0"/>
                </a:solidFill>
                <a:latin typeface="Segoe UI Light" pitchFamily="34" charset="0"/>
                <a:ea typeface="+mn-ea"/>
                <a:cs typeface="+mn-cs"/>
              </a:rPr>
              <a:t>Hyperscale is VLDB size without the VLDB headaches</a:t>
            </a:r>
          </a:p>
          <a:p>
            <a:r>
              <a:rPr lang="en-US" sz="800" kern="1200" dirty="0">
                <a:solidFill>
                  <a:srgbClr val="0070C0"/>
                </a:solidFill>
                <a:latin typeface="Segoe UI Light" pitchFamily="34" charset="0"/>
                <a:ea typeface="+mn-ea"/>
                <a:cs typeface="+mn-cs"/>
              </a:rPr>
              <a:t>Support for </a:t>
            </a:r>
            <a:r>
              <a:rPr lang="en-US" sz="1100" b="1" dirty="0"/>
              <a:t>100TB</a:t>
            </a:r>
            <a:r>
              <a:rPr lang="en-US" sz="800" kern="1200" dirty="0">
                <a:solidFill>
                  <a:srgbClr val="0070C0"/>
                </a:solidFill>
                <a:latin typeface="Segoe UI Light"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20724317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rPr>
              <a:t>The Hyperscale service tier is a highly scalable performance tier that leverages the Azure architecture to scale out resources for SQL Database substantially beyond the limits available for the General Purpose and Business Critical service tiers.</a:t>
            </a:r>
          </a:p>
          <a:p>
            <a:endParaRPr lang="en-US" sz="1000" b="0" i="0" u="none" strike="noStrike"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rPr>
              <a:t>Hyperscale provides the following additional capabilities:</a:t>
            </a:r>
          </a:p>
          <a:p>
            <a:endParaRPr lang="en-US" sz="1000" b="0" i="0" u="none" strike="noStrike" kern="1200" dirty="0">
              <a:solidFill>
                <a:schemeClr val="tx1"/>
              </a:solidFill>
              <a:effectLst/>
              <a:latin typeface="+mn-lt"/>
              <a:ea typeface="+mn-ea"/>
              <a:cs typeface="+mn-cs"/>
            </a:endParaRPr>
          </a:p>
          <a:p>
            <a:r>
              <a:rPr lang="en-US" sz="1000" b="1" i="0" u="none" strike="noStrike" kern="1200" dirty="0">
                <a:solidFill>
                  <a:schemeClr val="tx1"/>
                </a:solidFill>
                <a:effectLst/>
                <a:latin typeface="+mn-lt"/>
                <a:ea typeface="+mn-ea"/>
                <a:cs typeface="+mn-cs"/>
              </a:rPr>
              <a:t>Reliable and available</a:t>
            </a:r>
          </a:p>
          <a:p>
            <a:r>
              <a:rPr lang="en-US" sz="1000" b="0" i="0" u="none" strike="noStrike" kern="1200" dirty="0">
                <a:solidFill>
                  <a:schemeClr val="tx1"/>
                </a:solidFill>
                <a:effectLst/>
                <a:latin typeface="+mn-lt"/>
                <a:ea typeface="+mn-ea"/>
                <a:cs typeface="+mn-cs"/>
              </a:rPr>
              <a:t>Because it’s part of SQL Database, it has multiple levels of redundancy and no single points of failure.  It also provides a 99.99% availability SLA.</a:t>
            </a:r>
          </a:p>
          <a:p>
            <a:endParaRPr lang="en-US" sz="1000" b="0" i="0" u="none" strike="noStrike" kern="1200" dirty="0">
              <a:solidFill>
                <a:schemeClr val="tx1"/>
              </a:solidFill>
              <a:effectLst/>
              <a:latin typeface="+mn-lt"/>
              <a:ea typeface="+mn-ea"/>
              <a:cs typeface="+mn-cs"/>
            </a:endParaRPr>
          </a:p>
          <a:p>
            <a:r>
              <a:rPr lang="en-US" sz="1000" b="1" i="0" u="none" strike="noStrike" kern="1200" dirty="0">
                <a:solidFill>
                  <a:schemeClr val="tx1"/>
                </a:solidFill>
                <a:effectLst/>
                <a:latin typeface="+mn-lt"/>
                <a:ea typeface="+mn-ea"/>
                <a:cs typeface="+mn-cs"/>
              </a:rPr>
              <a:t>Scalable</a:t>
            </a:r>
          </a:p>
          <a:p>
            <a:pPr marL="171450" indent="-171450">
              <a:buFont typeface="Arial" panose="020B0604020202020204" pitchFamily="34" charset="0"/>
              <a:buChar char="•"/>
            </a:pPr>
            <a:r>
              <a:rPr lang="en-US" sz="1000" b="0" i="0" u="none" strike="noStrike" kern="1200" dirty="0">
                <a:solidFill>
                  <a:schemeClr val="tx1"/>
                </a:solidFill>
                <a:effectLst/>
                <a:latin typeface="+mn-lt"/>
                <a:ea typeface="+mn-ea"/>
                <a:cs typeface="+mn-cs"/>
              </a:rPr>
              <a:t>Support for up to 100 TB of database size</a:t>
            </a:r>
          </a:p>
          <a:p>
            <a:pPr marL="171450" indent="-171450">
              <a:buFont typeface="Arial" panose="020B0604020202020204" pitchFamily="34" charset="0"/>
              <a:buChar char="•"/>
            </a:pPr>
            <a:r>
              <a:rPr lang="en-US" sz="1000" b="0" i="0" u="none" strike="noStrike" kern="1200" dirty="0">
                <a:solidFill>
                  <a:schemeClr val="tx1"/>
                </a:solidFill>
                <a:effectLst/>
                <a:latin typeface="+mn-lt"/>
                <a:ea typeface="+mn-ea"/>
                <a:cs typeface="+mn-cs"/>
              </a:rPr>
              <a:t>Compute and storage scale independently</a:t>
            </a:r>
          </a:p>
          <a:p>
            <a:pPr marL="171450" indent="-171450">
              <a:buFont typeface="Arial" panose="020B0604020202020204" pitchFamily="34" charset="0"/>
              <a:buChar char="•"/>
            </a:pPr>
            <a:r>
              <a:rPr lang="en-US" sz="1000" b="0" i="0" u="none" strike="noStrike" kern="1200" dirty="0">
                <a:solidFill>
                  <a:schemeClr val="tx1"/>
                </a:solidFill>
                <a:effectLst/>
                <a:latin typeface="+mn-lt"/>
                <a:ea typeface="+mn-ea"/>
                <a:cs typeface="+mn-cs"/>
              </a:rPr>
              <a:t>Nearly instantaneous database backups (based on file snapshots stored in Azure Blob storage) regardless of size with no IO impact on Compute</a:t>
            </a:r>
          </a:p>
          <a:p>
            <a:pPr marL="0" indent="0">
              <a:buFont typeface="Arial" panose="020B0604020202020204" pitchFamily="34" charset="0"/>
              <a:buNone/>
            </a:pPr>
            <a:endParaRPr lang="en-US" sz="10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000" b="1" i="0" u="none" strike="noStrike" kern="1200" dirty="0">
                <a:solidFill>
                  <a:schemeClr val="tx1"/>
                </a:solidFill>
                <a:effectLst/>
                <a:latin typeface="+mn-lt"/>
                <a:ea typeface="+mn-ea"/>
                <a:cs typeface="+mn-cs"/>
              </a:rPr>
              <a:t>High performance </a:t>
            </a:r>
          </a:p>
          <a:p>
            <a:pPr marL="171450" indent="-171450">
              <a:buFont typeface="Arial" panose="020B0604020202020204" pitchFamily="34" charset="0"/>
              <a:buChar char="•"/>
            </a:pPr>
            <a:r>
              <a:rPr lang="en-US" sz="1000" b="0" i="0" u="none" strike="noStrike" kern="1200" dirty="0">
                <a:solidFill>
                  <a:schemeClr val="tx1"/>
                </a:solidFill>
                <a:effectLst/>
                <a:latin typeface="+mn-lt"/>
                <a:ea typeface="+mn-ea"/>
                <a:cs typeface="+mn-cs"/>
              </a:rPr>
              <a:t>Fast database restores (based on file snapshots) </a:t>
            </a:r>
            <a:r>
              <a:rPr lang="en-US" sz="1000" b="1" i="0" u="none" strike="noStrike" kern="1200" dirty="0">
                <a:solidFill>
                  <a:schemeClr val="tx1"/>
                </a:solidFill>
                <a:effectLst/>
                <a:latin typeface="+mn-lt"/>
                <a:ea typeface="+mn-ea"/>
                <a:cs typeface="+mn-cs"/>
              </a:rPr>
              <a:t>in minutes rather than hours or days </a:t>
            </a:r>
            <a:r>
              <a:rPr lang="en-US" sz="1000" b="0" i="0" u="none" strike="noStrike" kern="1200" dirty="0">
                <a:solidFill>
                  <a:schemeClr val="tx1"/>
                </a:solidFill>
                <a:effectLst/>
                <a:latin typeface="+mn-lt"/>
                <a:ea typeface="+mn-ea"/>
                <a:cs typeface="+mn-cs"/>
              </a:rPr>
              <a:t>(not a size of data operation)</a:t>
            </a:r>
          </a:p>
          <a:p>
            <a:pPr marL="171450" indent="-171450">
              <a:buFont typeface="Arial" panose="020B0604020202020204" pitchFamily="34" charset="0"/>
              <a:buChar char="•"/>
            </a:pPr>
            <a:r>
              <a:rPr lang="en-US" sz="1000" b="0" i="0" u="none" strike="noStrike" kern="1200" dirty="0">
                <a:solidFill>
                  <a:schemeClr val="tx1"/>
                </a:solidFill>
                <a:effectLst/>
                <a:latin typeface="+mn-lt"/>
                <a:ea typeface="+mn-ea"/>
                <a:cs typeface="+mn-cs"/>
              </a:rPr>
              <a:t>Higher overall performance due to higher log throughput and faster transaction commit times regardless of data volumes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kern="1200" dirty="0">
                <a:solidFill>
                  <a:schemeClr val="tx1"/>
                </a:solidFill>
                <a:effectLst/>
                <a:latin typeface="+mn-lt"/>
                <a:ea typeface="+mn-ea"/>
                <a:cs typeface="+mn-cs"/>
              </a:rPr>
              <a:t>Rapid Scale up - you can, in constant time, scale up your compute resources to accommodate heavy workloads when needed, and then scale the resources back down when not needed.</a:t>
            </a:r>
          </a:p>
          <a:p>
            <a:pPr marL="171450" indent="-171450">
              <a:buFont typeface="Arial" panose="020B0604020202020204" pitchFamily="34" charset="0"/>
              <a:buChar char="•"/>
            </a:pPr>
            <a:r>
              <a:rPr lang="en-US" sz="1000" b="0" i="0" u="none" strike="noStrike" kern="1200" dirty="0">
                <a:solidFill>
                  <a:schemeClr val="tx1"/>
                </a:solidFill>
                <a:effectLst/>
                <a:latin typeface="+mn-lt"/>
                <a:ea typeface="+mn-ea"/>
                <a:cs typeface="+mn-cs"/>
              </a:rPr>
              <a:t>Rapid scale out - you can provision one or more read-only nodes for offloading your read workload and for use as hot-standbys</a:t>
            </a:r>
          </a:p>
          <a:p>
            <a:endParaRPr lang="en-US" sz="2000" dirty="0"/>
          </a:p>
          <a:p>
            <a:endParaRPr lang="en-US" b="1" dirty="0"/>
          </a:p>
        </p:txBody>
      </p:sp>
      <p:sp>
        <p:nvSpPr>
          <p:cNvPr id="4" name="Slide Number Placeholder 3"/>
          <p:cNvSpPr>
            <a:spLocks noGrp="1"/>
          </p:cNvSpPr>
          <p:nvPr>
            <p:ph type="sldNum" sz="quarter" idx="5"/>
          </p:nvPr>
        </p:nvSpPr>
        <p:spPr/>
        <p:txBody>
          <a:bodyPr/>
          <a:lstStyle/>
          <a:p>
            <a:fld id="{CC8879B6-07CF-41BF-AA25-1C316A3F64F9}" type="slidenum">
              <a:rPr lang="en-US" smtClean="0"/>
              <a:t>138</a:t>
            </a:fld>
            <a:endParaRPr lang="en-US"/>
          </a:p>
        </p:txBody>
      </p:sp>
    </p:spTree>
    <p:extLst>
      <p:ext uri="{BB962C8B-B14F-4D97-AF65-F5344CB8AC3E}">
        <p14:creationId xmlns:p14="http://schemas.microsoft.com/office/powerpoint/2010/main" val="40547408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and flexible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You choose the right resource management approach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DTU-based model </a:t>
            </a:r>
            <a:r>
              <a:rPr lang="en-US" sz="1200" b="0" i="0" u="none" strike="noStrike" kern="1200" dirty="0">
                <a:solidFill>
                  <a:schemeClr val="tx1"/>
                </a:solidFill>
                <a:effectLst/>
                <a:latin typeface="+mn-lt"/>
                <a:ea typeface="+mn-ea"/>
                <a:cs typeface="+mn-cs"/>
              </a:rPr>
              <a:t>is based on a bundled measure of compute, storage, and IO resources. Compute sizes are expressed in terms of Database Transaction Units (DTUs) for single databases and elastic Database Transaction Units (</a:t>
            </a:r>
            <a:r>
              <a:rPr lang="en-US" sz="1200" b="0" i="0" u="none" strike="noStrike" kern="1200" dirty="0" err="1">
                <a:solidFill>
                  <a:schemeClr val="tx1"/>
                </a:solidFill>
                <a:effectLst/>
                <a:latin typeface="+mn-lt"/>
                <a:ea typeface="+mn-ea"/>
                <a:cs typeface="+mn-cs"/>
              </a:rPr>
              <a:t>eDTUs</a:t>
            </a:r>
            <a:r>
              <a:rPr lang="en-US" sz="1200" b="0" i="0" u="none" strike="noStrike" kern="1200" dirty="0">
                <a:solidFill>
                  <a:schemeClr val="tx1"/>
                </a:solidFill>
                <a:effectLst/>
                <a:latin typeface="+mn-lt"/>
                <a:ea typeface="+mn-ea"/>
                <a:cs typeface="+mn-cs"/>
              </a:rPr>
              <a:t>) for elastic pools. It is generally best for customers who want simple, pre-configured resource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a:t>
            </a:r>
            <a:r>
              <a:rPr lang="en-US" sz="1200" b="1" i="0" u="none" strike="noStrike" kern="1200" dirty="0" err="1">
                <a:solidFill>
                  <a:schemeClr val="tx1"/>
                </a:solidFill>
                <a:effectLst/>
                <a:latin typeface="+mn-lt"/>
                <a:ea typeface="+mn-ea"/>
                <a:cs typeface="+mn-cs"/>
              </a:rPr>
              <a:t>vCore</a:t>
            </a:r>
            <a:r>
              <a:rPr lang="en-US" sz="1200" b="1" i="0" u="none" strike="noStrike" kern="1200" dirty="0">
                <a:solidFill>
                  <a:schemeClr val="tx1"/>
                </a:solidFill>
                <a:effectLst/>
                <a:latin typeface="+mn-lt"/>
                <a:ea typeface="+mn-ea"/>
                <a:cs typeface="+mn-cs"/>
              </a:rPr>
              <a:t>-based model </a:t>
            </a:r>
            <a:r>
              <a:rPr lang="en-US" sz="1200" b="0" i="0" u="none" strike="noStrike" kern="1200" dirty="0">
                <a:solidFill>
                  <a:schemeClr val="tx1"/>
                </a:solidFill>
                <a:effectLst/>
                <a:latin typeface="+mn-lt"/>
                <a:ea typeface="+mn-ea"/>
                <a:cs typeface="+mn-cs"/>
              </a:rPr>
              <a:t>allows you to independently choose compute and storage resources and is best for customers who value flexibility, control, and transparency.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DTU-based and </a:t>
            </a:r>
            <a:r>
              <a:rPr lang="en-US" dirty="0" err="1"/>
              <a:t>vCore</a:t>
            </a:r>
            <a:r>
              <a:rPr lang="en-US" dirty="0"/>
              <a:t>-based models are available to SQL databases and elastic pools. The DTU-based model is not available in the Managed Instance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The </a:t>
            </a:r>
            <a:r>
              <a:rPr lang="en-US" b="1" dirty="0" err="1"/>
              <a:t>vCore</a:t>
            </a:r>
            <a:r>
              <a:rPr lang="en-US" b="1" dirty="0"/>
              <a:t> model simplifies the hybrid benefit for your migration from on-premises</a:t>
            </a:r>
            <a:r>
              <a:rPr lang="en-US" dirty="0"/>
              <a:t>, reflecting Microsoft’s commitment to customer choice.  </a:t>
            </a:r>
            <a:br>
              <a:rPr lang="en-US" dirty="0"/>
            </a:br>
            <a:r>
              <a:rPr lang="en-US" dirty="0"/>
              <a:t>It includes three </a:t>
            </a:r>
            <a:r>
              <a:rPr lang="en-US" sz="1200" kern="1200" dirty="0">
                <a:solidFill>
                  <a:schemeClr val="tx1"/>
                </a:solidFill>
                <a:effectLst/>
                <a:latin typeface="+mn-lt"/>
                <a:ea typeface="+mn-ea"/>
                <a:cs typeface="+mn-cs"/>
              </a:rPr>
              <a:t>storage architectures, each one differentiated by the level of HA and storage performance required by your workload.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Pricing is based upon the number of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and storage and whether the license is included or if you’re using the Azure Hybrid Benefit for SQL Server to maximize your on-premises license investment.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three options to choose from: </a:t>
            </a:r>
          </a:p>
          <a:p>
            <a:pPr marL="685800" lvl="1" indent="-228600">
              <a:buFont typeface="+mj-lt"/>
              <a:buAutoNum type="arabicPeriod"/>
            </a:pPr>
            <a:r>
              <a:rPr lang="en-US" sz="1200" kern="1200" dirty="0">
                <a:solidFill>
                  <a:schemeClr val="tx1"/>
                </a:solidFill>
                <a:effectLst/>
                <a:latin typeface="+mn-lt"/>
                <a:ea typeface="+mn-ea"/>
                <a:cs typeface="+mn-cs"/>
              </a:rPr>
              <a:t>General Purpose: great for m</a:t>
            </a:r>
            <a:r>
              <a:rPr lang="en-US" sz="1200" kern="1200" dirty="0">
                <a:solidFill>
                  <a:schemeClr val="tx1"/>
                </a:solidFill>
                <a:latin typeface="Segoe UI Semilight" charset="0"/>
                <a:ea typeface="+mn-ea"/>
                <a:cs typeface="Segoe UI Semilight" charset="0"/>
              </a:rPr>
              <a:t>ost business workloads, offering budget-oriented, balanced and scalable compute and storage options.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Hyperscale: </a:t>
            </a:r>
            <a:r>
              <a:rPr lang="en-US" sz="1200" kern="1200" dirty="0">
                <a:solidFill>
                  <a:schemeClr val="tx1"/>
                </a:solidFill>
                <a:latin typeface="Segoe UI Semilight" charset="0"/>
                <a:ea typeface="+mn-ea"/>
                <a:cs typeface="Segoe UI Semilight" charset="0"/>
              </a:rPr>
              <a:t>best for d</a:t>
            </a:r>
            <a:r>
              <a:rPr lang="en-US" sz="1200" dirty="0">
                <a:effectLst/>
                <a:latin typeface="Segoe UI" panose="020B0502040204020203" pitchFamily="34" charset="0"/>
                <a:cs typeface="Segoe UI" panose="020B0502040204020203" pitchFamily="34" charset="0"/>
              </a:rPr>
              <a:t>ata applications with large data capacity requirements and the ability to auto-scale storage and scale compute fluidly.  (</a:t>
            </a:r>
            <a:r>
              <a:rPr lang="en-US" sz="1200" b="1" dirty="0">
                <a:effectLst/>
                <a:latin typeface="Segoe UI" panose="020B0502040204020203" pitchFamily="34" charset="0"/>
                <a:cs typeface="Segoe UI" panose="020B0502040204020203" pitchFamily="34" charset="0"/>
              </a:rPr>
              <a:t>Hyperscale is currently in preview and available for single databases only at this time.)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Business Critical: great for b</a:t>
            </a:r>
            <a:r>
              <a:rPr lang="en-US" sz="1200" kern="1200" dirty="0">
                <a:solidFill>
                  <a:schemeClr val="tx1"/>
                </a:solidFill>
                <a:latin typeface="Segoe UI Semilight" charset="0"/>
                <a:ea typeface="+mn-ea"/>
                <a:cs typeface="Segoe UI Semilight" charset="0"/>
              </a:rPr>
              <a:t>usiness applications that have high IO requirements, delivering the highest resilience to failures using 3 isolated Always On replicas with one read-scale.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032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There are three hosting options available in Azure SQL Database:</a:t>
            </a:r>
          </a:p>
          <a:p>
            <a:pPr marL="228600" indent="-228600">
              <a:buFont typeface="+mj-lt"/>
              <a:buAutoNum type="arabicPeriod"/>
            </a:pPr>
            <a:r>
              <a:rPr lang="en-US" sz="1200" i="1" kern="1200" dirty="0">
                <a:solidFill>
                  <a:schemeClr val="tx1"/>
                </a:solidFill>
                <a:effectLst/>
                <a:latin typeface="+mn-lt"/>
                <a:ea typeface="+mn-ea"/>
                <a:cs typeface="+mn-cs"/>
              </a:rPr>
              <a:t>Single database, </a:t>
            </a:r>
            <a:r>
              <a:rPr lang="en-US" sz="1200" kern="1200" dirty="0">
                <a:solidFill>
                  <a:schemeClr val="tx1"/>
                </a:solidFill>
                <a:effectLst/>
                <a:latin typeface="+mn-lt"/>
                <a:ea typeface="+mn-ea"/>
                <a:cs typeface="+mn-cs"/>
              </a:rPr>
              <a:t>assigning a certain amount of resources via performance tiers and focusing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pPr marL="228600" indent="-228600">
              <a:buFont typeface="+mj-lt"/>
              <a:buAutoNum type="arabicPeriod"/>
            </a:pP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with all databases within an elastic pool sharing predefined resources. This option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228600" indent="-228600">
              <a:buFont typeface="+mj-lt"/>
              <a:buAutoNum type="arabicPeriod"/>
            </a:pPr>
            <a:r>
              <a:rPr lang="en-US" sz="1200" kern="1200" dirty="0">
                <a:solidFill>
                  <a:schemeClr val="tx1"/>
                </a:solidFill>
                <a:effectLst/>
                <a:latin typeface="+mn-lt"/>
                <a:ea typeface="+mn-ea"/>
                <a:cs typeface="+mn-cs"/>
              </a:rPr>
              <a:t>Managed Instance [click to next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600"/>
              </a:spcBef>
              <a:defRPr/>
            </a:pPr>
            <a:r>
              <a:rPr lang="en-US" sz="1200" u="sng" dirty="0">
                <a:hlinkClick r:id="rId3"/>
              </a:rPr>
              <a:t>Azure SQL Database Hyperscale</a:t>
            </a:r>
            <a:r>
              <a:rPr lang="en-US" sz="1200" dirty="0"/>
              <a:t> is a new, highly scalable service tier that adapts on-demand to your customers’ workload's needs, </a:t>
            </a:r>
            <a:r>
              <a:rPr lang="en-US" sz="1200" b="1" dirty="0"/>
              <a:t>quickly auto-scaling up to 100TB per database</a:t>
            </a:r>
            <a:r>
              <a:rPr lang="en-US" sz="1200" dirty="0"/>
              <a:t>, eliminating the need to pre-provision storage resources and significantly expanding the potential for app growth without being limited by storage size. This new service tier also provides the ability to scale compute and storage resources independently, giving them the flexibility to optimize performance for their workloads. Azure SQL Database Hyperscale will initially be available for single database resource types. </a:t>
            </a:r>
          </a:p>
          <a:p>
            <a:pPr lvl="0">
              <a:spcBef>
                <a:spcPts val="600"/>
              </a:spcBef>
              <a:defRPr/>
            </a:pPr>
            <a:endParaRPr lang="en-US" sz="120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b="1" kern="1200" dirty="0">
                <a:solidFill>
                  <a:schemeClr val="tx1"/>
                </a:solidFill>
                <a:effectLst/>
                <a:latin typeface="+mn-lt"/>
                <a:ea typeface="+mn-ea"/>
                <a:cs typeface="+mn-cs"/>
              </a:rPr>
              <a:t>NOTE: </a:t>
            </a:r>
            <a:r>
              <a:rPr lang="en-US" sz="1200" kern="1200" dirty="0">
                <a:solidFill>
                  <a:schemeClr val="tx1"/>
                </a:solidFill>
                <a:effectLst/>
                <a:latin typeface="+mn-lt"/>
                <a:ea typeface="+mn-ea"/>
                <a:cs typeface="+mn-cs"/>
              </a:rPr>
              <a:t>If a customer is mostly running interactive analytics queries and using SQL Server as a data warehouse today, Hyperscale can be an option. It allow customers to host a relatively small data warehouse (few TB to 10s of TB) with lower cost and migrate their data warehouse workload with no T-SQL code change. If a customer is running </a:t>
            </a:r>
            <a:r>
              <a:rPr lang="en-US" sz="1200" b="1" kern="1200" dirty="0">
                <a:solidFill>
                  <a:schemeClr val="tx1"/>
                </a:solidFill>
                <a:effectLst/>
                <a:latin typeface="+mn-lt"/>
                <a:ea typeface="+mn-ea"/>
                <a:cs typeface="+mn-cs"/>
              </a:rPr>
              <a:t>data analytics at large scale with complex queries</a:t>
            </a:r>
            <a:r>
              <a:rPr lang="en-US" sz="1200" kern="1200" dirty="0">
                <a:solidFill>
                  <a:schemeClr val="tx1"/>
                </a:solidFill>
                <a:effectLst/>
                <a:latin typeface="+mn-lt"/>
                <a:ea typeface="+mn-ea"/>
                <a:cs typeface="+mn-cs"/>
              </a:rPr>
              <a:t>, and using PDW, Teradata or other MPP data warehouses today, SQL Data Warehouse might be a better choice.</a:t>
            </a:r>
          </a:p>
          <a:p>
            <a:pPr lvl="0">
              <a:spcBef>
                <a:spcPts val="600"/>
              </a:spcBef>
              <a:defRPr/>
            </a:pPr>
            <a:endParaRPr lang="en-US" sz="120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900" dirty="0">
                <a:gradFill>
                  <a:gsLst>
                    <a:gs pos="1250">
                      <a:schemeClr val="tx1"/>
                    </a:gs>
                    <a:gs pos="100000">
                      <a:schemeClr val="tx1"/>
                    </a:gs>
                  </a:gsLst>
                  <a:lin ang="5400000" scaled="0"/>
                </a:gradFill>
                <a:cs typeface="Segoe UI Semilight" panose="020B0402040204020203" pitchFamily="34" charset="0"/>
              </a:rPr>
              <a:t>Hyperscale is currently in preview and initially available for single databases in the following regions, with more regions added over time:  West US1, West US2, East US1, Central US, West Europe, North Europe, UK West, </a:t>
            </a:r>
            <a:r>
              <a:rPr lang="en-US" altLang="en-US" sz="900" dirty="0" err="1">
                <a:gradFill>
                  <a:gsLst>
                    <a:gs pos="1250">
                      <a:schemeClr val="tx1"/>
                    </a:gs>
                    <a:gs pos="100000">
                      <a:schemeClr val="tx1"/>
                    </a:gs>
                  </a:gsLst>
                  <a:lin ang="5400000" scaled="0"/>
                </a:gradFill>
                <a:cs typeface="Segoe UI Semilight" panose="020B0402040204020203" pitchFamily="34" charset="0"/>
              </a:rPr>
              <a:t>SouthEast</a:t>
            </a:r>
            <a:r>
              <a:rPr lang="en-US" altLang="en-US" sz="900" dirty="0">
                <a:gradFill>
                  <a:gsLst>
                    <a:gs pos="1250">
                      <a:schemeClr val="tx1"/>
                    </a:gs>
                    <a:gs pos="100000">
                      <a:schemeClr val="tx1"/>
                    </a:gs>
                  </a:gsLst>
                  <a:lin ang="5400000" scaled="0"/>
                </a:gradFill>
                <a:cs typeface="Segoe UI Semilight" panose="020B0402040204020203" pitchFamily="34" charset="0"/>
              </a:rPr>
              <a:t> Asia, Japan East, Korea Central, Australia </a:t>
            </a:r>
            <a:r>
              <a:rPr lang="en-US" altLang="en-US" sz="900" dirty="0" err="1">
                <a:gradFill>
                  <a:gsLst>
                    <a:gs pos="1250">
                      <a:schemeClr val="tx1"/>
                    </a:gs>
                    <a:gs pos="100000">
                      <a:schemeClr val="tx1"/>
                    </a:gs>
                  </a:gsLst>
                  <a:lin ang="5400000" scaled="0"/>
                </a:gradFill>
                <a:cs typeface="Segoe UI Semilight" panose="020B0402040204020203" pitchFamily="34" charset="0"/>
              </a:rPr>
              <a:t>SouthEast</a:t>
            </a:r>
            <a:r>
              <a:rPr lang="en-US" altLang="en-US" sz="900" dirty="0">
                <a:gradFill>
                  <a:gsLst>
                    <a:gs pos="1250">
                      <a:schemeClr val="tx1"/>
                    </a:gs>
                    <a:gs pos="100000">
                      <a:schemeClr val="tx1"/>
                    </a:gs>
                  </a:gsLst>
                  <a:lin ang="5400000" scaled="0"/>
                </a:gradFill>
                <a:cs typeface="Segoe UI Semilight" panose="020B0402040204020203" pitchFamily="34" charset="0"/>
              </a:rPr>
              <a:t>, Australia East </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900" kern="1200" dirty="0">
              <a:gradFill>
                <a:gsLst>
                  <a:gs pos="1250">
                    <a:schemeClr val="tx1"/>
                  </a:gs>
                  <a:gs pos="100000">
                    <a:schemeClr val="tx1"/>
                  </a:gs>
                </a:gsLst>
                <a:lin ang="5400000" scaled="0"/>
              </a:gradFill>
              <a:effectLst/>
              <a:latin typeface="+mn-lt"/>
              <a:ea typeface="+mn-ea"/>
              <a:cs typeface="Segoe UI Semilight" panose="020B04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243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3253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9434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147</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dirty="0"/>
              <a:t>Intelligent Performance </a:t>
            </a:r>
            <a:r>
              <a:rPr lang="en-US" sz="1200" dirty="0"/>
              <a:t>learns unique database patterns and automatically tunes for improved performance.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SQL Database, your customers get </a:t>
            </a:r>
            <a:r>
              <a:rPr lang="en-US" b="1" dirty="0"/>
              <a:t>built-in Intelligent Performance </a:t>
            </a:r>
            <a:r>
              <a:rPr lang="en-US" dirty="0"/>
              <a:t>that helps them dramatically reduce the costs of running and managing databases and maximizes both the performance and security of their application. Running millions of customer workloads around-the-clock, SQL Database collects and processes a massive amount of telemetry data, while also fully respecting customer privacy behind the scenes. Various algorithms are continuously evaluating the telemetry data so that the service can learn and adapt with their application. Based on this analysis, the service comes up with performance improving recommendations through </a:t>
            </a:r>
            <a:r>
              <a:rPr lang="en-US" b="1" dirty="0"/>
              <a:t>Database Advisor</a:t>
            </a:r>
            <a:r>
              <a:rPr lang="en-US" dirty="0"/>
              <a:t>, tailored to their specific workload. </a:t>
            </a:r>
          </a:p>
          <a:p>
            <a:endParaRPr lang="en-US" dirty="0"/>
          </a:p>
          <a:p>
            <a:endParaRPr lang="en-US" dirty="0"/>
          </a:p>
          <a:p>
            <a:pPr lvl="0"/>
            <a:r>
              <a:rPr lang="en-US" b="1" dirty="0"/>
              <a:t>Adaptive Query Processing</a:t>
            </a:r>
          </a:p>
          <a:p>
            <a:pPr lvl="0"/>
            <a:r>
              <a:rPr lang="en-US" dirty="0"/>
              <a:t>Accelerate parallel queries and improve scaling of frequent queries with Intelligent Query Processing </a:t>
            </a:r>
          </a:p>
          <a:p>
            <a:pPr lvl="0"/>
            <a:r>
              <a:rPr lang="en-US" dirty="0"/>
              <a:t>Gain performance insights anytime and anywhere with Lightweight Query Profiling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11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SQL Server workloads to the cloud is key to digital transformation and growth</a:t>
            </a:r>
          </a:p>
          <a:p>
            <a:endParaRPr lang="en-US" dirty="0"/>
          </a:p>
          <a:p>
            <a:r>
              <a:rPr lang="en-US" dirty="0"/>
              <a:t>Challenges</a:t>
            </a:r>
          </a:p>
          <a:p>
            <a:pPr marL="171450" indent="-171450">
              <a:buFont typeface="Arial" panose="020B0604020202020204" pitchFamily="34" charset="0"/>
              <a:buChar char="•"/>
            </a:pPr>
            <a:r>
              <a:rPr lang="en-US" sz="900" dirty="0"/>
              <a:t>Migrating to the cloud is complex and time-consuming </a:t>
            </a:r>
          </a:p>
          <a:p>
            <a:pPr marL="171450" indent="-171450">
              <a:buFont typeface="Arial" panose="020B0604020202020204" pitchFamily="34" charset="0"/>
              <a:buChar char="•"/>
            </a:pPr>
            <a:r>
              <a:rPr lang="en-US" sz="900" dirty="0"/>
              <a:t>Maintaining security isolation from other tenants in the cloud</a:t>
            </a:r>
          </a:p>
          <a:p>
            <a:pPr marL="171450" indent="-171450">
              <a:buFont typeface="Arial" panose="020B0604020202020204" pitchFamily="34" charset="0"/>
              <a:buChar char="•"/>
            </a:pPr>
            <a:r>
              <a:rPr lang="en-US" sz="900" dirty="0"/>
              <a:t>Eliminating the costs of re-architecting apps for the cloud</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Azure SQL Database offers the most seamless path to the cloud</a:t>
            </a:r>
            <a:endParaRPr lang="en-US" sz="900" dirty="0">
              <a:gradFill>
                <a:gsLst>
                  <a:gs pos="2917">
                    <a:schemeClr val="tx1"/>
                  </a:gs>
                  <a:gs pos="30000">
                    <a:schemeClr val="tx1"/>
                  </a:gs>
                </a:gsLst>
                <a:lin ang="5400000" scaled="0"/>
              </a:gradFill>
            </a:endParaRPr>
          </a:p>
          <a:p>
            <a:pPr marL="171450" indent="-171450">
              <a:buFont typeface="Arial" panose="020B0604020202020204" pitchFamily="34" charset="0"/>
              <a:buChar char="•"/>
            </a:pPr>
            <a:r>
              <a:rPr lang="en-US" sz="900" dirty="0"/>
              <a:t>Database Migration Service migrates from multiple sources at scale to accelerate the transition to the cloud </a:t>
            </a:r>
          </a:p>
          <a:p>
            <a:pPr marL="171450" indent="-171450">
              <a:buFont typeface="Arial" panose="020B0604020202020204" pitchFamily="34" charset="0"/>
              <a:buChar char="•"/>
            </a:pPr>
            <a:r>
              <a:rPr lang="en-US" sz="900" dirty="0"/>
              <a:t>Native Virtual Network (VNET) support with Managed Instance and fully-managed security  </a:t>
            </a:r>
          </a:p>
          <a:p>
            <a:pPr marL="171450" indent="-171450">
              <a:buFont typeface="Arial" panose="020B0604020202020204" pitchFamily="34" charset="0"/>
              <a:buChar char="•"/>
            </a:pPr>
            <a:r>
              <a:rPr lang="en-US" sz="900" dirty="0"/>
              <a:t>Managed Instance combines the best of SQL Server with the operational and financial benefits of the cloud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41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resource type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Light" pitchFamily="34" charset="0"/>
                <a:ea typeface="+mn-ea"/>
                <a:cs typeface="+mn-cs"/>
              </a:rPr>
              <a:t>A SQL Database </a:t>
            </a:r>
            <a:r>
              <a:rPr lang="en-US" sz="1200" i="1" kern="1200" dirty="0">
                <a:solidFill>
                  <a:schemeClr val="tx1"/>
                </a:solidFill>
                <a:effectLst/>
                <a:latin typeface="Segoe UI Light" pitchFamily="34" charset="0"/>
                <a:ea typeface="+mn-ea"/>
                <a:cs typeface="+mn-cs"/>
              </a:rPr>
              <a:t>Managed Instance</a:t>
            </a:r>
            <a:r>
              <a:rPr lang="en-US" sz="1200" kern="1200" dirty="0">
                <a:solidFill>
                  <a:schemeClr val="tx1"/>
                </a:solidFill>
                <a:effectLst/>
                <a:latin typeface="Segoe UI Light" pitchFamily="34" charset="0"/>
                <a:ea typeface="+mn-ea"/>
                <a:cs typeface="+mn-cs"/>
              </a:rPr>
              <a:t> offers a simplified </a:t>
            </a:r>
            <a:r>
              <a:rPr lang="en-US" sz="1200" b="1" kern="1200" dirty="0">
                <a:solidFill>
                  <a:schemeClr val="tx1"/>
                </a:solidFill>
                <a:effectLst/>
                <a:latin typeface="Segoe UI Light" pitchFamily="34" charset="0"/>
                <a:ea typeface="+mn-ea"/>
                <a:cs typeface="+mn-cs"/>
              </a:rPr>
              <a:t>instance-scoped programming model</a:t>
            </a:r>
            <a:r>
              <a:rPr lang="en-US" sz="1200" kern="1200" dirty="0">
                <a:solidFill>
                  <a:schemeClr val="tx1"/>
                </a:solidFill>
                <a:effectLst/>
                <a:latin typeface="Segoe UI Light" pitchFamily="34" charset="0"/>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sz="1200" b="1" dirty="0">
              <a:solidFill>
                <a:srgbClr val="FF0000"/>
              </a:solidFill>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Who is Managed Instance for?</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Customers looking to </a:t>
            </a:r>
            <a:r>
              <a:rPr lang="en-US" sz="900" b="1" kern="1200" dirty="0">
                <a:solidFill>
                  <a:schemeClr val="tx1"/>
                </a:solidFill>
                <a:latin typeface="Segoe UI Light" pitchFamily="34" charset="0"/>
                <a:ea typeface="+mn-ea"/>
                <a:cs typeface="+mn-cs"/>
              </a:rPr>
              <a:t>migrate </a:t>
            </a:r>
            <a:r>
              <a:rPr lang="en-US" sz="900" b="1" kern="1200" dirty="0">
                <a:solidFill>
                  <a:schemeClr val="accent5"/>
                </a:solidFill>
                <a:latin typeface="Segoe UI Light" pitchFamily="34" charset="0"/>
                <a:ea typeface="+mn-ea"/>
                <a:cs typeface="+mn-cs"/>
              </a:rPr>
              <a:t>a large number of apps</a:t>
            </a:r>
            <a:r>
              <a:rPr lang="en-US" sz="900" b="1" dirty="0">
                <a:solidFill>
                  <a:schemeClr val="tx2"/>
                </a:solidFill>
              </a:rPr>
              <a:t> </a:t>
            </a:r>
            <a:r>
              <a:rPr lang="en-US" sz="900" dirty="0"/>
              <a:t>from on-premise or IaaS, self-built or ISV provided, with as </a:t>
            </a:r>
            <a:r>
              <a:rPr lang="en-US" sz="900" b="1" kern="1200" dirty="0">
                <a:solidFill>
                  <a:schemeClr val="accent5"/>
                </a:solidFill>
                <a:latin typeface="Segoe UI Light" pitchFamily="34" charset="0"/>
                <a:ea typeface="+mn-ea"/>
                <a:cs typeface="+mn-cs"/>
              </a:rPr>
              <a:t>low migration effort as possible</a:t>
            </a:r>
            <a:r>
              <a:rPr lang="en-US" sz="900" b="1" kern="1200" dirty="0">
                <a:solidFill>
                  <a:schemeClr val="tx2"/>
                </a:solidFill>
                <a:latin typeface="Segoe UI Light" pitchFamily="34" charset="0"/>
                <a:ea typeface="+mn-ea"/>
                <a:cs typeface="+mn-cs"/>
              </a:rPr>
              <a:t> </a:t>
            </a:r>
            <a:r>
              <a:rPr lang="en-US" sz="900" dirty="0"/>
              <a:t>&amp;</a:t>
            </a:r>
            <a:r>
              <a:rPr lang="en-US" sz="900" dirty="0">
                <a:solidFill>
                  <a:schemeClr val="tx2"/>
                </a:solidFill>
              </a:rPr>
              <a:t> </a:t>
            </a:r>
            <a:r>
              <a:rPr lang="en-US" sz="900" b="1" kern="1200" dirty="0">
                <a:solidFill>
                  <a:schemeClr val="accent5"/>
                </a:solidFill>
                <a:latin typeface="Segoe UI Light" pitchFamily="34" charset="0"/>
                <a:ea typeface="+mn-ea"/>
                <a:cs typeface="+mn-cs"/>
              </a:rPr>
              <a:t>cost being a crucial factor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142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accent1"/>
                </a:solidFill>
                <a:latin typeface="Segoe UI Light" pitchFamily="34" charset="0"/>
                <a:ea typeface="+mn-ea"/>
                <a:cs typeface="+mn-cs"/>
              </a:rPr>
              <a:t>Total cost of ownership challenges </a:t>
            </a:r>
          </a:p>
          <a:p>
            <a:pPr marL="171450" indent="-171450">
              <a:buFont typeface="Arial" panose="020B0604020202020204" pitchFamily="34" charset="0"/>
              <a:buChar char="•"/>
            </a:pPr>
            <a:r>
              <a:rPr lang="en-US" dirty="0"/>
              <a:t>On-premises operational and infrastructure costs can be significant</a:t>
            </a:r>
          </a:p>
          <a:p>
            <a:pPr marL="171450" indent="-171450">
              <a:buFont typeface="Arial" panose="020B0604020202020204" pitchFamily="34" charset="0"/>
              <a:buChar char="•"/>
            </a:pPr>
            <a:r>
              <a:rPr lang="en-US" dirty="0"/>
              <a:t>Recouping on-premises licensing investment in the cloud</a:t>
            </a:r>
          </a:p>
          <a:p>
            <a:pPr marL="171450" indent="-171450">
              <a:buFont typeface="Arial" panose="020B0604020202020204" pitchFamily="34" charset="0"/>
              <a:buChar char="•"/>
            </a:pPr>
            <a:r>
              <a:rPr lang="en-US" dirty="0"/>
              <a:t>Managing costs across unpredictable or variable workloads is difficult</a:t>
            </a:r>
          </a:p>
          <a:p>
            <a:endParaRPr lang="en-US" b="1" dirty="0"/>
          </a:p>
          <a:p>
            <a:r>
              <a:rPr lang="en-US" b="1" dirty="0"/>
              <a:t>Tedious Set-Up and Maintenance</a:t>
            </a:r>
          </a:p>
          <a:p>
            <a:r>
              <a:rPr lang="en-US" dirty="0"/>
              <a:t>Implementing an on-prem or IaaS deployment of MySQL, PostgreSQL or MariaDB means you need to maintain the underlying OS supporting the database engine.  Version upgrades, patching and OS optimizations are all up to the customer to ensure their environment is optimized and protected.  With Azure Database Services, OS host updates are maintained by Azure as well as the database engine itself.</a:t>
            </a:r>
          </a:p>
          <a:p>
            <a:endParaRPr lang="en-US" b="1" dirty="0"/>
          </a:p>
          <a:p>
            <a:r>
              <a:rPr lang="en-US" b="1" dirty="0"/>
              <a:t>Optimized for Performance</a:t>
            </a:r>
          </a:p>
          <a:p>
            <a:r>
              <a:rPr lang="en-US" dirty="0"/>
              <a:t>With an on-prem or IaaS installation of MySQL, PostgreSQL or MariaDB, a knowledgeable DBA is required to tune the installation specifically for the expected usage of the application.  Azure Database Service manages both the host OS and database configuration based on the size of the SKU chosen by the user.  This ensures that whatever SKU you choose, defaults (such as maximum connections) are optimized for the amount of memory available to your database server.  </a:t>
            </a:r>
          </a:p>
          <a:p>
            <a:endParaRPr lang="en-US" dirty="0"/>
          </a:p>
          <a:p>
            <a:r>
              <a:rPr lang="en-US" b="1" dirty="0"/>
              <a:t>Expensive and complex HA solutions</a:t>
            </a:r>
          </a:p>
          <a:p>
            <a:r>
              <a:rPr lang="en-US" dirty="0"/>
              <a:t>Achieving high-availability with IaaS or on-prem installations require replicas as well as orchestration logic to handle the failure of a master (or the addition of expensive 3</a:t>
            </a:r>
            <a:r>
              <a:rPr lang="en-US" baseline="30000" dirty="0"/>
              <a:t>rd</a:t>
            </a:r>
            <a:r>
              <a:rPr lang="en-US" dirty="0"/>
              <a:t> party solutions).  With Azure Database Services, HA is built-in and orchestrated by the Azure Database Management Service which means there is no configuration by the customer necessary.  In addition, there are no replicas to maintain with Azure Database Services meaning it is free!</a:t>
            </a:r>
          </a:p>
          <a:p>
            <a:endParaRPr lang="en-US" dirty="0"/>
          </a:p>
          <a:p>
            <a:r>
              <a:rPr lang="en-US" b="1" dirty="0"/>
              <a:t>Complex to achieve end-to-end security and compliance</a:t>
            </a:r>
          </a:p>
          <a:p>
            <a:r>
              <a:rPr lang="en-US" dirty="0"/>
              <a:t>Azure’s secure platform (encryption at rest, encryption in motion (SSL)) combined with certifications for SOC2, PCI/PCI-DSS, HIPPA and others means that out of the box security and compliance is taken care-of for the customer.</a:t>
            </a:r>
          </a:p>
          <a:p>
            <a:endParaRPr lang="en-US" dirty="0"/>
          </a:p>
          <a:p>
            <a:r>
              <a:rPr lang="en-US" b="1" dirty="0"/>
              <a:t>Challenging and costly to achieve scale</a:t>
            </a:r>
          </a:p>
          <a:p>
            <a:r>
              <a:rPr lang="en-US" dirty="0"/>
              <a:t>Leveraging our HA infrastructure, scaling your Azure Database Service from one performance tier to another is as simple as moving a slider (or single CLI command) and within 30 seconds, your server is running at the performance necessary for your ever-growing workload.  With IaaS or on-prem installations, increasing performance means provisioning new, larger VMs or worse – new HW.</a:t>
            </a:r>
          </a:p>
          <a:p>
            <a:endParaRPr lang="en-US" dirty="0"/>
          </a:p>
          <a:p>
            <a:r>
              <a:rPr lang="en-US" b="1" dirty="0"/>
              <a:t>Unpredictable costs</a:t>
            </a:r>
          </a:p>
          <a:p>
            <a:r>
              <a:rPr lang="en-US" dirty="0"/>
              <a:t>Azure Database Services billing model provides transparent visibility into the costs to run your server and even gives an estimate monthly cost based on resources provisioned.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368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Virtualization creates a simulated, or virtual, computing environment as opposed to a physical environment. Virtualization often includes computer-generated versions of hardware, operating systems, storage devices, and more. This allows organizations to partition a single physical computer or server into several </a:t>
            </a:r>
            <a:r>
              <a:rPr lang="en-US" sz="1200" u="sng" kern="1200" dirty="0">
                <a:solidFill>
                  <a:schemeClr val="tx1"/>
                </a:solidFill>
                <a:effectLst/>
                <a:latin typeface="+mn-lt"/>
                <a:ea typeface="+mn-ea"/>
                <a:cs typeface="+mn-cs"/>
                <a:hlinkClick r:id="rId3"/>
              </a:rPr>
              <a:t>virtual machines</a:t>
            </a:r>
            <a:r>
              <a:rPr lang="en-US" sz="1200" kern="1200" dirty="0">
                <a:solidFill>
                  <a:schemeClr val="tx1"/>
                </a:solidFill>
                <a:effectLst/>
                <a:latin typeface="+mn-lt"/>
                <a:ea typeface="+mn-ea"/>
                <a:cs typeface="+mn-cs"/>
              </a:rPr>
              <a:t>. Each virtual machine can then interact independently and run different operating systems or applications while sharing the resources of a single host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  However, moving to the cloud to take advantage of its management, flexibility and cost benefits can be cost prohibitive for some heavily virtualized customers.  Managed Instance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SKU – the SKU that best meets the requirements for highly virtualized workloads. This makes moving virtualized applications to Managed Instance highly cost effective as customers will not have to purchase incremental vCores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3/14/2019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8122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We’ve recently announced support for reserved capacity. Customers achieve the lowest cost of ownership by combining reservation pricing (either 1- or 3-years) with the Azure Hybrid Benefit. Customers also have the option to combine reservation pricing with license-included prices.  Reservations help customers manage costs across predictable and variable workloads and improve budgeting and forecasting with a single upfront payment, making it easy to calculate investments.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While Azure Reserved Instances require making upfront commitments on capacity, they also provide flexibility should your business needs change. You can easily exchange or cancel reserved instances at any time.</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Reserved Instances can be assigned at the enrollment or subscription level, so you can manage reserved instance usage at an organizational or individual department level. Assignments are easy to change post-purchase also.</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420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Your customers can achieve up to 212% ROI or more versus on-premises and hosted alternatives with SQL Database Managed Instance.</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Lower operational costs and redirect resources to more value-add projects using a fully-managed solution that requires near-zero administration for patching or upgrading.  Microsoft commissioned a Total Economic Impact</a:t>
            </a:r>
            <a:r>
              <a:rPr lang="en-US" sz="1200" kern="1200" baseline="30000" dirty="0">
                <a:solidFill>
                  <a:schemeClr val="tx1"/>
                </a:solidFill>
                <a:effectLst/>
                <a:latin typeface="+mn-lt"/>
                <a:ea typeface="+mn-ea"/>
                <a:cs typeface="+mn-cs"/>
              </a:rPr>
              <a:t>TM</a:t>
            </a:r>
            <a:r>
              <a:rPr lang="en-US" sz="1200" kern="1200" dirty="0">
                <a:solidFill>
                  <a:schemeClr val="tx1"/>
                </a:solidFill>
                <a:effectLst/>
                <a:latin typeface="+mn-lt"/>
                <a:ea typeface="+mn-ea"/>
                <a:cs typeface="+mn-cs"/>
              </a:rPr>
              <a:t> study with Forrester Consulting which found that organizations can achieve up to 212% ROI on Azure SQL Database Managed Instance by minimizing IT administrative costs, reducing capital and operational costs associated with maintaining on-premises or hosted databases and minimizing the costs associated with rearchitecting apps for the cloud, among others, resulting in a cumulative net benefit of nearly $2.2M over a 3-year period.</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Protects their data and maintains business continuity with built-in high availability and business continuity tools.   </a:t>
            </a:r>
            <a:r>
              <a:rPr lang="en-US" sz="1200" kern="1200" dirty="0">
                <a:solidFill>
                  <a:schemeClr val="tx1"/>
                </a:solidFill>
                <a:effectLst/>
                <a:latin typeface="+mn-lt"/>
                <a:ea typeface="+mn-ea"/>
                <a:cs typeface="+mn-cs"/>
              </a:rPr>
              <a:t>Azure's financially-backed 99.99% availability SLA</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powered by a global network of Microsoft-managed datacenters over 38 regions, helps keep their apps running 24/7. In addition, SQL Database provides built-in business continuity and global scalability features such as automatic backups, point in time restores and active geo-replication to minimize data loss and achieve fast recovery after disruptive events.</a:t>
            </a:r>
          </a:p>
          <a:p>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Minimize data loss from disruptive events</a:t>
            </a:r>
            <a:r>
              <a:rPr lang="en-US" sz="1200" kern="1200" dirty="0">
                <a:solidFill>
                  <a:schemeClr val="tx1"/>
                </a:solidFill>
                <a:effectLst/>
                <a:latin typeface="+mn-lt"/>
                <a:ea typeface="+mn-ea"/>
                <a:cs typeface="+mn-cs"/>
              </a:rPr>
              <a:t> achieve recovery with recovery point objective (RPO) of </a:t>
            </a:r>
            <a:r>
              <a:rPr lang="en-US" sz="1200" i="1" kern="1200" dirty="0">
                <a:solidFill>
                  <a:schemeClr val="tx1"/>
                </a:solidFill>
                <a:effectLst/>
                <a:latin typeface="+mn-lt"/>
                <a:ea typeface="+mn-ea"/>
                <a:cs typeface="+mn-cs"/>
              </a:rPr>
              <a:t>less than 5 seconds</a:t>
            </a:r>
            <a:r>
              <a:rPr lang="en-US" sz="1200" kern="1200" dirty="0">
                <a:solidFill>
                  <a:schemeClr val="tx1"/>
                </a:solidFill>
                <a:effectLst/>
                <a:latin typeface="+mn-lt"/>
                <a:ea typeface="+mn-ea"/>
                <a:cs typeface="+mn-cs"/>
              </a:rPr>
              <a:t>. (AWS provides an RPO commitment of 5 minutes)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Protect against data center outages with up to four readable secondary databases </a:t>
            </a:r>
            <a:r>
              <a:rPr lang="en-US" sz="1200" kern="1200" dirty="0">
                <a:solidFill>
                  <a:schemeClr val="tx1"/>
                </a:solidFill>
                <a:effectLst/>
                <a:latin typeface="+mn-lt"/>
                <a:ea typeface="+mn-ea"/>
                <a:cs typeface="+mn-cs"/>
              </a:rPr>
              <a:t>enabled through active geo-replication.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Automatically create full, differential, and transaction log backups</a:t>
            </a:r>
            <a:r>
              <a:rPr lang="en-US" sz="1200" kern="1200" dirty="0">
                <a:solidFill>
                  <a:schemeClr val="tx1"/>
                </a:solidFill>
                <a:effectLst/>
                <a:latin typeface="+mn-lt"/>
                <a:ea typeface="+mn-ea"/>
                <a:cs typeface="+mn-cs"/>
              </a:rPr>
              <a:t> every 5 - 10 minutes.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Restore an existing database to an earlier point in time up to 35 days</a:t>
            </a:r>
            <a:r>
              <a:rPr lang="en-US" sz="1200" kern="1200" dirty="0">
                <a:solidFill>
                  <a:schemeClr val="tx1"/>
                </a:solidFill>
                <a:effectLst/>
                <a:latin typeface="+mn-lt"/>
                <a:ea typeface="+mn-ea"/>
                <a:cs typeface="+mn-cs"/>
              </a:rPr>
              <a:t> on the same logical server.</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Maximize the value from current on-premises licensing investments and accelerate their modernization to the cloud with Azure Hybrid Benefit for SQL Server.</a:t>
            </a:r>
            <a:r>
              <a:rPr lang="en-US" sz="1200" kern="1200" dirty="0">
                <a:solidFill>
                  <a:schemeClr val="tx1"/>
                </a:solidFill>
                <a:effectLst/>
                <a:latin typeface="+mn-lt"/>
                <a:ea typeface="+mn-ea"/>
                <a:cs typeface="+mn-cs"/>
              </a:rPr>
              <a:t>  Azure Hybrid Benefit for SQL Server helps your customers get more value from their SQL Server licenses with Software Assurance by providing discounted rates on vCore-based SQL Database resource types.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Significantly reduce costs</a:t>
            </a:r>
            <a:r>
              <a:rPr lang="en-US" sz="1200" b="0" i="0" u="none" strike="noStrike" kern="1200" dirty="0">
                <a:solidFill>
                  <a:schemeClr val="tx1"/>
                </a:solidFill>
                <a:effectLst/>
                <a:latin typeface="+mn-lt"/>
                <a:ea typeface="+mn-ea"/>
                <a:cs typeface="+mn-cs"/>
              </a:rPr>
              <a:t>—up to 33 percent compared to license-included prices—with one-year or three-year terms on vCore-based SQL Database options. Customers can lower their total cost of ownership by combining reserved capacity with license-included prices to manage costs across predictable and variable workloads. They can improve budgeting and forecasting with a single upfront payment, making it easy to calculate their investments.</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endParaRPr lang="en-US" b="0" baseline="30000" dirty="0"/>
          </a:p>
          <a:p>
            <a:pPr lvl="0" defTabSz="931774">
              <a:defRPr/>
            </a:pP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t>
            </a:r>
            <a:r>
              <a:rPr lang="en-US" sz="1200" i="1" kern="0" dirty="0">
                <a:solidFill>
                  <a:schemeClr val="tx1">
                    <a:lumMod val="75000"/>
                  </a:schemeClr>
                </a:solidFill>
                <a:latin typeface="Segoe UI" panose="020B0502040204020203" pitchFamily="34" charset="0"/>
                <a:cs typeface="Segoe UI" panose="020B0502040204020203" pitchFamily="34" charset="0"/>
                <a:hlinkClick r:id="rId3"/>
              </a:rPr>
              <a:t>The Total Economic Impact</a:t>
            </a:r>
            <a:r>
              <a:rPr lang="en-US" sz="1200" i="1" kern="0" baseline="30000" dirty="0">
                <a:solidFill>
                  <a:schemeClr val="tx1">
                    <a:lumMod val="75000"/>
                  </a:schemeClr>
                </a:solidFill>
                <a:latin typeface="Segoe UI" panose="020B0502040204020203" pitchFamily="34" charset="0"/>
                <a:cs typeface="Segoe UI" panose="020B0502040204020203" pitchFamily="34" charset="0"/>
                <a:hlinkClick r:id="rId3"/>
              </a:rPr>
              <a:t>TM</a:t>
            </a:r>
            <a:r>
              <a:rPr lang="en-US" sz="1200" i="1" kern="0" dirty="0">
                <a:solidFill>
                  <a:schemeClr val="tx1">
                    <a:lumMod val="75000"/>
                  </a:schemeClr>
                </a:solidFill>
                <a:latin typeface="Segoe UI" panose="020B0502040204020203" pitchFamily="34" charset="0"/>
                <a:cs typeface="Segoe UI" panose="020B0502040204020203" pitchFamily="34" charset="0"/>
                <a:hlinkClick r:id="rId3"/>
              </a:rPr>
              <a:t> of Microsoft Azure SQL Database Managed Instance</a:t>
            </a:r>
            <a:r>
              <a:rPr lang="en-US" sz="1200" i="1" kern="0" dirty="0">
                <a:solidFill>
                  <a:schemeClr val="tx1">
                    <a:lumMod val="75000"/>
                  </a:schemeClr>
                </a:solidFill>
                <a:latin typeface="Segoe UI" panose="020B0502040204020203" pitchFamily="34" charset="0"/>
                <a:cs typeface="Segoe UI" panose="020B0502040204020203" pitchFamily="34" charset="0"/>
              </a:rPr>
              <a:t>, Forrester Consulting, September 2018</a:t>
            </a:r>
          </a:p>
          <a:p>
            <a:endParaRPr lang="en-US" b="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dirty="0"/>
              <a:t>2</a:t>
            </a:r>
            <a:r>
              <a:rPr lang="en-US" dirty="0"/>
              <a:t> We guarantee at least 99.99% of the time customers will have connectivity between their single or elastic Basic, Standard, or Premium Microsoft Azure SQL Database and our Internet gateway. See “SLA for SQL Database” for more information (https://azure.microsoft.com/en-us/support/legal/sla/sql-database/v1_1/)</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733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573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 built-in intelligence, Azure SQL Database is a fully-managed service, which means Microsoft operates SQL Server for customers and ensures availability and performance. Features that come with SQL Database include, but are not limited to: provisioning and resizing (w/ Azure Portal experience), built-in auto HA (99.99%), automatic backup, point-in-time-restore (database-level), and active geo-replication. Because Microsoft assumes much of the daily maintenance, administration and infrastructure costs, your customer’s IT organization can quickly realize cost and operational benefits that they may not have otherwise experienced with their on-premises or hosted solution.  In fact, Microsoft commissioned a study with Forrester Consulting that found that organizations who modernized their databases from SQL Server to SQL Database Managed Instance realized up to a 212% ROI over three years.</a:t>
            </a:r>
            <a:r>
              <a:rPr lang="en-US" sz="1200" kern="1200" baseline="30000" dirty="0">
                <a:solidFill>
                  <a:schemeClr val="tx1"/>
                </a:solidFill>
                <a:effectLst/>
                <a:latin typeface="+mn-lt"/>
                <a:ea typeface="+mn-ea"/>
                <a:cs typeface="+mn-cs"/>
              </a:rPr>
              <a:t>1</a:t>
            </a:r>
            <a:endParaRPr lang="en-US" baseline="30000" dirty="0"/>
          </a:p>
          <a:p>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3000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1</a:t>
            </a:r>
            <a:r>
              <a:rPr kumimoji="0" lang="en-US" sz="12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The Total Economic Impact of Microsoft Azure SQL Database Managed Instance, Forrester Consulting, September 2018</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3/14/2019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03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7366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Managed Instance - New deployment option enabling </a:t>
            </a:r>
            <a:r>
              <a:rPr lang="en-US" sz="900" u="sng" dirty="0"/>
              <a:t>friction-free migration</a:t>
            </a:r>
            <a:r>
              <a:rPr lang="en-US" sz="900" dirty="0"/>
              <a:t> of SQL Server workloads to a </a:t>
            </a:r>
            <a:r>
              <a:rPr lang="en-US" sz="900" u="sng" dirty="0"/>
              <a:t>fully-managed service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37260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Customers looking to </a:t>
            </a:r>
            <a:r>
              <a:rPr lang="en-US" sz="900" b="1" kern="1200" dirty="0">
                <a:solidFill>
                  <a:schemeClr val="tx1"/>
                </a:solidFill>
                <a:latin typeface="Segoe UI Light" pitchFamily="34" charset="0"/>
                <a:ea typeface="+mn-ea"/>
                <a:cs typeface="+mn-cs"/>
              </a:rPr>
              <a:t>migrate </a:t>
            </a:r>
            <a:r>
              <a:rPr lang="en-US" sz="900" b="1" kern="1200" dirty="0">
                <a:solidFill>
                  <a:schemeClr val="accent5"/>
                </a:solidFill>
                <a:latin typeface="Segoe UI Light" pitchFamily="34" charset="0"/>
                <a:ea typeface="+mn-ea"/>
                <a:cs typeface="+mn-cs"/>
              </a:rPr>
              <a:t>a large number of apps</a:t>
            </a:r>
            <a:r>
              <a:rPr lang="en-US" sz="900" b="1" dirty="0">
                <a:solidFill>
                  <a:schemeClr val="tx2"/>
                </a:solidFill>
              </a:rPr>
              <a:t> </a:t>
            </a:r>
            <a:r>
              <a:rPr lang="en-US" sz="900" dirty="0"/>
              <a:t>from on-premise or IaaS, self-built or ISV provided, with as </a:t>
            </a:r>
            <a:r>
              <a:rPr lang="en-US" sz="900" b="1" kern="1200" dirty="0">
                <a:solidFill>
                  <a:schemeClr val="accent5"/>
                </a:solidFill>
                <a:latin typeface="Segoe UI Light" pitchFamily="34" charset="0"/>
                <a:ea typeface="+mn-ea"/>
                <a:cs typeface="+mn-cs"/>
              </a:rPr>
              <a:t>low migration effort as possible</a:t>
            </a:r>
            <a:r>
              <a:rPr lang="en-US" sz="900" b="1" kern="1200" dirty="0">
                <a:solidFill>
                  <a:schemeClr val="tx2"/>
                </a:solidFill>
                <a:latin typeface="Segoe UI Light" pitchFamily="34" charset="0"/>
                <a:ea typeface="+mn-ea"/>
                <a:cs typeface="+mn-cs"/>
              </a:rPr>
              <a:t> </a:t>
            </a:r>
            <a:r>
              <a:rPr lang="en-US" sz="900" dirty="0"/>
              <a:t>&amp;</a:t>
            </a:r>
            <a:r>
              <a:rPr lang="en-US" sz="900" dirty="0">
                <a:solidFill>
                  <a:schemeClr val="tx2"/>
                </a:solidFill>
              </a:rPr>
              <a:t> </a:t>
            </a:r>
            <a:r>
              <a:rPr lang="en-US" sz="900" b="1" kern="1200" dirty="0">
                <a:solidFill>
                  <a:schemeClr val="accent5"/>
                </a:solidFill>
                <a:latin typeface="Segoe UI Light" pitchFamily="34" charset="0"/>
                <a:ea typeface="+mn-ea"/>
                <a:cs typeface="+mn-cs"/>
              </a:rPr>
              <a:t>cost being a crucial factor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69460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Rehost &amp; refactor are the by far the simplest way to migrate and can be seamless.</a:t>
            </a:r>
          </a:p>
          <a:p>
            <a:endParaRPr lang="en-US" dirty="0"/>
          </a:p>
          <a:p>
            <a:r>
              <a:rPr lang="en-US" dirty="0"/>
              <a:t>Obviously, Rearchitecting and rebuilding can take considerable effort and time.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11050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New deployment option enabling </a:t>
            </a:r>
            <a:r>
              <a:rPr lang="en-US" sz="900" u="sng" dirty="0"/>
              <a:t>friction-free migration</a:t>
            </a:r>
            <a:r>
              <a:rPr lang="en-US" sz="900" dirty="0"/>
              <a:t> of SQL Server workloads to a </a:t>
            </a:r>
            <a:r>
              <a:rPr lang="en-US" sz="900" u="sng" dirty="0"/>
              <a:t>fully-managed service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3/14/2019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04999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17861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62890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jump box with SSMS in the same VNEt as Azure SQL DB Managed Instance. Use SSM to query MI</a:t>
            </a:r>
          </a:p>
          <a:p>
            <a:endParaRPr lang="en-US" dirty="0"/>
          </a:p>
          <a:p>
            <a:endParaRPr lang="en-US" dirty="0"/>
          </a:p>
          <a:p>
            <a:r>
              <a:rPr lang="en-US" dirty="0"/>
              <a:t>Reference(s):</a:t>
            </a:r>
          </a:p>
          <a:p>
            <a:r>
              <a:rPr lang="en-US" dirty="0"/>
              <a:t>https://docs.microsoft.com/en-us/azure/sql-database/sql-database-managed-instance-transact-sql-information</a:t>
            </a:r>
          </a:p>
          <a:p>
            <a:endParaRPr lang="en-US" dirty="0"/>
          </a:p>
          <a:p>
            <a:r>
              <a:rPr lang="en-US" dirty="0"/>
              <a:t>https://docs.microsoft.com/en-us/azure/sql-database/sql-database-features</a:t>
            </a:r>
          </a:p>
          <a:p>
            <a:endParaRPr lang="en-US" dirty="0"/>
          </a:p>
          <a:p>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22711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New deployment option enabling </a:t>
            </a:r>
            <a:r>
              <a:rPr lang="en-US" sz="900" u="sng" dirty="0"/>
              <a:t>friction-free migration</a:t>
            </a:r>
            <a:r>
              <a:rPr lang="en-US" sz="900" dirty="0"/>
              <a:t> of SQL Server workloads to a </a:t>
            </a:r>
            <a:r>
              <a:rPr lang="en-US" sz="900" u="sng" dirty="0"/>
              <a:t>fully-managed service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3/14/2019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88806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80310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offers a simplified </a:t>
            </a:r>
            <a:r>
              <a:rPr lang="en-US" sz="1200" b="1" kern="1200" dirty="0">
                <a:solidFill>
                  <a:schemeClr val="tx1"/>
                </a:solidFill>
                <a:effectLst/>
                <a:latin typeface="+mn-lt"/>
                <a:ea typeface="+mn-ea"/>
                <a:cs typeface="+mn-cs"/>
              </a:rPr>
              <a:t>instance-scoped</a:t>
            </a:r>
            <a:r>
              <a:rPr lang="en-US" sz="1200" kern="1200" dirty="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dirty="0">
                <a:solidFill>
                  <a:schemeClr val="tx1"/>
                </a:solidFill>
                <a:effectLst/>
                <a:latin typeface="+mn-lt"/>
                <a:ea typeface="+mn-ea"/>
                <a:cs typeface="+mn-cs"/>
              </a:rPr>
              <a:t>management grouping</a:t>
            </a:r>
            <a:r>
              <a:rPr lang="en-US" sz="1200" kern="1200" dirty="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Eliminate app changes with full SQL Server programming surface</a:t>
            </a:r>
          </a:p>
          <a:p>
            <a:r>
              <a:rPr lang="en-US" dirty="0"/>
              <a:t>Use familiar SQL Server features in SQL Database Managed Instance</a:t>
            </a:r>
          </a:p>
          <a:p>
            <a:pPr lvl="3"/>
            <a:r>
              <a:rPr lang="en-US" dirty="0"/>
              <a:t>Native backup and restore</a:t>
            </a:r>
          </a:p>
          <a:p>
            <a:pPr lvl="3"/>
            <a:r>
              <a:rPr lang="en-US" dirty="0"/>
              <a:t>Cross-database queries and transactions</a:t>
            </a:r>
          </a:p>
          <a:p>
            <a:pPr lvl="3"/>
            <a:r>
              <a:rPr lang="en-US" dirty="0"/>
              <a:t>Broad security features including Transparent Data Encryption, SQL Audit, Always Encrypted and Dynamic Data Masking</a:t>
            </a:r>
          </a:p>
          <a:p>
            <a:pPr lvl="3"/>
            <a:r>
              <a:rPr lang="en-US" dirty="0"/>
              <a:t>SQL Agent, DBMail, and Alerts for workload orchestration improved awareness</a:t>
            </a:r>
          </a:p>
          <a:p>
            <a:pPr lvl="3"/>
            <a:r>
              <a:rPr lang="en-US" dirty="0"/>
              <a:t>Scenario enablers including Change Data Capture, Service Broker, Transactional Replication, and CLR</a:t>
            </a:r>
          </a:p>
          <a:p>
            <a:pPr lvl="3"/>
            <a:r>
              <a:rPr lang="en-US" dirty="0"/>
              <a:t>DMVs, XEvents, and Query Store for troubleshooting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783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FF0000"/>
                </a:solidFill>
              </a:rPr>
              <a:t>We are pleased to tell you that we have some great services on the way to help you tap into this opportunity and truly enable easy lift and shift motions with your SQL Server customers looking to modernize to the cloud. </a:t>
            </a:r>
            <a:r>
              <a:rPr lang="en-US" b="1" dirty="0">
                <a:latin typeface="Segoe UI Semibold" panose="020B0702040204020203" pitchFamily="34" charset="0"/>
                <a:cs typeface="Segoe UI Semibold" panose="020B0702040204020203" pitchFamily="34" charset="0"/>
              </a:rPr>
              <a:t>Azure Database Migration Service (DMS)</a:t>
            </a:r>
            <a:r>
              <a:rPr lang="en-US" dirty="0">
                <a:latin typeface="Segoe UI Semibold" panose="020B0702040204020203" pitchFamily="34" charset="0"/>
                <a:cs typeface="Segoe UI Semibold" panose="020B0702040204020203" pitchFamily="34" charset="0"/>
              </a:rPr>
              <a:t> </a:t>
            </a:r>
            <a:r>
              <a:rPr lang="en-US" dirty="0"/>
              <a:t>migrates data from on-premises Oracle and SQL Server to Azure SQL Database Managed Instance and VMs with near zero downtime.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dirty="0">
              <a:latin typeface="Segoe UI Semibold" panose="020B0702040204020203" pitchFamily="34" charset="0"/>
              <a:cs typeface="Segoe UI Semibold" panose="020B0702040204020203" pitchFamily="34" charset="0"/>
            </a:endParaRPr>
          </a:p>
          <a:p>
            <a:pPr marL="0" indent="0">
              <a:buNone/>
            </a:pPr>
            <a:r>
              <a:rPr lang="en-US" dirty="0">
                <a:solidFill>
                  <a:schemeClr val="accent2"/>
                </a:solidFill>
              </a:rPr>
              <a:t>Easily migrate your data with near zero downtime with Azure Database Migration Service (DMS)</a:t>
            </a:r>
          </a:p>
          <a:p>
            <a:endParaRPr lang="en-US" b="0" dirty="0">
              <a:solidFill>
                <a:srgbClr val="FF0000"/>
              </a:solidFill>
            </a:endParaRPr>
          </a:p>
          <a:p>
            <a:pPr marL="0" indent="0">
              <a:buNone/>
            </a:pPr>
            <a:endParaRPr lang="en-US"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918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pPr marL="171450" indent="-171450">
              <a:buFont typeface="Arial" panose="020B0604020202020204" pitchFamily="34" charset="0"/>
              <a:buChar char="•"/>
            </a:pPr>
            <a:r>
              <a:rPr lang="en-US" sz="1200" dirty="0"/>
              <a:t>Fully managed database migration service for both operational databases and data warehouses</a:t>
            </a:r>
          </a:p>
          <a:p>
            <a:pPr marL="171450" indent="-171450">
              <a:buFont typeface="Arial" panose="020B0604020202020204" pitchFamily="34" charset="0"/>
              <a:buChar char="•"/>
            </a:pPr>
            <a:r>
              <a:rPr lang="en-US" sz="1200" dirty="0"/>
              <a:t>Enables reliable and seamless migrations to the cloud </a:t>
            </a:r>
            <a:r>
              <a:rPr lang="en-US" sz="800" b="1" kern="1200" dirty="0">
                <a:solidFill>
                  <a:srgbClr val="00B0F0"/>
                </a:solidFill>
                <a:latin typeface="Segoe UI Light" pitchFamily="34" charset="0"/>
                <a:ea typeface="+mn-ea"/>
                <a:cs typeface="+mn-cs"/>
              </a:rPr>
              <a:t>at scale and minimal downtime</a:t>
            </a:r>
          </a:p>
          <a:p>
            <a:pPr marL="171450" indent="-171450">
              <a:buFont typeface="Arial" panose="020B0604020202020204" pitchFamily="34" charset="0"/>
              <a:buChar char="•"/>
            </a:pPr>
            <a:r>
              <a:rPr lang="en-US" sz="1200" dirty="0">
                <a:sym typeface="Wingdings" panose="05000000000000000000" pitchFamily="2" charset="2"/>
              </a:rPr>
              <a:t>Migrate SQL Server &amp; 3rd party databases to Azure SQL Database</a:t>
            </a:r>
          </a:p>
          <a:p>
            <a:pPr marL="171450" indent="-171450">
              <a:buFont typeface="Arial" panose="020B0604020202020204" pitchFamily="34" charset="0"/>
              <a:buChar char="•"/>
            </a:pPr>
            <a:r>
              <a:rPr lang="en-US" sz="1200" dirty="0">
                <a:sym typeface="Wingdings" panose="05000000000000000000" pitchFamily="2" charset="2"/>
              </a:rPr>
              <a:t>Offline and online migration for continuous sync</a:t>
            </a:r>
          </a:p>
          <a:p>
            <a:pPr marL="171450" indent="-171450">
              <a:buFont typeface="Arial" panose="020B0604020202020204" pitchFamily="34" charset="0"/>
              <a:buChar char="•"/>
            </a:pPr>
            <a:r>
              <a:rPr lang="en-US" sz="1200" b="0" i="0" u="none" strike="noStrike" kern="1200" dirty="0">
                <a:solidFill>
                  <a:schemeClr val="tx1"/>
                </a:solidFill>
                <a:effectLst/>
                <a:latin typeface="Segoe UI Light" pitchFamily="34" charset="0"/>
                <a:ea typeface="+mn-ea"/>
                <a:cs typeface="+mn-cs"/>
              </a:rPr>
              <a:t>Use a simple, self-guided migration process</a:t>
            </a:r>
          </a:p>
          <a:p>
            <a:pPr marL="171450" indent="-171450">
              <a:buFont typeface="Arial" panose="020B0604020202020204" pitchFamily="34" charset="0"/>
              <a:buChar char="•"/>
            </a:pPr>
            <a:r>
              <a:rPr lang="en-US" sz="1200" b="0" i="0" u="none" strike="noStrike" kern="1200" dirty="0">
                <a:solidFill>
                  <a:schemeClr val="tx1"/>
                </a:solidFill>
                <a:effectLst/>
                <a:latin typeface="Segoe UI Light" pitchFamily="34" charset="0"/>
                <a:ea typeface="+mn-ea"/>
                <a:cs typeface="+mn-cs"/>
              </a:rPr>
              <a:t>Get comprehensive assessments detailing pre-migration steps</a:t>
            </a:r>
          </a:p>
          <a:p>
            <a:pPr marL="171450" indent="-171450">
              <a:buFont typeface="Arial" panose="020B0604020202020204" pitchFamily="34" charset="0"/>
              <a:buChar char="•"/>
            </a:pPr>
            <a:r>
              <a:rPr lang="en-US" sz="1200" b="0" i="0" u="none" strike="noStrike" kern="1200" dirty="0">
                <a:solidFill>
                  <a:schemeClr val="tx1"/>
                </a:solidFill>
                <a:effectLst/>
                <a:latin typeface="Segoe UI Light" pitchFamily="34" charset="0"/>
                <a:ea typeface="+mn-ea"/>
                <a:cs typeface="+mn-cs"/>
              </a:rPr>
              <a:t>Migrate at scale from multiple sources to your target database</a:t>
            </a:r>
          </a:p>
          <a:p>
            <a:pPr marL="171450" indent="-171450">
              <a:buFont typeface="Arial" panose="020B0604020202020204" pitchFamily="34" charset="0"/>
              <a:buChar char="•"/>
            </a:pPr>
            <a:endParaRPr lang="en-US" sz="120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organizations look to optimize their IT infrastructure to have more time and resources to focus on business transformation, Microsoft is committed to accelerating these initiatives. The new Azure </a:t>
            </a:r>
            <a:r>
              <a:rPr lang="en-US" sz="1200" b="1" kern="1200" dirty="0">
                <a:solidFill>
                  <a:schemeClr val="tx1"/>
                </a:solidFill>
                <a:effectLst/>
                <a:latin typeface="+mn-lt"/>
                <a:ea typeface="+mn-ea"/>
                <a:cs typeface="+mn-cs"/>
              </a:rPr>
              <a:t>Database Migration Service (DMS) </a:t>
            </a:r>
            <a:r>
              <a:rPr lang="en-US" sz="1200" kern="1200" dirty="0">
                <a:solidFill>
                  <a:schemeClr val="tx1"/>
                </a:solidFill>
                <a:effectLst/>
                <a:latin typeface="+mn-lt"/>
                <a:ea typeface="+mn-ea"/>
                <a:cs typeface="+mn-cs"/>
              </a:rPr>
              <a:t>is a fully managed, first party Azure service that enables seamless and frictionless migrations from heterogeneous database sources to Azure Database platforms with minimal downtime.   This service will streamline the tasks required to move existing competitive and SQL Server databases to Azure.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https://docs.microsoft.com/en-us/azure/dms/resource-scenario-status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02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26934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18711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New deployment option enabling </a:t>
            </a:r>
            <a:r>
              <a:rPr lang="en-US" sz="900" u="sng" dirty="0"/>
              <a:t>friction-free migration</a:t>
            </a:r>
            <a:r>
              <a:rPr lang="en-US" sz="900" dirty="0"/>
              <a:t> of SQL Server workloads to a </a:t>
            </a:r>
            <a:r>
              <a:rPr lang="en-US" sz="900" u="sng" dirty="0"/>
              <a:t>fully-managed service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3/14/2019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64441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3/14/2019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New deployment option enabling </a:t>
            </a:r>
            <a:r>
              <a:rPr lang="en-US" sz="900" u="sng" dirty="0"/>
              <a:t>friction-free migration</a:t>
            </a:r>
            <a:r>
              <a:rPr lang="en-US" sz="900" dirty="0"/>
              <a:t> of SQL Server workloads to a </a:t>
            </a:r>
            <a:r>
              <a:rPr lang="en-US" sz="900" u="sng" dirty="0"/>
              <a:t>fully-managed service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3/14/2019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31864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Prices on Sept 14:</a:t>
            </a:r>
          </a:p>
          <a:p>
            <a:pPr marL="171450" indent="-171450">
              <a:buFontTx/>
              <a:buChar char="-"/>
            </a:pPr>
            <a:r>
              <a:rPr lang="en-US" sz="900" dirty="0"/>
              <a:t>SQL MI GP (8 vCore): 2.02 USD / hour</a:t>
            </a:r>
          </a:p>
          <a:p>
            <a:pPr marL="171450" indent="-171450">
              <a:buFontTx/>
              <a:buChar char="-"/>
            </a:pPr>
            <a:r>
              <a:rPr lang="en-US" sz="900" dirty="0"/>
              <a:t>SQL MI BC (8 vCore): 5.44 USD / hour (equivalent GA price)</a:t>
            </a:r>
          </a:p>
          <a:p>
            <a:pPr marL="171450" indent="-171450">
              <a:buFontTx/>
              <a:buChar char="-"/>
            </a:pPr>
            <a:r>
              <a:rPr lang="en-US" sz="900" dirty="0"/>
              <a:t>AWS RDS SQL SE single AZ (8 vCPU): 3.02 USD / hour</a:t>
            </a:r>
          </a:p>
          <a:p>
            <a:pPr marL="171450" indent="-171450">
              <a:buFontTx/>
              <a:buChar char="-"/>
            </a:pPr>
            <a:r>
              <a:rPr lang="en-US" sz="900" dirty="0"/>
              <a:t>AWS RDS SQL EE multi AZ (8 vCPU): 10.00 USD / hour</a:t>
            </a:r>
          </a:p>
          <a:p>
            <a:endParaRPr lang="en-US" sz="900" dirty="0"/>
          </a:p>
        </p:txBody>
      </p:sp>
      <p:sp>
        <p:nvSpPr>
          <p:cNvPr id="4" name="Slide Number Placeholder 3"/>
          <p:cNvSpPr>
            <a:spLocks noGrp="1"/>
          </p:cNvSpPr>
          <p:nvPr>
            <p:ph type="sldNum" sz="quarter" idx="10"/>
          </p:nvPr>
        </p:nvSpPr>
        <p:spPr/>
        <p:txBody>
          <a:bodyPr/>
          <a:lstStyle/>
          <a:p>
            <a:fld id="{12662F0D-13AA-4F31-AC1B-0E82FA8607DB}" type="slidenum">
              <a:rPr lang="en-US" smtClean="0"/>
              <a:t>41</a:t>
            </a:fld>
            <a:endParaRPr lang="en-US" dirty="0"/>
          </a:p>
        </p:txBody>
      </p:sp>
    </p:spTree>
    <p:extLst>
      <p:ext uri="{BB962C8B-B14F-4D97-AF65-F5344CB8AC3E}">
        <p14:creationId xmlns:p14="http://schemas.microsoft.com/office/powerpoint/2010/main" val="23245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Technology is omnipresent. It’s shaping how</a:t>
            </a:r>
            <a:r>
              <a:rPr lang="en-US" sz="1200" kern="1200" baseline="0" dirty="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We see companies </a:t>
            </a:r>
            <a:r>
              <a:rPr lang="en-US" sz="1200" kern="1200" dirty="0">
                <a:solidFill>
                  <a:schemeClr val="tx1"/>
                </a:solidFill>
                <a:effectLst/>
                <a:latin typeface="+mn-lt"/>
                <a:ea typeface="+mn-ea"/>
                <a:cs typeface="+mn-cs"/>
              </a:rPr>
              <a:t>responding by creating digital strategies across</a:t>
            </a:r>
            <a:r>
              <a:rPr lang="en-US" sz="1200" kern="1200" baseline="0" dirty="0">
                <a:solidFill>
                  <a:schemeClr val="tx1"/>
                </a:solidFill>
                <a:effectLst/>
                <a:latin typeface="+mn-lt"/>
                <a:ea typeface="+mn-ea"/>
                <a:cs typeface="+mn-cs"/>
              </a:rPr>
              <a:t> four core areas: </a:t>
            </a:r>
            <a:r>
              <a:rPr lang="en-US" sz="1200" kern="1200" dirty="0">
                <a:solidFill>
                  <a:schemeClr val="tx1"/>
                </a:solidFill>
                <a:effectLst/>
                <a:latin typeface="+mn-lt"/>
                <a:ea typeface="+mn-ea"/>
                <a:cs typeface="+mn-cs"/>
              </a:rPr>
              <a:t>engaging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customers, empowering their employees, optimizing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operations, and transforming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products.</a:t>
            </a:r>
          </a:p>
          <a:p>
            <a:endParaRPr lang="en-US" sz="1200" kern="1200" dirty="0">
              <a:solidFill>
                <a:schemeClr val="tx1"/>
              </a:solidFill>
              <a:effectLst/>
              <a:latin typeface="+mn-lt"/>
              <a:ea typeface="+mn-ea"/>
              <a:cs typeface="+mn-cs"/>
            </a:endParaRPr>
          </a:p>
          <a:p>
            <a:endParaRPr lang="en-US"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829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718729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Steps in lab:</a:t>
            </a:r>
          </a:p>
          <a:p>
            <a:r>
              <a:rPr lang="en-US" sz="900" kern="1200" dirty="0">
                <a:solidFill>
                  <a:schemeClr val="tx1"/>
                </a:solidFill>
                <a:effectLst/>
                <a:latin typeface="Segoe UI Light" pitchFamily="34" charset="0"/>
                <a:ea typeface="+mn-ea"/>
                <a:cs typeface="+mn-cs"/>
              </a:rPr>
              <a:t>Create a Virtual Network</a:t>
            </a:r>
          </a:p>
          <a:p>
            <a:r>
              <a:rPr lang="en-US" sz="900" kern="1200" dirty="0">
                <a:solidFill>
                  <a:schemeClr val="tx1"/>
                </a:solidFill>
                <a:effectLst/>
                <a:latin typeface="Segoe UI Light" pitchFamily="34" charset="0"/>
                <a:ea typeface="+mn-ea"/>
                <a:cs typeface="+mn-cs"/>
              </a:rPr>
              <a:t>	Create MI subnet</a:t>
            </a:r>
          </a:p>
          <a:p>
            <a:r>
              <a:rPr lang="en-US" sz="900" kern="1200" dirty="0">
                <a:solidFill>
                  <a:schemeClr val="tx1"/>
                </a:solidFill>
                <a:effectLst/>
                <a:latin typeface="Segoe UI Light" pitchFamily="34" charset="0"/>
                <a:ea typeface="+mn-ea"/>
                <a:cs typeface="+mn-cs"/>
              </a:rPr>
              <a:t>	Create VM subnet</a:t>
            </a:r>
          </a:p>
          <a:p>
            <a:r>
              <a:rPr lang="en-US" sz="900" kern="1200" dirty="0">
                <a:solidFill>
                  <a:schemeClr val="tx1"/>
                </a:solidFill>
                <a:effectLst/>
                <a:latin typeface="Segoe UI Light" pitchFamily="34" charset="0"/>
                <a:ea typeface="+mn-ea"/>
                <a:cs typeface="+mn-cs"/>
              </a:rPr>
              <a:t>Create a new route table and a route</a:t>
            </a:r>
          </a:p>
          <a:p>
            <a:r>
              <a:rPr lang="en-US" sz="900" kern="1200" dirty="0">
                <a:solidFill>
                  <a:schemeClr val="tx1"/>
                </a:solidFill>
                <a:effectLst/>
                <a:latin typeface="Segoe UI Light" pitchFamily="34" charset="0"/>
                <a:ea typeface="+mn-ea"/>
                <a:cs typeface="+mn-cs"/>
              </a:rPr>
              <a:t>Apply the route table to the Managed Instance subnet</a:t>
            </a:r>
          </a:p>
          <a:p>
            <a:r>
              <a:rPr lang="en-US" sz="900" kern="1200" dirty="0">
                <a:solidFill>
                  <a:schemeClr val="tx1"/>
                </a:solidFill>
                <a:effectLst/>
                <a:latin typeface="Segoe UI Light" pitchFamily="34" charset="0"/>
                <a:ea typeface="+mn-ea"/>
                <a:cs typeface="+mn-cs"/>
              </a:rPr>
              <a:t>Create Managed Instance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965068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Self-paced labs can be found here: </a:t>
            </a:r>
            <a:r>
              <a:rPr lang="en-US" b="1" dirty="0"/>
              <a:t>https://www.microsoft.com/handsonlabs/selfpacedlabs</a:t>
            </a:r>
          </a:p>
          <a:p>
            <a:r>
              <a:rPr lang="en-US" b="0" dirty="0"/>
              <a:t>Search for Managed Instance</a:t>
            </a:r>
          </a:p>
          <a:p>
            <a:endParaRPr lang="en-US"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Instructor led labs/workshops can be found here: </a:t>
            </a:r>
            <a:r>
              <a:rPr lang="en-US" b="1" dirty="0"/>
              <a:t>https://www.microsoft.com/handsonlabs/instructorledlabs</a:t>
            </a:r>
          </a:p>
          <a:p>
            <a:r>
              <a:rPr lang="en-US" dirty="0"/>
              <a:t>Pre-book these for the # of people, date and location.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895783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tinyurl for the instructor led labs/workshops will be emailed to the instructor after booking through the portal: </a:t>
            </a:r>
            <a:r>
              <a:rPr lang="en-US" b="1" dirty="0"/>
              <a:t>https://www.microsoft.com/handsonlabs/instructorledlabs</a:t>
            </a:r>
          </a:p>
          <a:p>
            <a:r>
              <a:rPr lang="en-US" dirty="0"/>
              <a:t>Pre-book these for the # of people, date and location.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763375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065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2796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rgbClr val="0070C0"/>
                </a:solidFill>
              </a:rPr>
              <a:t>Defense-in-depth</a:t>
            </a:r>
          </a:p>
          <a:p>
            <a:pPr marL="171450" indent="-171450">
              <a:buFont typeface="Arial" panose="020B0604020202020204" pitchFamily="34" charset="0"/>
              <a:buChar char="•"/>
            </a:pPr>
            <a:r>
              <a:rPr lang="en-US" sz="900" kern="0" dirty="0">
                <a:ln>
                  <a:solidFill>
                    <a:srgbClr val="FFFFFF">
                      <a:alpha val="0"/>
                    </a:srgbClr>
                  </a:solidFill>
                </a:ln>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rPr>
              <a:t>Trusted: most secure over last 7 years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667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39235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1" kern="1200" dirty="0">
                <a:gradFill>
                  <a:gsLst>
                    <a:gs pos="1250">
                      <a:schemeClr val="tx1"/>
                    </a:gs>
                    <a:gs pos="100000">
                      <a:schemeClr val="tx1"/>
                    </a:gs>
                  </a:gsLst>
                  <a:lin ang="5400000" scaled="0"/>
                </a:gradFill>
                <a:latin typeface="+mn-lt"/>
                <a:ea typeface="+mn-ea"/>
                <a:cs typeface="+mn-cs"/>
              </a:rPr>
              <a:t>Be empty: </a:t>
            </a:r>
            <a:r>
              <a:rPr lang="en-US" sz="1200" kern="1200" dirty="0">
                <a:gradFill>
                  <a:gsLst>
                    <a:gs pos="1250">
                      <a:schemeClr val="tx1"/>
                    </a:gs>
                    <a:gs pos="100000">
                      <a:schemeClr val="tx1"/>
                    </a:gs>
                  </a:gsLst>
                  <a:lin ang="5400000" scaled="0"/>
                </a:gradFill>
                <a:latin typeface="+mn-lt"/>
                <a:ea typeface="+mn-ea"/>
                <a:cs typeface="+mn-cs"/>
              </a:rPr>
              <a:t>The subnet must not contain any other cloud service associated to it, and it must not be Gateway subnet. You won’t be able to create Managed Instance in subnet that contains resources other than managed instance or add other resources inside the subnet later.</a:t>
            </a:r>
          </a:p>
          <a:p>
            <a:pPr>
              <a:buFont typeface="Arial" panose="020B0604020202020204" pitchFamily="34" charset="0"/>
              <a:buNone/>
            </a:pPr>
            <a:endParaRPr lang="en-US" sz="1200" kern="1200" dirty="0">
              <a:gradFill>
                <a:gsLst>
                  <a:gs pos="1250">
                    <a:schemeClr val="tx1"/>
                  </a:gs>
                  <a:gs pos="100000">
                    <a:schemeClr val="tx1"/>
                  </a:gs>
                </a:gsLst>
                <a:lin ang="5400000" scaled="0"/>
              </a:gradFill>
              <a:latin typeface="+mn-lt"/>
              <a:ea typeface="+mn-ea"/>
              <a:cs typeface="+mn-cs"/>
            </a:endParaRPr>
          </a:p>
          <a:p>
            <a:pPr>
              <a:buFont typeface="Arial" panose="020B0604020202020204" pitchFamily="34" charset="0"/>
              <a:buChar char="•"/>
            </a:pPr>
            <a:r>
              <a:rPr lang="en-US" sz="1200" b="1" kern="1200" dirty="0">
                <a:gradFill>
                  <a:gsLst>
                    <a:gs pos="1250">
                      <a:schemeClr val="tx1"/>
                    </a:gs>
                    <a:gs pos="100000">
                      <a:schemeClr val="tx1"/>
                    </a:gs>
                  </a:gsLst>
                  <a:lin ang="5400000" scaled="0"/>
                </a:gradFill>
                <a:latin typeface="+mn-lt"/>
                <a:ea typeface="+mn-ea"/>
                <a:cs typeface="+mn-cs"/>
              </a:rPr>
              <a:t>Have specific route table: </a:t>
            </a:r>
            <a:r>
              <a:rPr lang="en-US" sz="1200" kern="1200" dirty="0">
                <a:gradFill>
                  <a:gsLst>
                    <a:gs pos="1250">
                      <a:schemeClr val="tx1"/>
                    </a:gs>
                    <a:gs pos="100000">
                      <a:schemeClr val="tx1"/>
                    </a:gs>
                  </a:gsLst>
                  <a:lin ang="5400000" scaled="0"/>
                </a:gradFill>
                <a:latin typeface="+mn-lt"/>
                <a:ea typeface="+mn-ea"/>
                <a:cs typeface="+mn-cs"/>
              </a:rPr>
              <a:t>The subnet must have a User Route Table (UDR) with 0.0.0.0/0 Next Hop Internet as the only route assigned to it.</a:t>
            </a:r>
          </a:p>
          <a:p>
            <a:pPr>
              <a:buFont typeface="Arial" panose="020B0604020202020204" pitchFamily="34" charset="0"/>
              <a:buChar char="•"/>
            </a:pPr>
            <a:endParaRPr lang="en-US" sz="1200" kern="1200" dirty="0">
              <a:gradFill>
                <a:gsLst>
                  <a:gs pos="1250">
                    <a:schemeClr val="tx1"/>
                  </a:gs>
                  <a:gs pos="100000">
                    <a:schemeClr val="tx1"/>
                  </a:gs>
                </a:gsLst>
                <a:lin ang="5400000" scaled="0"/>
              </a:gradFill>
              <a:latin typeface="+mn-lt"/>
              <a:ea typeface="+mn-ea"/>
              <a:cs typeface="+mn-cs"/>
            </a:endParaRPr>
          </a:p>
          <a:p>
            <a:pPr>
              <a:buFont typeface="Arial" panose="020B0604020202020204" pitchFamily="34" charset="0"/>
              <a:buChar char="•"/>
            </a:pPr>
            <a:r>
              <a:rPr lang="en-US" sz="1200" b="1" kern="1200" dirty="0">
                <a:gradFill>
                  <a:gsLst>
                    <a:gs pos="1250">
                      <a:schemeClr val="tx1"/>
                    </a:gs>
                    <a:gs pos="100000">
                      <a:schemeClr val="tx1"/>
                    </a:gs>
                  </a:gsLst>
                  <a:lin ang="5400000" scaled="0"/>
                </a:gradFill>
                <a:latin typeface="+mn-lt"/>
                <a:ea typeface="+mn-ea"/>
                <a:cs typeface="+mn-cs"/>
              </a:rPr>
              <a:t>Optional custom DNS: </a:t>
            </a:r>
            <a:r>
              <a:rPr lang="en-US" sz="1200" kern="1200" dirty="0">
                <a:gradFill>
                  <a:gsLst>
                    <a:gs pos="1250">
                      <a:schemeClr val="tx1"/>
                    </a:gs>
                    <a:gs pos="100000">
                      <a:schemeClr val="tx1"/>
                    </a:gs>
                  </a:gsLst>
                  <a:lin ang="5400000" scaled="0"/>
                </a:gradFill>
                <a:latin typeface="+mn-lt"/>
                <a:ea typeface="+mn-ea"/>
                <a:cs typeface="+mn-cs"/>
              </a:rPr>
              <a:t>If custom DNS is specified on the VNet, Azure's recursive resolvers IP address (such as 168.63.129.16) must be added to the list. </a:t>
            </a:r>
          </a:p>
          <a:p>
            <a:pPr>
              <a:buFont typeface="Arial" panose="020B0604020202020204" pitchFamily="34" charset="0"/>
              <a:buChar char="•"/>
            </a:pPr>
            <a:r>
              <a:rPr lang="en-US" sz="1200" b="1" kern="1200" dirty="0">
                <a:gradFill>
                  <a:gsLst>
                    <a:gs pos="1250">
                      <a:schemeClr val="tx1"/>
                    </a:gs>
                    <a:gs pos="100000">
                      <a:schemeClr val="tx1"/>
                    </a:gs>
                  </a:gsLst>
                  <a:lin ang="5400000" scaled="0"/>
                </a:gradFill>
                <a:latin typeface="+mn-lt"/>
                <a:ea typeface="+mn-ea"/>
                <a:cs typeface="+mn-cs"/>
              </a:rPr>
              <a:t>No Service endpoint: </a:t>
            </a:r>
            <a:r>
              <a:rPr lang="en-US" sz="1200" kern="1200" dirty="0">
                <a:gradFill>
                  <a:gsLst>
                    <a:gs pos="1250">
                      <a:schemeClr val="tx1"/>
                    </a:gs>
                    <a:gs pos="100000">
                      <a:schemeClr val="tx1"/>
                    </a:gs>
                  </a:gsLst>
                  <a:lin ang="5400000" scaled="0"/>
                </a:gradFill>
                <a:latin typeface="+mn-lt"/>
                <a:ea typeface="+mn-ea"/>
                <a:cs typeface="+mn-cs"/>
              </a:rPr>
              <a:t>The subnet must not have a Service endpoint (Storage or Sql) associated to it. Make sure that Service Endpoints option is Disabled when creating VNet.</a:t>
            </a:r>
          </a:p>
          <a:p>
            <a:pPr>
              <a:buFont typeface="Arial" panose="020B0604020202020204" pitchFamily="34" charset="0"/>
              <a:buChar char="•"/>
            </a:pPr>
            <a:endParaRPr lang="en-US" sz="1200" kern="1200" dirty="0">
              <a:gradFill>
                <a:gsLst>
                  <a:gs pos="1250">
                    <a:schemeClr val="tx1"/>
                  </a:gs>
                  <a:gs pos="100000">
                    <a:schemeClr val="tx1"/>
                  </a:gs>
                </a:gsLst>
                <a:lin ang="5400000" scaled="0"/>
              </a:gradFill>
              <a:latin typeface="+mn-lt"/>
              <a:ea typeface="+mn-ea"/>
              <a:cs typeface="+mn-cs"/>
            </a:endParaRPr>
          </a:p>
          <a:p>
            <a:pPr>
              <a:buFont typeface="Arial" panose="020B0604020202020204" pitchFamily="34" charset="0"/>
              <a:buChar char="•"/>
            </a:pPr>
            <a:r>
              <a:rPr lang="en-US" sz="1200" b="1" kern="1200" dirty="0">
                <a:gradFill>
                  <a:gsLst>
                    <a:gs pos="1250">
                      <a:schemeClr val="tx1"/>
                    </a:gs>
                    <a:gs pos="100000">
                      <a:schemeClr val="tx1"/>
                    </a:gs>
                  </a:gsLst>
                  <a:lin ang="5400000" scaled="0"/>
                </a:gradFill>
                <a:latin typeface="+mn-lt"/>
                <a:ea typeface="+mn-ea"/>
                <a:cs typeface="+mn-cs"/>
              </a:rPr>
              <a:t>Sufficient IP addresses: </a:t>
            </a:r>
            <a:r>
              <a:rPr lang="en-US" sz="1200" kern="1200" dirty="0">
                <a:gradFill>
                  <a:gsLst>
                    <a:gs pos="1250">
                      <a:schemeClr val="tx1"/>
                    </a:gs>
                    <a:gs pos="100000">
                      <a:schemeClr val="tx1"/>
                    </a:gs>
                  </a:gsLst>
                  <a:lin ang="5400000" scaled="0"/>
                </a:gradFill>
                <a:latin typeface="+mn-lt"/>
                <a:ea typeface="+mn-ea"/>
                <a:cs typeface="+mn-cs"/>
              </a:rPr>
              <a:t>The subnet must have minimum of 16 IP addresses. For more information. By design, a Managed Instance needs a minimum of 16 IP addresses in a subnet and may use up to 256 IP addresses. As a result, you can use subnet masks /28 to /24 when defining your subnet IP ranges.</a:t>
            </a:r>
          </a:p>
          <a:p>
            <a:r>
              <a:rPr lang="en-US" sz="1200" kern="1200" dirty="0">
                <a:gradFill>
                  <a:gsLst>
                    <a:gs pos="1250">
                      <a:schemeClr val="tx1"/>
                    </a:gs>
                    <a:gs pos="100000">
                      <a:schemeClr val="tx1"/>
                    </a:gs>
                  </a:gsLst>
                  <a:lin ang="5400000" scaled="0"/>
                </a:gradFill>
                <a:latin typeface="+mn-lt"/>
                <a:ea typeface="+mn-ea"/>
                <a:cs typeface="+mn-cs"/>
              </a:rPr>
              <a:t>Azure uses five IP addresses in the subnet for its own needs</a:t>
            </a:r>
          </a:p>
          <a:p>
            <a:r>
              <a:rPr lang="en-US" sz="1200" kern="1200" dirty="0">
                <a:gradFill>
                  <a:gsLst>
                    <a:gs pos="1250">
                      <a:schemeClr val="tx1"/>
                    </a:gs>
                    <a:gs pos="100000">
                      <a:schemeClr val="tx1"/>
                    </a:gs>
                  </a:gsLst>
                  <a:lin ang="5400000" scaled="0"/>
                </a:gradFill>
                <a:latin typeface="+mn-lt"/>
                <a:ea typeface="+mn-ea"/>
                <a:cs typeface="+mn-cs"/>
              </a:rPr>
              <a:t>Each General Purpose instance needs two addresses</a:t>
            </a:r>
          </a:p>
          <a:p>
            <a:r>
              <a:rPr lang="en-US" sz="1200" kern="1200" dirty="0">
                <a:gradFill>
                  <a:gsLst>
                    <a:gs pos="1250">
                      <a:schemeClr val="tx1"/>
                    </a:gs>
                    <a:gs pos="100000">
                      <a:schemeClr val="tx1"/>
                    </a:gs>
                  </a:gsLst>
                  <a:lin ang="5400000" scaled="0"/>
                </a:gradFill>
                <a:latin typeface="+mn-lt"/>
                <a:ea typeface="+mn-ea"/>
                <a:cs typeface="+mn-cs"/>
              </a:rPr>
              <a:t>Each Business Critical instance needs four addresses</a:t>
            </a:r>
          </a:p>
          <a:p>
            <a:endParaRPr lang="en-US" sz="1100" dirty="0">
              <a:solidFill>
                <a:srgbClr val="000000"/>
              </a:solidFill>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69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A Managed Instance must be deployed in an Azure Virtual Network</a:t>
            </a:r>
          </a:p>
          <a:p>
            <a:pPr marL="336145" lvl="1" indent="0">
              <a:buNone/>
            </a:pPr>
            <a:r>
              <a:rPr lang="en-US" dirty="0"/>
              <a:t>Allows for connecting directly from an on-premises network</a:t>
            </a:r>
          </a:p>
          <a:p>
            <a:pPr marL="336145" lvl="1" indent="0">
              <a:buNone/>
            </a:pPr>
            <a:r>
              <a:rPr lang="en-US" dirty="0"/>
              <a:t>Allows for connecting linked servers or other on-premises data stores</a:t>
            </a:r>
          </a:p>
          <a:p>
            <a:pPr marL="336145" lvl="1" indent="0">
              <a:buNone/>
            </a:pPr>
            <a:r>
              <a:rPr lang="en-US" dirty="0"/>
              <a:t>Allows for connecting to additional Azure resources</a:t>
            </a:r>
          </a:p>
          <a:p>
            <a:pPr marL="0" indent="0">
              <a:buNone/>
            </a:pPr>
            <a:r>
              <a:rPr lang="en-US" b="1" dirty="0"/>
              <a:t>Plan your deployment</a:t>
            </a:r>
          </a:p>
          <a:p>
            <a:pPr marL="336145" lvl="1" indent="0">
              <a:buNone/>
            </a:pPr>
            <a:r>
              <a:rPr lang="en-US" dirty="0"/>
              <a:t>Managed Instance requires a minimum of 16 IP addresses in a subnet and may use up to 256 IP addresses</a:t>
            </a:r>
          </a:p>
          <a:p>
            <a:pPr marL="336145" lvl="1" indent="0">
              <a:buNone/>
            </a:pPr>
            <a:r>
              <a:rPr lang="en-US" dirty="0"/>
              <a:t>If deploying multiple Managed Instances inside the subnet, you need to optimize the subnet size</a:t>
            </a:r>
          </a:p>
          <a:p>
            <a:pPr marL="336145" lvl="1" indent="0">
              <a:buNone/>
            </a:pPr>
            <a:r>
              <a:rPr lang="en-US" dirty="0"/>
              <a:t>The default values create a subnet that takes all the VNet address space, allowing for only Managed Instance inside the virtual network</a:t>
            </a:r>
            <a:endParaRPr lang="en-ZA" dirty="0"/>
          </a:p>
          <a:p>
            <a:pPr marL="0" indent="0">
              <a:buNone/>
            </a:pPr>
            <a:r>
              <a:rPr lang="en-US" b="1" dirty="0"/>
              <a:t>Routes</a:t>
            </a:r>
          </a:p>
          <a:p>
            <a:pPr marL="336145" lvl="1" indent="0">
              <a:buNone/>
            </a:pPr>
            <a:r>
              <a:rPr lang="en-US" dirty="0"/>
              <a:t>Effective routes on the Managed Instance subnet are not supported</a:t>
            </a:r>
          </a:p>
          <a:p>
            <a:pPr marL="336145" lvl="1" indent="0">
              <a:buNone/>
            </a:pPr>
            <a:r>
              <a:rPr lang="en-US" dirty="0"/>
              <a:t>Routes can be user-defined (UDR) or Border Gateway Protocol (BGP) routes propagated to network interfaces through ExpressRoute or site-to-site VPN connections</a:t>
            </a:r>
          </a:p>
          <a:p>
            <a:pPr marL="336145" lvl="1" indent="0">
              <a:buNone/>
            </a:pPr>
            <a:r>
              <a:rPr lang="en-US" dirty="0"/>
              <a:t>For BGP routes, create a 0.0.0.0/0 Next Hop Internet route and apply it to the Managed Instance subnet</a:t>
            </a:r>
          </a:p>
          <a:p>
            <a:pPr marL="0" indent="0">
              <a:buNone/>
            </a:pPr>
            <a:r>
              <a:rPr lang="en-US" b="1" dirty="0"/>
              <a:t>Network Security Groups (NSG)</a:t>
            </a:r>
          </a:p>
          <a:p>
            <a:pPr marL="336145" lvl="1" indent="0">
              <a:buNone/>
            </a:pPr>
            <a:r>
              <a:rPr lang="en-US" dirty="0"/>
              <a:t>NSGs on the Managed Instance subnet are not supported</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84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10:10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2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721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26508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scripts C:\Demo Materials\Scripts\Deployment\Validate Network.ps1</a:t>
            </a:r>
          </a:p>
          <a:p>
            <a:r>
              <a:rPr lang="en-US" dirty="0"/>
              <a:t>Run the following PowerShell script to determine if the Vnet &amp; subnet can take a managed instance.</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(explain and run script)</a:t>
            </a:r>
          </a:p>
          <a:p>
            <a:endParaRPr lang="en-US" dirty="0"/>
          </a:p>
          <a:p>
            <a:r>
              <a:rPr lang="en-US" dirty="0"/>
              <a:t>$scriptUrlBase = 'https://raw.githubusercontent.com/Microsoft/sql-server-samples/master/samples/manage/azure-sql-db-managed-instance/prepare-subnet'</a:t>
            </a:r>
          </a:p>
          <a:p>
            <a:endParaRPr lang="en-US" dirty="0"/>
          </a:p>
          <a:p>
            <a:r>
              <a:rPr lang="en-US" dirty="0"/>
              <a:t>$parameters = @{</a:t>
            </a:r>
          </a:p>
          <a:p>
            <a:r>
              <a:rPr lang="en-US" dirty="0"/>
              <a:t>    subscriptionId = '&lt;subsriptionid&gt;'</a:t>
            </a:r>
          </a:p>
          <a:p>
            <a:r>
              <a:rPr lang="en-US" dirty="0"/>
              <a:t>    resourceGroupName = '&lt;rgname&gt;'</a:t>
            </a:r>
          </a:p>
          <a:p>
            <a:r>
              <a:rPr lang="en-US" dirty="0"/>
              <a:t>    virtualNetworkName = '&lt;vnetname&gt;'</a:t>
            </a:r>
          </a:p>
          <a:p>
            <a:r>
              <a:rPr lang="en-US" dirty="0"/>
              <a:t>    subnetName = '&lt;subnetname&gt;'</a:t>
            </a:r>
          </a:p>
          <a:p>
            <a:r>
              <a:rPr lang="en-US" dirty="0"/>
              <a:t>    }</a:t>
            </a:r>
          </a:p>
          <a:p>
            <a:endParaRPr lang="en-US" dirty="0"/>
          </a:p>
          <a:p>
            <a:r>
              <a:rPr lang="en-US" dirty="0"/>
              <a:t>Invoke-Command -ScriptBlock ([Scriptblock]::Create((iwr ($scriptUrlBase+'/prepareSubnet.ps1?t='+ [DateTime]::Now.Ticks)).Content)) -ArgumentList $parameters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3/14/2019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6644779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330449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Provides an alternative to SQL authentication.</a:t>
            </a:r>
            <a:endParaRPr kumimoji="0" lang="en-US" sz="105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Helps to stop the proliferation of user identities across Azure SQL logical servers and SQL DBs</a:t>
            </a: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Use benefits provided by Azure AD (e.g., supports new user accounts, or enables password rotation)</a:t>
            </a:r>
          </a:p>
          <a:p>
            <a:endParaRPr lang="en-US" dirty="0"/>
          </a:p>
          <a:p>
            <a:endParaRPr lang="en-US" dirty="0"/>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Central permission management for:</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Individual users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Groups </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External/guest users </a:t>
            </a:r>
            <a:br>
              <a:rPr kumimoji="0" lang="en-US" sz="1961" b="0" i="0" u="none" strike="noStrike" kern="1200" cap="none" spc="0" normalizeH="0" baseline="0" noProof="0" dirty="0">
                <a:ln>
                  <a:noFill/>
                </a:ln>
                <a:solidFill>
                  <a:srgbClr val="FFFFFF"/>
                </a:solidFill>
                <a:effectLst/>
                <a:uLnTx/>
                <a:uFillTx/>
                <a:latin typeface="Segoe UI"/>
                <a:ea typeface="+mn-ea"/>
                <a:cs typeface="+mn-cs"/>
              </a:rPr>
            </a:br>
            <a:r>
              <a:rPr kumimoji="0" lang="en-US" sz="1961" b="0" i="0" u="none" strike="noStrike" kern="1200" cap="none" spc="0" normalizeH="0" baseline="0" noProof="0" dirty="0">
                <a:ln>
                  <a:noFill/>
                </a:ln>
                <a:solidFill>
                  <a:srgbClr val="FFFFFF"/>
                </a:solidFill>
                <a:effectLst/>
                <a:uLnTx/>
                <a:uFillTx/>
                <a:latin typeface="Segoe UI"/>
                <a:ea typeface="+mn-ea"/>
                <a:cs typeface="+mn-cs"/>
              </a:rPr>
              <a:t>with and w/o Azure AD access</a:t>
            </a:r>
          </a:p>
          <a:p>
            <a:endParaRPr lang="en-US" dirty="0"/>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Integrated Windows auth and single sign-on</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Universal/Interactive auth w/o hard-coded passwords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Use of Managed Service Instance for VMs and Windows certificates </a:t>
            </a:r>
          </a:p>
          <a:p>
            <a:endParaRPr lang="en-US" dirty="0"/>
          </a:p>
          <a:p>
            <a:endParaRPr lang="en-US" dirty="0"/>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Supports:</a:t>
            </a:r>
            <a:br>
              <a:rPr kumimoji="0" lang="en-US" sz="2133" b="0" i="0" u="none" strike="noStrike" kern="1200" cap="none" spc="0" normalizeH="0" baseline="0" noProof="0" dirty="0">
                <a:ln>
                  <a:noFill/>
                </a:ln>
                <a:solidFill>
                  <a:srgbClr val="FFFFFF"/>
                </a:solidFill>
                <a:effectLst/>
                <a:uLnTx/>
                <a:uFillTx/>
                <a:latin typeface="Segoe UI Semilight"/>
                <a:ea typeface="+mn-ea"/>
                <a:cs typeface="+mn-cs"/>
              </a:rPr>
            </a:b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Interactive Multi-factor authentication (MFA)</a:t>
            </a:r>
            <a:br>
              <a:rPr kumimoji="0" lang="en-US" sz="2133" b="0" i="0" u="none" strike="noStrike" kern="1200" cap="none" spc="0" normalizeH="0" baseline="0" noProof="0" dirty="0">
                <a:ln>
                  <a:noFill/>
                </a:ln>
                <a:solidFill>
                  <a:srgbClr val="FFFFFF"/>
                </a:solidFill>
                <a:effectLst/>
                <a:uLnTx/>
                <a:uFillTx/>
                <a:latin typeface="Segoe UI Semilight"/>
                <a:ea typeface="+mn-ea"/>
                <a:cs typeface="+mn-cs"/>
              </a:rPr>
            </a:b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Users w/o hard coded password (interactive)</a:t>
            </a:r>
            <a:br>
              <a:rPr kumimoji="0" lang="en-US" sz="2133" b="0" i="0" u="none" strike="noStrike" kern="1200" cap="none" spc="0" normalizeH="0" baseline="0" noProof="0" dirty="0">
                <a:ln>
                  <a:noFill/>
                </a:ln>
                <a:solidFill>
                  <a:srgbClr val="FFFFFF"/>
                </a:solidFill>
                <a:effectLst/>
                <a:uLnTx/>
                <a:uFillTx/>
                <a:latin typeface="Segoe UI Semilight"/>
                <a:ea typeface="+mn-ea"/>
                <a:cs typeface="+mn-cs"/>
              </a:rPr>
            </a:b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Federated accounts</a:t>
            </a:r>
            <a:br>
              <a:rPr kumimoji="0" lang="en-US" sz="2133" b="0" i="0" u="none" strike="noStrike" kern="1200" cap="none" spc="0" normalizeH="0" baseline="0" noProof="0" dirty="0">
                <a:ln>
                  <a:noFill/>
                </a:ln>
                <a:solidFill>
                  <a:srgbClr val="FFFFFF"/>
                </a:solidFill>
                <a:effectLst/>
                <a:uLnTx/>
                <a:uFillTx/>
                <a:latin typeface="Segoe UI Semilight"/>
                <a:ea typeface="+mn-ea"/>
                <a:cs typeface="+mn-cs"/>
              </a:rPr>
            </a:b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Guest accounts (B2B)</a:t>
            </a:r>
          </a:p>
          <a:p>
            <a:endParaRPr lang="en-US" dirty="0"/>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light"/>
                <a:ea typeface="+mn-ea"/>
                <a:cs typeface="+mn-cs"/>
              </a:rPr>
              <a:t>Azure AD Conditional Access for configuring domain accounts for MFA</a:t>
            </a:r>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light"/>
                <a:ea typeface="+mn-ea"/>
                <a:cs typeface="+mn-cs"/>
              </a:rPr>
              <a:t>Can impose MFA without asking domain administrator to make global change</a:t>
            </a:r>
          </a:p>
          <a:p>
            <a:endParaRPr lang="en-US" dirty="0"/>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SSMS (since 17.1+)</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B2B requires SSMS 17.4+</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SQL Package</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Import/Export</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SSDT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SQLCMD, BCP (soon)</a:t>
            </a:r>
          </a:p>
          <a:p>
            <a:pPr marL="0" marR="0" lvl="1" indent="0" algn="l" defTabSz="913993"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Segoe UI Semilight"/>
              <a:ea typeface="+mn-ea"/>
              <a:cs typeface="+mn-cs"/>
            </a:endParaRP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a:ln>
                  <a:noFill/>
                </a:ln>
                <a:solidFill>
                  <a:srgbClr val="FFFFFF"/>
                </a:solidFill>
                <a:effectLst/>
                <a:uLnTx/>
                <a:uFillTx/>
                <a:latin typeface="Segoe UI Semilight"/>
                <a:ea typeface="+mn-ea"/>
                <a:cs typeface="+mn-cs"/>
              </a:rPr>
              <a:t>Drivers:</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.NET 4.7.2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ODBC 17.1, JDBC, … (soon)</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574195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Provides an alternative to SQL authentication.</a:t>
            </a:r>
            <a:endParaRPr kumimoji="0" lang="en-US" sz="105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Helps to stop the proliferation of user identities across Azure SQL logical servers and SQL DBs</a:t>
            </a: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Use benefits provided by Azure AD (e.g., supports new user accounts, or enables password rotation)</a:t>
            </a:r>
          </a:p>
          <a:p>
            <a:endParaRPr lang="en-US" dirty="0"/>
          </a:p>
          <a:p>
            <a:endParaRPr lang="en-US" dirty="0"/>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Central permission management for:</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Individual users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Groups </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External/guest users </a:t>
            </a:r>
            <a:br>
              <a:rPr kumimoji="0" lang="en-US" sz="1961" b="0" i="0" u="none" strike="noStrike" kern="1200" cap="none" spc="0" normalizeH="0" baseline="0" noProof="0" dirty="0">
                <a:ln>
                  <a:noFill/>
                </a:ln>
                <a:solidFill>
                  <a:srgbClr val="FFFFFF"/>
                </a:solidFill>
                <a:effectLst/>
                <a:uLnTx/>
                <a:uFillTx/>
                <a:latin typeface="Segoe UI"/>
                <a:ea typeface="+mn-ea"/>
                <a:cs typeface="+mn-cs"/>
              </a:rPr>
            </a:br>
            <a:r>
              <a:rPr kumimoji="0" lang="en-US" sz="1961" b="0" i="0" u="none" strike="noStrike" kern="1200" cap="none" spc="0" normalizeH="0" baseline="0" noProof="0" dirty="0">
                <a:ln>
                  <a:noFill/>
                </a:ln>
                <a:solidFill>
                  <a:srgbClr val="FFFFFF"/>
                </a:solidFill>
                <a:effectLst/>
                <a:uLnTx/>
                <a:uFillTx/>
                <a:latin typeface="Segoe UI"/>
                <a:ea typeface="+mn-ea"/>
                <a:cs typeface="+mn-cs"/>
              </a:rPr>
              <a:t>with and w/o Azure AD access</a:t>
            </a:r>
          </a:p>
          <a:p>
            <a:endParaRPr lang="en-US" dirty="0"/>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Integrated Windows auth and single sign-on</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Universal/Interactive auth w/o hard-coded passwords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Use of Managed Service Instance for VMs and Windows certificates </a:t>
            </a:r>
          </a:p>
          <a:p>
            <a:endParaRPr lang="en-US" dirty="0"/>
          </a:p>
          <a:p>
            <a:endParaRPr lang="en-US" dirty="0"/>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Supports:</a:t>
            </a:r>
            <a:br>
              <a:rPr kumimoji="0" lang="en-US" sz="2133" b="0" i="0" u="none" strike="noStrike" kern="1200" cap="none" spc="0" normalizeH="0" baseline="0" noProof="0" dirty="0">
                <a:ln>
                  <a:noFill/>
                </a:ln>
                <a:solidFill>
                  <a:srgbClr val="FFFFFF"/>
                </a:solidFill>
                <a:effectLst/>
                <a:uLnTx/>
                <a:uFillTx/>
                <a:latin typeface="Segoe UI Semilight"/>
                <a:ea typeface="+mn-ea"/>
                <a:cs typeface="+mn-cs"/>
              </a:rPr>
            </a:b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Interactive Multi-factor authentication (MFA)</a:t>
            </a:r>
            <a:br>
              <a:rPr kumimoji="0" lang="en-US" sz="2133" b="0" i="0" u="none" strike="noStrike" kern="1200" cap="none" spc="0" normalizeH="0" baseline="0" noProof="0" dirty="0">
                <a:ln>
                  <a:noFill/>
                </a:ln>
                <a:solidFill>
                  <a:srgbClr val="FFFFFF"/>
                </a:solidFill>
                <a:effectLst/>
                <a:uLnTx/>
                <a:uFillTx/>
                <a:latin typeface="Segoe UI Semilight"/>
                <a:ea typeface="+mn-ea"/>
                <a:cs typeface="+mn-cs"/>
              </a:rPr>
            </a:b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Users w/o hard coded password (interactive)</a:t>
            </a:r>
            <a:br>
              <a:rPr kumimoji="0" lang="en-US" sz="2133" b="0" i="0" u="none" strike="noStrike" kern="1200" cap="none" spc="0" normalizeH="0" baseline="0" noProof="0" dirty="0">
                <a:ln>
                  <a:noFill/>
                </a:ln>
                <a:solidFill>
                  <a:srgbClr val="FFFFFF"/>
                </a:solidFill>
                <a:effectLst/>
                <a:uLnTx/>
                <a:uFillTx/>
                <a:latin typeface="Segoe UI Semilight"/>
                <a:ea typeface="+mn-ea"/>
                <a:cs typeface="+mn-cs"/>
              </a:rPr>
            </a:b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Federated accounts</a:t>
            </a:r>
            <a:br>
              <a:rPr kumimoji="0" lang="en-US" sz="2133" b="0" i="0" u="none" strike="noStrike" kern="1200" cap="none" spc="0" normalizeH="0" baseline="0" noProof="0" dirty="0">
                <a:ln>
                  <a:noFill/>
                </a:ln>
                <a:solidFill>
                  <a:srgbClr val="FFFFFF"/>
                </a:solidFill>
                <a:effectLst/>
                <a:uLnTx/>
                <a:uFillTx/>
                <a:latin typeface="Segoe UI Semilight"/>
                <a:ea typeface="+mn-ea"/>
                <a:cs typeface="+mn-cs"/>
              </a:rPr>
            </a:b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Guest accounts (B2B)</a:t>
            </a:r>
          </a:p>
          <a:p>
            <a:endParaRPr lang="en-US" dirty="0"/>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light"/>
                <a:ea typeface="+mn-ea"/>
                <a:cs typeface="+mn-cs"/>
              </a:rPr>
              <a:t>Azure AD Conditional Access for configuring domain accounts for MFA</a:t>
            </a:r>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light"/>
                <a:ea typeface="+mn-ea"/>
                <a:cs typeface="+mn-cs"/>
              </a:rPr>
              <a:t>Can impose MFA without asking domain administrator to make global change</a:t>
            </a:r>
          </a:p>
          <a:p>
            <a:endParaRPr lang="en-US" dirty="0"/>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SSMS (since 17.1+)</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B2B requires SSMS 17.4+</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SQL Package</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Import/Export</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SSDT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SQLCMD, BCP (soon)</a:t>
            </a:r>
          </a:p>
          <a:p>
            <a:pPr marL="0" marR="0" lvl="1" indent="0" algn="l" defTabSz="913993"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Segoe UI Semilight"/>
              <a:ea typeface="+mn-ea"/>
              <a:cs typeface="+mn-cs"/>
            </a:endParaRP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a:ln>
                  <a:noFill/>
                </a:ln>
                <a:solidFill>
                  <a:srgbClr val="FFFFFF"/>
                </a:solidFill>
                <a:effectLst/>
                <a:uLnTx/>
                <a:uFillTx/>
                <a:latin typeface="Segoe UI Semilight"/>
                <a:ea typeface="+mn-ea"/>
                <a:cs typeface="+mn-cs"/>
              </a:rPr>
              <a:t>Drivers:</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.NET 4.7.2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Segoe UI Semilight"/>
                <a:ea typeface="+mn-ea"/>
                <a:cs typeface="+mn-cs"/>
              </a:rPr>
              <a:t>ODBC 17.1, JDBC, … (soon)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F754-5F9E-4A34-A280-DC54968953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3395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Reference:</a:t>
            </a:r>
          </a:p>
          <a:p>
            <a:r>
              <a:rPr lang="en-US" dirty="0"/>
              <a:t>https://docs.microsoft.com/en-us/azure/sql-database/sql-database-aad-authentication-configure#provision-an-azure-active-directory-administrator-for-your-managed-instance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3/14/2019 10:11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706227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2800" dirty="0">
                <a:solidFill>
                  <a:srgbClr val="008272"/>
                </a:solidFill>
                <a:latin typeface="Architects Daughter" panose="02000505000000020004" pitchFamily="2" charset="0"/>
              </a:rPr>
              <a:t>SQL Auditing</a:t>
            </a:r>
          </a:p>
          <a:p>
            <a:pPr lvl="1">
              <a:lnSpc>
                <a:spcPct val="150000"/>
              </a:lnSpc>
            </a:pPr>
            <a:r>
              <a:rPr lang="en-US" dirty="0">
                <a:latin typeface="Architects Daughter" panose="02000505000000020004" pitchFamily="2" charset="0"/>
              </a:rPr>
              <a:t>Integration with Log Analytics and Event Hubs for SQL DB singletons/pools </a:t>
            </a:r>
            <a:r>
              <a:rPr lang="en-US" sz="1600" dirty="0">
                <a:latin typeface="Architects Daughter" panose="02000505000000020004" pitchFamily="2" charset="0"/>
              </a:rPr>
              <a:t>(coming to M.I. soon)</a:t>
            </a:r>
            <a:endParaRPr lang="en-US" sz="1000" dirty="0">
              <a:latin typeface="Architects Daughter" panose="02000505000000020004" pitchFamily="2" charset="0"/>
            </a:endParaRPr>
          </a:p>
          <a:p>
            <a:pPr>
              <a:lnSpc>
                <a:spcPct val="150000"/>
              </a:lnSpc>
            </a:pPr>
            <a:r>
              <a:rPr lang="en-US" sz="2800" dirty="0">
                <a:solidFill>
                  <a:srgbClr val="008272"/>
                </a:solidFill>
                <a:latin typeface="Architects Daughter" panose="02000505000000020004" pitchFamily="2" charset="0"/>
              </a:rPr>
              <a:t>Advanced Threat Protection</a:t>
            </a:r>
          </a:p>
          <a:p>
            <a:pPr lvl="1">
              <a:lnSpc>
                <a:spcPct val="150000"/>
              </a:lnSpc>
            </a:pPr>
            <a:r>
              <a:rPr lang="en-US" dirty="0">
                <a:latin typeface="Architects Daughter" panose="02000505000000020004" pitchFamily="2" charset="0"/>
              </a:rPr>
              <a:t>Vulnerability Assessment</a:t>
            </a:r>
          </a:p>
          <a:p>
            <a:pPr lvl="1">
              <a:lnSpc>
                <a:spcPct val="150000"/>
              </a:lnSpc>
            </a:pPr>
            <a:r>
              <a:rPr lang="en-US" dirty="0">
                <a:latin typeface="Architects Daughter" panose="02000505000000020004" pitchFamily="2" charset="0"/>
              </a:rPr>
              <a:t>Threat Monitoring (3 classes of threats)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248577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Demo code &amp; instructions on github: </a:t>
            </a:r>
            <a:r>
              <a:rPr lang="en-US" sz="900" u="sng" kern="1200" dirty="0">
                <a:solidFill>
                  <a:schemeClr val="tx1"/>
                </a:solidFill>
                <a:effectLst/>
                <a:latin typeface="Segoe UI Light" pitchFamily="34" charset="0"/>
                <a:ea typeface="+mn-ea"/>
                <a:cs typeface="+mn-cs"/>
                <a:hlinkClick r:id="rId3"/>
              </a:rPr>
              <a:t>https://github.com/Microsoft/azure-sql-security-sample</a:t>
            </a:r>
            <a:endParaRPr lang="en-US" sz="900" u="sng"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3/14/2019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3413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1671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Getting ahead means embracing digital transformation and getting to the cloud.</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Studies show that companies that embrace the cloud grow 19.6% faster than those who do not.</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More than 80% of organizations now adopt cloud-first strategies as part of an overall digital transformation.</a:t>
            </a:r>
            <a:r>
              <a:rPr lang="en-US" sz="1200" kern="1200" baseline="30000" dirty="0">
                <a:solidFill>
                  <a:schemeClr val="tx1"/>
                </a:solidFill>
                <a:effectLst/>
                <a:latin typeface="+mn-lt"/>
                <a:ea typeface="+mn-ea"/>
                <a:cs typeface="+mn-cs"/>
              </a:rPr>
              <a:t>2</a:t>
            </a:r>
          </a:p>
          <a:p>
            <a:endParaRPr lang="en-US" sz="1200" kern="1200" baseline="30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first step on that transformation, IT must optimize its operations to effectively manage growth in the cloud. </a:t>
            </a:r>
            <a:endParaRPr lang="en-US" dirty="0"/>
          </a:p>
          <a:p>
            <a:endParaRPr lang="en-US" dirty="0"/>
          </a:p>
          <a:p>
            <a:endParaRPr lang="en-US" dirty="0"/>
          </a:p>
          <a:p>
            <a:endParaRPr lang="en-US" dirty="0"/>
          </a:p>
          <a:p>
            <a:r>
              <a:rPr lang="en-US" b="1" dirty="0"/>
              <a:t>Sources:</a:t>
            </a:r>
          </a:p>
          <a:p>
            <a:r>
              <a:rPr lang="en-US" dirty="0"/>
              <a:t>1. IDC Digital Universe Executive Summary: https://www.emc.com/leadership/digital-universe/2014iview/executive-summary.htm</a:t>
            </a:r>
          </a:p>
          <a:p>
            <a:r>
              <a:rPr lang="en-US" dirty="0"/>
              <a:t>2. Building Trust in a Cloudy Sky</a:t>
            </a:r>
          </a:p>
          <a:p>
            <a:r>
              <a:rPr lang="en-US" dirty="0"/>
              <a:t>https://www.mcafee.com/us/resources/reports/rp-building-trust-cloudy-sky.pdf</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1055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ADALSQL = Active Directory Authentication Library for SQL server</a:t>
            </a:r>
          </a:p>
          <a:p>
            <a:r>
              <a:rPr lang="en-US" dirty="0"/>
              <a:t>Reference links:</a:t>
            </a:r>
          </a:p>
          <a:p>
            <a:r>
              <a:rPr lang="en-US" dirty="0"/>
              <a:t>https://docs.microsoft.com/en-us/azure/sql-database/sql-database-aad-authentication</a:t>
            </a:r>
          </a:p>
          <a:p>
            <a:r>
              <a:rPr lang="en-US" dirty="0"/>
              <a:t>https://docs.microsoft.com/en-us/azure/sql-database/sql-database-aad-authentication-configure</a:t>
            </a:r>
          </a:p>
          <a:p>
            <a:endParaRPr lang="en-US" dirty="0"/>
          </a:p>
          <a:p>
            <a:endParaRPr lang="en-US" dirty="0"/>
          </a:p>
          <a:p>
            <a:endParaRPr lang="en-US" dirty="0"/>
          </a:p>
          <a:p>
            <a:r>
              <a:rPr lang="en-US" dirty="0"/>
              <a:t>https://docs.microsoft.com/en-us/dotnet/framework/data/adonet/ado-net-overview</a:t>
            </a:r>
          </a:p>
          <a:p>
            <a:endParaRPr lang="en-US" dirty="0"/>
          </a:p>
        </p:txBody>
      </p:sp>
      <p:sp>
        <p:nvSpPr>
          <p:cNvPr id="4" name="Slide Number Placeholder 3"/>
          <p:cNvSpPr>
            <a:spLocks noGrp="1"/>
          </p:cNvSpPr>
          <p:nvPr>
            <p:ph type="sldNum" sz="quarter" idx="5"/>
          </p:nvPr>
        </p:nvSpPr>
        <p:spPr/>
        <p:txBody>
          <a:bodyPr/>
          <a:lstStyle/>
          <a:p>
            <a:fld id="{1DA3D2AD-3896-4D5C-87D1-EE86FD414704}" type="slidenum">
              <a:rPr lang="en-US" smtClean="0"/>
              <a:t>74</a:t>
            </a:fld>
            <a:endParaRPr lang="en-US" dirty="0"/>
          </a:p>
        </p:txBody>
      </p:sp>
    </p:spTree>
    <p:extLst>
      <p:ext uri="{BB962C8B-B14F-4D97-AF65-F5344CB8AC3E}">
        <p14:creationId xmlns:p14="http://schemas.microsoft.com/office/powerpoint/2010/main" val="42405499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3D2AD-3896-4D5C-87D1-EE86FD414704}" type="slidenum">
              <a:rPr lang="en-US" smtClean="0"/>
              <a:t>75</a:t>
            </a:fld>
            <a:endParaRPr lang="en-US" dirty="0"/>
          </a:p>
        </p:txBody>
      </p:sp>
    </p:spTree>
    <p:extLst>
      <p:ext uri="{BB962C8B-B14F-4D97-AF65-F5344CB8AC3E}">
        <p14:creationId xmlns:p14="http://schemas.microsoft.com/office/powerpoint/2010/main" val="2384876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A3D2AD-3896-4D5C-87D1-EE86FD414704}" type="slidenum">
              <a:rPr lang="en-US" smtClean="0"/>
              <a:t>76</a:t>
            </a:fld>
            <a:endParaRPr lang="en-US"/>
          </a:p>
        </p:txBody>
      </p:sp>
    </p:spTree>
    <p:extLst>
      <p:ext uri="{BB962C8B-B14F-4D97-AF65-F5344CB8AC3E}">
        <p14:creationId xmlns:p14="http://schemas.microsoft.com/office/powerpoint/2010/main" val="32119781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High Availability is handled behind </a:t>
            </a:r>
            <a:br>
              <a:rPr lang="en-US" dirty="0"/>
            </a:br>
            <a:r>
              <a:rPr lang="en-US" dirty="0"/>
              <a:t>the scenes automatically</a:t>
            </a:r>
          </a:p>
          <a:p>
            <a:pPr lvl="1"/>
            <a:r>
              <a:rPr lang="en-US" dirty="0"/>
              <a:t>For General Purpose there is a four-node Availability Group</a:t>
            </a:r>
          </a:p>
          <a:p>
            <a:pPr lvl="1"/>
            <a:r>
              <a:rPr lang="en-US" dirty="0"/>
              <a:t>The secondary is non-readable</a:t>
            </a:r>
          </a:p>
          <a:p>
            <a:pPr lvl="1"/>
            <a:r>
              <a:rPr lang="en-US" dirty="0"/>
              <a:t>For Business Critical there is a three-node Availability Group</a:t>
            </a:r>
          </a:p>
          <a:p>
            <a:pPr lvl="1"/>
            <a:r>
              <a:rPr lang="en-US" dirty="0"/>
              <a:t>One secondary is readable, and the other is non-readable (Application Intent = </a:t>
            </a:r>
            <a:r>
              <a:rPr lang="en-US" dirty="0" err="1"/>
              <a:t>ReadOnly</a:t>
            </a:r>
            <a:r>
              <a:rPr lang="en-US" dirty="0"/>
              <a:t>)</a:t>
            </a:r>
          </a:p>
          <a:p>
            <a:pPr lvl="1"/>
            <a:r>
              <a:rPr lang="en-US" dirty="0"/>
              <a:t>An on-prem SQL Server Availability Group cannot be extended to a Managed Instance</a:t>
            </a:r>
          </a:p>
          <a:p>
            <a:endParaRPr lang="en-US" dirty="0"/>
          </a:p>
        </p:txBody>
      </p:sp>
      <p:sp>
        <p:nvSpPr>
          <p:cNvPr id="4" name="Slide Number Placeholder 3"/>
          <p:cNvSpPr>
            <a:spLocks noGrp="1"/>
          </p:cNvSpPr>
          <p:nvPr>
            <p:ph type="sldNum" sz="quarter" idx="5"/>
          </p:nvPr>
        </p:nvSpPr>
        <p:spPr/>
        <p:txBody>
          <a:bodyPr/>
          <a:lstStyle/>
          <a:p>
            <a:fld id="{1DA3D2AD-3896-4D5C-87D1-EE86FD414704}" type="slidenum">
              <a:rPr lang="en-US" smtClean="0"/>
              <a:t>77</a:t>
            </a:fld>
            <a:endParaRPr lang="en-US"/>
          </a:p>
        </p:txBody>
      </p:sp>
    </p:spTree>
    <p:extLst>
      <p:ext uri="{BB962C8B-B14F-4D97-AF65-F5344CB8AC3E}">
        <p14:creationId xmlns:p14="http://schemas.microsoft.com/office/powerpoint/2010/main" val="4377822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chemeClr val="tx1"/>
                </a:solidFill>
              </a:rPr>
              <a:t>MI is always on latest and greatest SQL engine version</a:t>
            </a:r>
          </a:p>
          <a:p>
            <a:pPr lvl="1"/>
            <a:r>
              <a:rPr lang="en-US" sz="2000" dirty="0">
                <a:solidFill>
                  <a:schemeClr val="tx1"/>
                </a:solidFill>
              </a:rPr>
              <a:t>Certify your code for </a:t>
            </a:r>
            <a:r>
              <a:rPr lang="en-US" sz="2000" b="1" dirty="0">
                <a:solidFill>
                  <a:schemeClr val="tx1"/>
                </a:solidFill>
              </a:rPr>
              <a:t>database compatibility level </a:t>
            </a:r>
            <a:r>
              <a:rPr lang="en-US" sz="2000" dirty="0">
                <a:solidFill>
                  <a:schemeClr val="tx1"/>
                </a:solidFill>
              </a:rPr>
              <a:t>not for a version</a:t>
            </a:r>
          </a:p>
          <a:p>
            <a:pPr lvl="1"/>
            <a:r>
              <a:rPr lang="en-US" sz="2000" dirty="0">
                <a:solidFill>
                  <a:schemeClr val="tx1"/>
                </a:solidFill>
              </a:rPr>
              <a:t>Take advantage of new features (Temporal, JSON, Graph Database, etc.)</a:t>
            </a:r>
          </a:p>
          <a:p>
            <a:pPr lvl="1"/>
            <a:r>
              <a:rPr lang="en-US" sz="2000" dirty="0">
                <a:solidFill>
                  <a:schemeClr val="tx1"/>
                </a:solidFill>
              </a:rPr>
              <a:t>Use rich T-SQL surface area, check out </a:t>
            </a:r>
            <a:r>
              <a:rPr lang="en-US" sz="2000" dirty="0">
                <a:solidFill>
                  <a:schemeClr val="tx1"/>
                </a:solidFill>
                <a:hlinkClick r:id="rId3">
                  <a:extLst>
                    <a:ext uri="{A12FA001-AC4F-418D-AE19-62706E023703}">
                      <ahyp:hlinkClr xmlns:ahyp="http://schemas.microsoft.com/office/drawing/2018/hyperlinkcolor" val="tx"/>
                    </a:ext>
                  </a:extLst>
                </a:hlinkClick>
              </a:rPr>
              <a:t>documentation page</a:t>
            </a:r>
            <a:endParaRPr lang="en-US" sz="2000" dirty="0">
              <a:solidFill>
                <a:schemeClr val="tx1"/>
              </a:solidFill>
            </a:endParaRPr>
          </a:p>
          <a:p>
            <a:r>
              <a:rPr lang="en-US" sz="2800" dirty="0">
                <a:solidFill>
                  <a:schemeClr val="tx1"/>
                </a:solidFill>
              </a:rPr>
              <a:t>Your code can be SQL deployment model aware if necessary</a:t>
            </a:r>
          </a:p>
          <a:p>
            <a:pPr lvl="1"/>
            <a:r>
              <a:rPr lang="en-US" sz="2000" b="1" dirty="0">
                <a:solidFill>
                  <a:schemeClr val="tx1"/>
                </a:solidFill>
              </a:rPr>
              <a:t>SERVERPROPERTY (‘</a:t>
            </a:r>
            <a:r>
              <a:rPr lang="en-US" sz="2000" b="1" dirty="0" err="1">
                <a:solidFill>
                  <a:schemeClr val="tx1"/>
                </a:solidFill>
              </a:rPr>
              <a:t>EngineEdition</a:t>
            </a:r>
            <a:r>
              <a:rPr lang="en-US" sz="2000" b="1" dirty="0">
                <a:solidFill>
                  <a:schemeClr val="tx1"/>
                </a:solidFill>
              </a:rPr>
              <a:t>’) = 8 </a:t>
            </a:r>
            <a:r>
              <a:rPr lang="en-US" sz="2000" dirty="0">
                <a:solidFill>
                  <a:schemeClr val="tx1"/>
                </a:solidFill>
              </a:rPr>
              <a:t>uniquely identifies MI</a:t>
            </a:r>
          </a:p>
          <a:p>
            <a:r>
              <a:rPr lang="en-US" sz="2800" dirty="0">
                <a:solidFill>
                  <a:schemeClr val="tx1"/>
                </a:solidFill>
              </a:rPr>
              <a:t>Current limitations (will be removed later this year)</a:t>
            </a:r>
          </a:p>
          <a:p>
            <a:pPr lvl="1"/>
            <a:r>
              <a:rPr lang="en-US" sz="2000" dirty="0">
                <a:solidFill>
                  <a:schemeClr val="tx1"/>
                </a:solidFill>
              </a:rPr>
              <a:t>Time is </a:t>
            </a:r>
            <a:r>
              <a:rPr lang="en-US" sz="2000" b="1" dirty="0">
                <a:solidFill>
                  <a:schemeClr val="tx1"/>
                </a:solidFill>
              </a:rPr>
              <a:t>UTC</a:t>
            </a:r>
            <a:r>
              <a:rPr lang="en-US" sz="2000" dirty="0">
                <a:solidFill>
                  <a:schemeClr val="tx1"/>
                </a:solidFill>
              </a:rPr>
              <a:t> . Use </a:t>
            </a:r>
            <a:r>
              <a:rPr lang="en-US" sz="2000" dirty="0">
                <a:solidFill>
                  <a:schemeClr val="tx1"/>
                </a:solidFill>
                <a:hlinkClick r:id="rId4">
                  <a:extLst>
                    <a:ext uri="{A12FA001-AC4F-418D-AE19-62706E023703}">
                      <ahyp:hlinkClr xmlns:ahyp="http://schemas.microsoft.com/office/drawing/2018/hyperlinkcolor" val="tx"/>
                    </a:ext>
                  </a:extLst>
                </a:hlinkClick>
              </a:rPr>
              <a:t>AT TIME ZONE</a:t>
            </a:r>
            <a:r>
              <a:rPr lang="en-US" sz="2000" dirty="0">
                <a:solidFill>
                  <a:schemeClr val="tx1"/>
                </a:solidFill>
              </a:rPr>
              <a:t> to add local time zone experience</a:t>
            </a:r>
          </a:p>
          <a:p>
            <a:pPr lvl="1"/>
            <a:r>
              <a:rPr lang="en-US" sz="2000" dirty="0">
                <a:solidFill>
                  <a:schemeClr val="tx1"/>
                </a:solidFill>
              </a:rPr>
              <a:t>Instance collation is </a:t>
            </a:r>
            <a:r>
              <a:rPr lang="en-US" sz="2000" b="1" dirty="0">
                <a:solidFill>
                  <a:schemeClr val="tx1"/>
                </a:solidFill>
              </a:rPr>
              <a:t>fixed</a:t>
            </a:r>
            <a:r>
              <a:rPr lang="en-US" sz="2000" dirty="0">
                <a:solidFill>
                  <a:schemeClr val="tx1"/>
                </a:solidFill>
              </a:rPr>
              <a:t> (affects </a:t>
            </a:r>
            <a:r>
              <a:rPr lang="en-US" sz="2000" dirty="0" err="1">
                <a:solidFill>
                  <a:schemeClr val="tx1"/>
                </a:solidFill>
              </a:rPr>
              <a:t>tempdb</a:t>
            </a:r>
            <a:r>
              <a:rPr lang="en-US" sz="2000" dirty="0">
                <a:solidFill>
                  <a:schemeClr val="tx1"/>
                </a:solidFill>
              </a:rPr>
              <a:t> and system databases)</a:t>
            </a:r>
          </a:p>
          <a:p>
            <a:endParaRPr lang="en-US" dirty="0"/>
          </a:p>
        </p:txBody>
      </p:sp>
      <p:sp>
        <p:nvSpPr>
          <p:cNvPr id="4" name="Slide Number Placeholder 3"/>
          <p:cNvSpPr>
            <a:spLocks noGrp="1"/>
          </p:cNvSpPr>
          <p:nvPr>
            <p:ph type="sldNum" sz="quarter" idx="5"/>
          </p:nvPr>
        </p:nvSpPr>
        <p:spPr/>
        <p:txBody>
          <a:bodyPr/>
          <a:lstStyle/>
          <a:p>
            <a:fld id="{1DA3D2AD-3896-4D5C-87D1-EE86FD414704}" type="slidenum">
              <a:rPr lang="en-US" smtClean="0"/>
              <a:t>78</a:t>
            </a:fld>
            <a:endParaRPr lang="en-US"/>
          </a:p>
        </p:txBody>
      </p:sp>
    </p:spTree>
    <p:extLst>
      <p:ext uri="{BB962C8B-B14F-4D97-AF65-F5344CB8AC3E}">
        <p14:creationId xmlns:p14="http://schemas.microsoft.com/office/powerpoint/2010/main" val="34753237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b="1">
                <a:solidFill>
                  <a:schemeClr val="tx1"/>
                </a:solidFill>
              </a:rPr>
              <a:t>Microsoft Database Compatibility Level Protection</a:t>
            </a:r>
          </a:p>
          <a:p>
            <a:pPr marL="335915" indent="-335915"/>
            <a:r>
              <a:rPr lang="en-US" sz="1200">
                <a:solidFill>
                  <a:schemeClr val="tx1"/>
                </a:solidFill>
              </a:rPr>
              <a:t>Full Functional protection once assessment tool runs clean.</a:t>
            </a:r>
            <a:endParaRPr lang="en-US" sz="1200">
              <a:solidFill>
                <a:schemeClr val="tx1"/>
              </a:solidFill>
              <a:cs typeface="Segoe UI Light"/>
            </a:endParaRPr>
          </a:p>
          <a:p>
            <a:pPr marL="335915" indent="-335915"/>
            <a:r>
              <a:rPr lang="en-US" sz="1200">
                <a:solidFill>
                  <a:schemeClr val="tx1"/>
                </a:solidFill>
              </a:rPr>
              <a:t>Maintaining backward compatibility is very important to SQL Server team</a:t>
            </a:r>
            <a:r>
              <a:rPr lang="en-US" sz="1400">
                <a:solidFill>
                  <a:schemeClr val="tx1"/>
                </a:solidFill>
              </a:rPr>
              <a:t>.</a:t>
            </a:r>
          </a:p>
          <a:p>
            <a:pPr marL="335915" indent="-335915"/>
            <a:r>
              <a:rPr lang="en-US" sz="1400">
                <a:solidFill>
                  <a:schemeClr val="tx1"/>
                </a:solidFill>
              </a:rPr>
              <a:t>Query Plan shape protection.</a:t>
            </a:r>
          </a:p>
          <a:p>
            <a:pPr marL="0" indent="0">
              <a:buNone/>
            </a:pPr>
            <a:endParaRPr lang="en-US" sz="1400" b="1">
              <a:solidFill>
                <a:schemeClr val="tx1"/>
              </a:solidFill>
              <a:cs typeface="Segoe UI Light"/>
            </a:endParaRPr>
          </a:p>
          <a:p>
            <a:pPr marL="0" indent="0">
              <a:buNone/>
            </a:pPr>
            <a:r>
              <a:rPr lang="en-US" sz="1400" b="1">
                <a:solidFill>
                  <a:schemeClr val="tx1"/>
                </a:solidFill>
                <a:cs typeface="Segoe UI Light"/>
              </a:rPr>
              <a:t>Overall process</a:t>
            </a:r>
          </a:p>
          <a:p>
            <a:pPr marL="335915" indent="-335915"/>
            <a:r>
              <a:rPr lang="en-US" sz="1200">
                <a:solidFill>
                  <a:schemeClr val="tx1"/>
                </a:solidFill>
              </a:rPr>
              <a:t>Use </a:t>
            </a:r>
            <a:r>
              <a:rPr lang="en-US" sz="1200" i="1">
                <a:solidFill>
                  <a:schemeClr val="tx1"/>
                </a:solidFill>
              </a:rPr>
              <a:t>Database Migration Assistant (DMA) </a:t>
            </a:r>
            <a:r>
              <a:rPr lang="en-US" sz="1200">
                <a:solidFill>
                  <a:schemeClr val="tx1"/>
                </a:solidFill>
              </a:rPr>
              <a:t>and Database Experimentation Assistant (DEA) for assessment.</a:t>
            </a:r>
            <a:endParaRPr lang="en-US" sz="1200">
              <a:solidFill>
                <a:schemeClr val="tx1"/>
              </a:solidFill>
              <a:cs typeface="Segoe UI Light"/>
            </a:endParaRPr>
          </a:p>
          <a:p>
            <a:pPr marL="335915" indent="-335915"/>
            <a:r>
              <a:rPr lang="en-US" sz="1200">
                <a:solidFill>
                  <a:schemeClr val="tx1"/>
                </a:solidFill>
              </a:rPr>
              <a:t>Migrate database and keep/set source Database Compatibility Level on target.</a:t>
            </a:r>
            <a:endParaRPr lang="en-US" sz="1200">
              <a:solidFill>
                <a:schemeClr val="tx1"/>
              </a:solidFill>
              <a:cs typeface="Segoe UI Light"/>
            </a:endParaRPr>
          </a:p>
          <a:p>
            <a:pPr marL="335915" indent="-335915"/>
            <a:r>
              <a:rPr lang="en-US" sz="1200">
                <a:solidFill>
                  <a:schemeClr val="tx1"/>
                </a:solidFill>
              </a:rPr>
              <a:t>Perform minimal testing or as determined by your organization.</a:t>
            </a:r>
          </a:p>
          <a:p>
            <a:pPr marL="0" indent="0">
              <a:buNone/>
            </a:pPr>
            <a:endParaRPr lang="en-US" sz="1200">
              <a:solidFill>
                <a:schemeClr val="tx1"/>
              </a:solidFill>
            </a:endParaRPr>
          </a:p>
          <a:p>
            <a:pPr marL="0" indent="0">
              <a:buNone/>
            </a:pPr>
            <a:r>
              <a:rPr lang="en-US" sz="1200" b="1">
                <a:solidFill>
                  <a:schemeClr val="tx1"/>
                </a:solidFill>
              </a:rPr>
              <a:t>Contact Microsoft </a:t>
            </a:r>
            <a:r>
              <a:rPr lang="en-US" sz="1200">
                <a:solidFill>
                  <a:schemeClr val="tx1"/>
                </a:solidFill>
              </a:rPr>
              <a:t>– Explore jointly on how to use Database Compatibility based certification.</a:t>
            </a:r>
          </a:p>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79</a:t>
            </a:fld>
            <a:endParaRPr lang="en-US"/>
          </a:p>
        </p:txBody>
      </p:sp>
    </p:spTree>
    <p:extLst>
      <p:ext uri="{BB962C8B-B14F-4D97-AF65-F5344CB8AC3E}">
        <p14:creationId xmlns:p14="http://schemas.microsoft.com/office/powerpoint/2010/main" val="738572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967"/>
            <a:r>
              <a:rPr lang="en-US" sz="1600" b="1" spc="100">
                <a:solidFill>
                  <a:schemeClr val="tx1"/>
                </a:solidFill>
                <a:latin typeface="Segoe UI Semilight" charset="0"/>
                <a:cs typeface="Segoe UI Semilight" charset="0"/>
              </a:rPr>
              <a:t>Features with a better alternative in Azure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Always-On Availability Groups: local HA, active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Windows Authentication:  Azure Active Directory is the alternative.</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Management Data Warehouse : </a:t>
            </a:r>
            <a:r>
              <a:rPr lang="en-US" sz="1200" spc="100">
                <a:solidFill>
                  <a:schemeClr val="tx1"/>
                </a:solidFill>
                <a:latin typeface="Segoe UI Semilight" charset="0"/>
                <a:cs typeface="Segoe UI Semilight" charset="0"/>
                <a:hlinkClick r:id="rId3">
                  <a:extLst>
                    <a:ext uri="{A12FA001-AC4F-418D-AE19-62706E023703}">
                      <ahyp:hlinkClr xmlns:ahyp="http://schemas.microsoft.com/office/drawing/2018/hyperlinkcolor" val="tx"/>
                    </a:ext>
                  </a:extLst>
                </a:hlinkClick>
              </a:rPr>
              <a:t>OMS</a:t>
            </a:r>
            <a:r>
              <a:rPr lang="en-US" sz="1200" spc="100">
                <a:solidFill>
                  <a:schemeClr val="tx1"/>
                </a:solidFill>
                <a:latin typeface="Segoe UI Semilight" charset="0"/>
                <a:cs typeface="Segoe UI Semilight" charset="0"/>
              </a:rPr>
              <a:t> integration is the alternative.</a:t>
            </a:r>
          </a:p>
          <a:p>
            <a:pPr marL="120967"/>
            <a:r>
              <a:rPr lang="en-US" sz="1400" b="1" spc="100">
                <a:solidFill>
                  <a:schemeClr val="tx1"/>
                </a:solidFill>
                <a:latin typeface="Segoe UI Semilight" charset="0"/>
                <a:cs typeface="Segoe UI Semilight" charset="0"/>
              </a:rPr>
              <a:t>Retired features</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Database Mirroring: built-in HA /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Extended stored procedures: customers should use CLR</a:t>
            </a:r>
          </a:p>
          <a:p>
            <a:pPr marL="120967"/>
            <a:r>
              <a:rPr lang="en-US" sz="1400" b="1" spc="100">
                <a:solidFill>
                  <a:schemeClr val="tx1"/>
                </a:solidFill>
                <a:latin typeface="Segoe UI Semilight" charset="0"/>
                <a:cs typeface="Segoe UI Semilight" charset="0"/>
              </a:rPr>
              <a:t>Features considered post-GA</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Filestream</a:t>
            </a:r>
            <a:r>
              <a:rPr lang="en-US" sz="1200" spc="100">
                <a:solidFill>
                  <a:schemeClr val="tx1"/>
                </a:solidFill>
                <a:latin typeface="Segoe UI Semilight" charset="0"/>
                <a:cs typeface="Segoe UI Semilight" charset="0"/>
              </a:rPr>
              <a:t>, </a:t>
            </a:r>
            <a:r>
              <a:rPr lang="en-US" sz="1200" spc="100" err="1">
                <a:solidFill>
                  <a:schemeClr val="tx1"/>
                </a:solidFill>
                <a:latin typeface="Segoe UI Semilight" charset="0"/>
                <a:cs typeface="Segoe UI Semilight" charset="0"/>
              </a:rPr>
              <a:t>Filetable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Cross-instance distributed transactions (MS DTC)</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Stretch Database</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PolyBase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1811765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b="1">
                <a:solidFill>
                  <a:schemeClr val="tx1"/>
                </a:solidFill>
              </a:rPr>
              <a:t>Microsoft Database Compatibility Level Protection</a:t>
            </a:r>
          </a:p>
          <a:p>
            <a:pPr marL="335915" indent="-335915"/>
            <a:r>
              <a:rPr lang="en-US" sz="1200">
                <a:solidFill>
                  <a:schemeClr val="tx1"/>
                </a:solidFill>
              </a:rPr>
              <a:t>Full Functional protection once assessment tool runs clean.</a:t>
            </a:r>
            <a:endParaRPr lang="en-US" sz="1200">
              <a:solidFill>
                <a:schemeClr val="tx1"/>
              </a:solidFill>
              <a:cs typeface="Segoe UI Light"/>
            </a:endParaRPr>
          </a:p>
          <a:p>
            <a:pPr marL="335915" indent="-335915"/>
            <a:r>
              <a:rPr lang="en-US" sz="1200">
                <a:solidFill>
                  <a:schemeClr val="tx1"/>
                </a:solidFill>
              </a:rPr>
              <a:t>Maintaining backward compatibility is very important to SQL Server team</a:t>
            </a:r>
            <a:r>
              <a:rPr lang="en-US" sz="1400">
                <a:solidFill>
                  <a:schemeClr val="tx1"/>
                </a:solidFill>
              </a:rPr>
              <a:t>.</a:t>
            </a:r>
          </a:p>
          <a:p>
            <a:pPr marL="335915" indent="-335915"/>
            <a:r>
              <a:rPr lang="en-US" sz="1400">
                <a:solidFill>
                  <a:schemeClr val="tx1"/>
                </a:solidFill>
              </a:rPr>
              <a:t>Query Plan shape protection.</a:t>
            </a:r>
          </a:p>
          <a:p>
            <a:pPr marL="0" indent="0">
              <a:buNone/>
            </a:pPr>
            <a:endParaRPr lang="en-US" sz="1400" b="1">
              <a:solidFill>
                <a:schemeClr val="tx1"/>
              </a:solidFill>
              <a:cs typeface="Segoe UI Light"/>
            </a:endParaRPr>
          </a:p>
          <a:p>
            <a:pPr marL="0" indent="0">
              <a:buNone/>
            </a:pPr>
            <a:r>
              <a:rPr lang="en-US" sz="1400" b="1">
                <a:solidFill>
                  <a:schemeClr val="tx1"/>
                </a:solidFill>
                <a:cs typeface="Segoe UI Light"/>
              </a:rPr>
              <a:t>Overall process</a:t>
            </a:r>
          </a:p>
          <a:p>
            <a:pPr marL="335915" indent="-335915"/>
            <a:r>
              <a:rPr lang="en-US" sz="1200">
                <a:solidFill>
                  <a:schemeClr val="tx1"/>
                </a:solidFill>
              </a:rPr>
              <a:t>Use </a:t>
            </a:r>
            <a:r>
              <a:rPr lang="en-US" sz="1200" i="1">
                <a:solidFill>
                  <a:schemeClr val="tx1"/>
                </a:solidFill>
              </a:rPr>
              <a:t>Database Migration Assistant (DMA) </a:t>
            </a:r>
            <a:r>
              <a:rPr lang="en-US" sz="1200">
                <a:solidFill>
                  <a:schemeClr val="tx1"/>
                </a:solidFill>
              </a:rPr>
              <a:t>and Database Experimentation Assistant (DEA) for assessment.</a:t>
            </a:r>
            <a:endParaRPr lang="en-US" sz="1200">
              <a:solidFill>
                <a:schemeClr val="tx1"/>
              </a:solidFill>
              <a:cs typeface="Segoe UI Light"/>
            </a:endParaRPr>
          </a:p>
          <a:p>
            <a:pPr marL="335915" indent="-335915"/>
            <a:r>
              <a:rPr lang="en-US" sz="1200">
                <a:solidFill>
                  <a:schemeClr val="tx1"/>
                </a:solidFill>
              </a:rPr>
              <a:t>Migrate database and keep/set source Database Compatibility Level on target.</a:t>
            </a:r>
            <a:endParaRPr lang="en-US" sz="1200">
              <a:solidFill>
                <a:schemeClr val="tx1"/>
              </a:solidFill>
              <a:cs typeface="Segoe UI Light"/>
            </a:endParaRPr>
          </a:p>
          <a:p>
            <a:pPr marL="335915" indent="-335915"/>
            <a:r>
              <a:rPr lang="en-US" sz="1200">
                <a:solidFill>
                  <a:schemeClr val="tx1"/>
                </a:solidFill>
              </a:rPr>
              <a:t>Perform minimal testing or as determined by your organization.</a:t>
            </a:r>
          </a:p>
          <a:p>
            <a:pPr marL="0" indent="0">
              <a:buNone/>
            </a:pPr>
            <a:endParaRPr lang="en-US" sz="1200">
              <a:solidFill>
                <a:schemeClr val="tx1"/>
              </a:solidFill>
            </a:endParaRPr>
          </a:p>
          <a:p>
            <a:pPr marL="0" indent="0">
              <a:buNone/>
            </a:pPr>
            <a:r>
              <a:rPr lang="en-US" sz="1200" b="1">
                <a:solidFill>
                  <a:schemeClr val="tx1"/>
                </a:solidFill>
              </a:rPr>
              <a:t>Contact Microsoft </a:t>
            </a:r>
            <a:r>
              <a:rPr lang="en-US" sz="1200">
                <a:solidFill>
                  <a:schemeClr val="tx1"/>
                </a:solidFill>
              </a:rPr>
              <a:t>– Explore jointly on how to use Database Compatibility based certification.</a:t>
            </a:r>
          </a:p>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88</a:t>
            </a:fld>
            <a:endParaRPr lang="en-US"/>
          </a:p>
        </p:txBody>
      </p:sp>
    </p:spTree>
    <p:extLst>
      <p:ext uri="{BB962C8B-B14F-4D97-AF65-F5344CB8AC3E}">
        <p14:creationId xmlns:p14="http://schemas.microsoft.com/office/powerpoint/2010/main" val="7385724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967"/>
            <a:r>
              <a:rPr lang="en-US" sz="1600" b="1" spc="100">
                <a:solidFill>
                  <a:schemeClr val="tx1"/>
                </a:solidFill>
                <a:latin typeface="Segoe UI Semilight" charset="0"/>
                <a:cs typeface="Segoe UI Semilight" charset="0"/>
              </a:rPr>
              <a:t>Features with a better alternative in Azure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Always-On Availability Groups: local HA, active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Windows Authentication:  Azure Active Directory is the alternative.</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Management Data Warehouse : </a:t>
            </a:r>
            <a:r>
              <a:rPr lang="en-US" sz="1200" spc="100">
                <a:solidFill>
                  <a:schemeClr val="tx1"/>
                </a:solidFill>
                <a:latin typeface="Segoe UI Semilight" charset="0"/>
                <a:cs typeface="Segoe UI Semilight" charset="0"/>
                <a:hlinkClick r:id="rId3">
                  <a:extLst>
                    <a:ext uri="{A12FA001-AC4F-418D-AE19-62706E023703}">
                      <ahyp:hlinkClr xmlns:ahyp="http://schemas.microsoft.com/office/drawing/2018/hyperlinkcolor" val="tx"/>
                    </a:ext>
                  </a:extLst>
                </a:hlinkClick>
              </a:rPr>
              <a:t>OMS</a:t>
            </a:r>
            <a:r>
              <a:rPr lang="en-US" sz="1200" spc="100">
                <a:solidFill>
                  <a:schemeClr val="tx1"/>
                </a:solidFill>
                <a:latin typeface="Segoe UI Semilight" charset="0"/>
                <a:cs typeface="Segoe UI Semilight" charset="0"/>
              </a:rPr>
              <a:t> integration is the alternative.</a:t>
            </a:r>
          </a:p>
          <a:p>
            <a:pPr marL="120967"/>
            <a:r>
              <a:rPr lang="en-US" sz="1400" b="1" spc="100">
                <a:solidFill>
                  <a:schemeClr val="tx1"/>
                </a:solidFill>
                <a:latin typeface="Segoe UI Semilight" charset="0"/>
                <a:cs typeface="Segoe UI Semilight" charset="0"/>
              </a:rPr>
              <a:t>Retired features</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Database Mirroring: built-in HA /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Extended stored procedures: customers should use CLR</a:t>
            </a:r>
          </a:p>
          <a:p>
            <a:pPr marL="120967"/>
            <a:r>
              <a:rPr lang="en-US" sz="1400" b="1" spc="100">
                <a:solidFill>
                  <a:schemeClr val="tx1"/>
                </a:solidFill>
                <a:latin typeface="Segoe UI Semilight" charset="0"/>
                <a:cs typeface="Segoe UI Semilight" charset="0"/>
              </a:rPr>
              <a:t>Features considered post-GA</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Filestream</a:t>
            </a:r>
            <a:r>
              <a:rPr lang="en-US" sz="1200" spc="100">
                <a:solidFill>
                  <a:schemeClr val="tx1"/>
                </a:solidFill>
                <a:latin typeface="Segoe UI Semilight" charset="0"/>
                <a:cs typeface="Segoe UI Semilight" charset="0"/>
              </a:rPr>
              <a:t>, </a:t>
            </a:r>
            <a:r>
              <a:rPr lang="en-US" sz="1200" spc="100" err="1">
                <a:solidFill>
                  <a:schemeClr val="tx1"/>
                </a:solidFill>
                <a:latin typeface="Segoe UI Semilight" charset="0"/>
                <a:cs typeface="Segoe UI Semilight" charset="0"/>
              </a:rPr>
              <a:t>Filetable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Cross-instance distributed transactions (MS DTC)</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Stretch Database</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PolyBase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31811765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206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To stay competitive and get ahead in today’s marketplace, IT organizations are continuously looking at ways to optimize how they maintain and use the data that fuels their operations.  Modernizing to the cloud as part of a digital transformation can deliver the right mix of </a:t>
            </a:r>
            <a:r>
              <a:rPr lang="en-US" b="1" dirty="0"/>
              <a:t>operational efficiencies </a:t>
            </a:r>
            <a:r>
              <a:rPr lang="en-US" dirty="0"/>
              <a:t>and </a:t>
            </a:r>
            <a:r>
              <a:rPr lang="en-US" b="1" dirty="0"/>
              <a:t>business enablement to drive continued growth</a:t>
            </a:r>
            <a:r>
              <a:rPr lang="en-US" dirty="0"/>
              <a:t>.  </a:t>
            </a:r>
          </a:p>
          <a:p>
            <a:pPr defTabSz="931774"/>
            <a:endParaRPr lang="en-US" dirty="0"/>
          </a:p>
          <a:p>
            <a:pPr defTabSz="931774"/>
            <a:r>
              <a:rPr lang="en-US" dirty="0"/>
              <a:t>IT optimization is key to driving an organization’s digital transformation, and it introduces some new priorities for IT to consider:</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Eliminate time spent managing “long tail” of applications—lift and shift to managed cloud</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Free up limited IT resources to drive transformation</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Migrate business critical apps to cloud—extend and innovate</a:t>
            </a:r>
          </a:p>
          <a:p>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The opportunity is significant. </a:t>
            </a:r>
            <a:r>
              <a:rPr lang="en-US" dirty="0"/>
              <a:t>In a December 2016 study, IDC estimated that </a:t>
            </a:r>
            <a:r>
              <a:rPr lang="en-US" b="1" dirty="0"/>
              <a:t>37% of the global database installed base runs on Microsoft SQL Server</a:t>
            </a:r>
            <a:r>
              <a:rPr lang="en-US" dirty="0"/>
              <a:t>, with over 50% </a:t>
            </a:r>
            <a:r>
              <a:rPr lang="en-US" b="1" dirty="0"/>
              <a:t>running on 2008/R2 or older</a:t>
            </a:r>
            <a:r>
              <a:rPr lang="en-US" dirty="0"/>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13B023-EBA1-4257-9081-2BE094506D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143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8425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Intelligent Insights - Built in analytics diagnostics to detect performance issues with your databases.</a:t>
            </a:r>
          </a:p>
          <a:p>
            <a:pPr marL="171450" indent="-171450">
              <a:buFont typeface="Arial" panose="020B0604020202020204" pitchFamily="34" charset="0"/>
              <a:buChar char="•"/>
            </a:pPr>
            <a:r>
              <a:rPr lang="en-US" dirty="0"/>
              <a:t>Stores telemetry for 30 days. Can be extended. </a:t>
            </a:r>
          </a:p>
          <a:p>
            <a:pPr marL="171450" indent="-171450">
              <a:buFont typeface="Arial" panose="020B0604020202020204" pitchFamily="34" charset="0"/>
              <a:buChar char="•"/>
            </a:pPr>
            <a:r>
              <a:rPr lang="en-US" dirty="0"/>
              <a:t>Configure alerts to inform you when a database is reaching a limit like 95% of CPU or Storage.</a:t>
            </a:r>
          </a:p>
          <a:p>
            <a:pPr marL="171450" indent="-171450">
              <a:buFont typeface="Arial" panose="020B0604020202020204" pitchFamily="34" charset="0"/>
              <a:buChar char="•"/>
            </a:pPr>
            <a:r>
              <a:rPr lang="en-US" dirty="0"/>
              <a:t>Can run in parallel to pipe telemetry to Event hub and Azure storage for use with 3</a:t>
            </a:r>
            <a:r>
              <a:rPr lang="en-US" baseline="30000" dirty="0"/>
              <a:t>rd</a:t>
            </a:r>
            <a:r>
              <a:rPr lang="en-US" dirty="0"/>
              <a:t> party tools. </a:t>
            </a:r>
          </a:p>
          <a:p>
            <a:endParaRPr lang="en-US" dirty="0"/>
          </a:p>
          <a:p>
            <a:r>
              <a:rPr lang="en-US" dirty="0"/>
              <a:t>Reference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https://docs.microsoft.com/en-us/azure/azure-monitor/insights/azure-sql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9785339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p>
          <a:p>
            <a:r>
              <a:rPr lang="en-US" b="0" dirty="0"/>
              <a:t>Demo Azure SQL Analytics in your subscription against databases and drill into the </a:t>
            </a:r>
            <a:r>
              <a:rPr lang="en-US" b="0" dirty="0" err="1"/>
              <a:t>AdventureWorks</a:t>
            </a:r>
            <a:r>
              <a:rPr lang="en-US" b="0" dirty="0"/>
              <a:t> database to show high queries.</a:t>
            </a:r>
          </a:p>
          <a:p>
            <a:endParaRPr lang="en-US" b="0" dirty="0"/>
          </a:p>
          <a:p>
            <a:endParaRPr lang="en-US" b="0" dirty="0"/>
          </a:p>
          <a:p>
            <a:r>
              <a:rPr lang="en-US" b="1" dirty="0"/>
              <a:t>Prerequisites</a:t>
            </a:r>
          </a:p>
          <a:p>
            <a:r>
              <a:rPr lang="en-US" dirty="0"/>
              <a:t>Follow the steps in the documentation to configure Azure SQL Analytics in your Azure subscription: </a:t>
            </a:r>
          </a:p>
          <a:p>
            <a:r>
              <a:rPr lang="en-US" dirty="0"/>
              <a:t>https://docs.microsoft.com/en-us/azure/azure-monitor/insights/azure-sql</a:t>
            </a:r>
          </a:p>
          <a:p>
            <a:endParaRPr lang="en-US" dirty="0"/>
          </a:p>
          <a:p>
            <a:r>
              <a:rPr lang="en-US" dirty="0" err="1"/>
              <a:t>AdventurWorks</a:t>
            </a:r>
            <a:r>
              <a:rPr lang="en-US" dirty="0"/>
              <a:t> database on GitHub</a:t>
            </a:r>
          </a:p>
          <a:p>
            <a:r>
              <a:rPr lang="en-US" dirty="0"/>
              <a:t>https://docs.microsoft.com/en-us/sql/samples/adventureworks-install-configure?view=sql-server-2017</a:t>
            </a:r>
          </a:p>
          <a:p>
            <a:endParaRPr lang="en-US" dirty="0"/>
          </a:p>
          <a:p>
            <a:r>
              <a:rPr lang="en-US" dirty="0"/>
              <a:t>Use the following query with the lock statement, which locks the table and slow everything down.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SELECT * FROM </a:t>
            </a:r>
            <a:r>
              <a:rPr lang="en-US" b="0" dirty="0" err="1"/>
              <a:t>dbo.adventureworks</a:t>
            </a:r>
            <a:r>
              <a:rPr lang="en-US" b="0" dirty="0"/>
              <a:t> with (XLOCK)</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75976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6535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072C1-B6DF-4141-9168-FAAF687637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694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Enables you to:</a:t>
            </a:r>
          </a:p>
          <a:p>
            <a:pPr lvl="1"/>
            <a:r>
              <a:rPr lang="en-US" dirty="0"/>
              <a:t>Build your case, find others like you</a:t>
            </a:r>
          </a:p>
          <a:p>
            <a:pPr lvl="1"/>
            <a:r>
              <a:rPr lang="en-US" dirty="0"/>
              <a:t>Assess your environment</a:t>
            </a:r>
          </a:p>
          <a:p>
            <a:pPr lvl="1"/>
            <a:r>
              <a:rPr lang="en-US" dirty="0"/>
              <a:t>Identify the right migration strategies</a:t>
            </a:r>
          </a:p>
          <a:p>
            <a:pPr lvl="1"/>
            <a:r>
              <a:rPr lang="en-US" dirty="0"/>
              <a:t>Optimize your cloud resources</a:t>
            </a:r>
          </a:p>
          <a:p>
            <a:pPr lvl="1"/>
            <a:r>
              <a:rPr lang="en-US" dirty="0"/>
              <a:t>Connects you to a migration expert</a:t>
            </a:r>
          </a:p>
          <a:p>
            <a:pPr lvl="2"/>
            <a:r>
              <a:rPr lang="en-US" dirty="0"/>
              <a:t>Chat enabled, backed by engineering resources </a:t>
            </a:r>
          </a:p>
          <a:p>
            <a:pPr lvl="2"/>
            <a:r>
              <a:rPr lang="en-US" dirty="0"/>
              <a:t>Guides you to FastTrack, partner, seller, or DIY outcomes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2728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Azure service platform for seamless and frictionless data migration at scale</a:t>
            </a:r>
          </a:p>
          <a:p>
            <a:r>
              <a:rPr lang="en-US" dirty="0"/>
              <a:t>Database migrations with minimal downtime </a:t>
            </a:r>
          </a:p>
          <a:p>
            <a:pPr lvl="0"/>
            <a:r>
              <a:rPr lang="en-US" dirty="0">
                <a:sym typeface="Wingdings" panose="05000000000000000000" pitchFamily="2" charset="2"/>
              </a:rPr>
              <a:t>Migrate SQL Server &amp; 3rd party databases to Azure SQL Database</a:t>
            </a:r>
          </a:p>
          <a:p>
            <a:r>
              <a:rPr lang="en-US" dirty="0"/>
              <a:t>Built for scale and reliability</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Navigate to website and show experience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70C0"/>
                </a:solidFill>
                <a:hlinkClick r:id="rId3">
                  <a:extLst>
                    <a:ext uri="{A12FA001-AC4F-418D-AE19-62706E023703}">
                      <ahyp:hlinkClr xmlns:ahyp="http://schemas.microsoft.com/office/drawing/2018/hyperlinkcolor" val="tx"/>
                    </a:ext>
                  </a:extLst>
                </a:hlinkClick>
              </a:rPr>
              <a:t>https://datamigration.microsoft.com/</a:t>
            </a:r>
            <a:endParaRPr lang="en-US" sz="900" dirty="0">
              <a:solidFill>
                <a:srgbClr val="0070C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102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6666477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a:solidFill>
                  <a:schemeClr val="tx1"/>
                </a:solidFill>
                <a:effectLst/>
                <a:latin typeface="Segoe UI Light" pitchFamily="34" charset="0"/>
                <a:ea typeface="+mn-ea"/>
                <a:cs typeface="+mn-cs"/>
              </a:rPr>
              <a:t>Assess </a:t>
            </a:r>
          </a:p>
          <a:p>
            <a:r>
              <a:rPr lang="en-US" sz="900" b="0" i="0" u="none" strike="noStrike" kern="1200">
                <a:solidFill>
                  <a:schemeClr val="tx1"/>
                </a:solidFill>
                <a:effectLst/>
                <a:latin typeface="Segoe UI Light" pitchFamily="34" charset="0"/>
                <a:ea typeface="+mn-ea"/>
                <a:cs typeface="+mn-cs"/>
              </a:rPr>
              <a:t>When the data sources have been identified, the next step is to assess on-premises SQL Server instance(s) migrating to Azure SQL database(s) to understand the gaps between the source and target instances. Use the Data Migration Assistant (DMA) to assess your source database before migrating to Azure SQL Database.</a:t>
            </a:r>
          </a:p>
          <a:p>
            <a:endParaRPr lang="en-US" sz="900" b="0"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Migrate</a:t>
            </a:r>
          </a:p>
          <a:p>
            <a:r>
              <a:rPr lang="en-US" sz="900" b="0" i="0" u="none" strike="noStrike" kern="1200">
                <a:solidFill>
                  <a:schemeClr val="tx1"/>
                </a:solidFill>
                <a:effectLst/>
                <a:latin typeface="Segoe UI Light" pitchFamily="34" charset="0"/>
                <a:ea typeface="+mn-ea"/>
                <a:cs typeface="+mn-cs"/>
              </a:rPr>
              <a:t>After you have the necessary prerequisites in place and have completed the tasks associated with the Pre-migration phase, you are ready to perform the schema and data migration.</a:t>
            </a:r>
          </a:p>
          <a:p>
            <a:endParaRPr lang="en-US" sz="900" b="0"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Optimize </a:t>
            </a:r>
          </a:p>
          <a:p>
            <a:r>
              <a:rPr lang="en-US" sz="900" b="0" i="0" u="none" strike="noStrike" kern="1200">
                <a:solidFill>
                  <a:schemeClr val="tx1"/>
                </a:solidFill>
                <a:effectLst/>
                <a:latin typeface="Segoe UI Light" pitchFamily="34" charset="0"/>
                <a:ea typeface="+mn-ea"/>
                <a:cs typeface="+mn-cs"/>
              </a:rPr>
              <a:t>After you have successfully completed the Migration phase, you need to go through a series of post-migration tasks to ensure that everything is functioning as smoothly and efficiently as possible.</a:t>
            </a:r>
          </a:p>
          <a:p>
            <a:r>
              <a:rPr lang="en-US" sz="900" b="0" i="0" u="none" strike="noStrike" kern="1200">
                <a:solidFill>
                  <a:schemeClr val="tx1"/>
                </a:solidFill>
                <a:effectLst/>
                <a:latin typeface="Segoe UI Light" pitchFamily="34" charset="0"/>
                <a:ea typeface="+mn-ea"/>
                <a:cs typeface="+mn-cs"/>
              </a:rPr>
              <a:t>The post migration phase is crucial for reconciling any issues with data accuracy and completeness, as well as addressing potential performance issues with the workload.</a:t>
            </a:r>
          </a:p>
          <a:p>
            <a:endParaRPr lang="en-US" sz="900" b="0" i="0" u="none" strike="noStrike" kern="1200">
              <a:solidFill>
                <a:schemeClr val="tx1"/>
              </a:solidFill>
              <a:effectLst/>
              <a:latin typeface="Segoe UI Light" pitchFamily="34" charset="0"/>
              <a:ea typeface="+mn-ea"/>
              <a:cs typeface="+mn-cs"/>
            </a:endParaRPr>
          </a:p>
          <a:p>
            <a:endParaRPr lang="en-US" sz="900"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509236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Rehost &amp; refactor are the by far the simplest way to migrate and can be seamless.</a:t>
            </a:r>
          </a:p>
          <a:p>
            <a:endParaRPr lang="en-US"/>
          </a:p>
          <a:p>
            <a:r>
              <a:rPr lang="en-US"/>
              <a:t>Obviously, Rearchitecting and rebuilding can take considerable effort and time.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43320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solidFill>
                  <a:prstClr val="black"/>
                </a:solidFill>
                <a:latin typeface="Segoe UI Semibold" panose="020B0702040204020203" pitchFamily="34" charset="0"/>
                <a:cs typeface="Segoe UI Semibold" panose="020B0702040204020203" pitchFamily="34" charset="0"/>
              </a:rPr>
              <a:t>Breakthrough productivity &amp; performance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Light" pitchFamily="34" charset="0"/>
                <a:ea typeface="+mn-ea"/>
                <a:cs typeface="+mn-cs"/>
              </a:rPr>
              <a:t>Experience up to 30x improved throughput and latency and up to 100x faster queries and reports with in-memory technologies.</a:t>
            </a:r>
            <a:r>
              <a:rPr lang="en-US" sz="900" b="0" kern="1200" baseline="30000" dirty="0">
                <a:solidFill>
                  <a:schemeClr val="tx1"/>
                </a:solidFill>
                <a:effectLst/>
                <a:latin typeface="Segoe UI Light" pitchFamily="34" charset="0"/>
                <a:ea typeface="+mn-ea"/>
                <a:cs typeface="+mn-cs"/>
              </a:rPr>
              <a:t>1  </a:t>
            </a:r>
            <a:r>
              <a:rPr lang="en-US" sz="900" b="0" kern="1200" dirty="0">
                <a:solidFill>
                  <a:schemeClr val="tx1"/>
                </a:solidFill>
                <a:effectLst/>
                <a:latin typeface="Segoe UI Light" pitchFamily="34" charset="0"/>
                <a:ea typeface="+mn-ea"/>
                <a:cs typeface="+mn-cs"/>
              </a:rPr>
              <a:t>In-memory OLTP can dramatically improve throughput and latency on transactional processing workloads and can provide significant performance improvements.</a:t>
            </a:r>
          </a:p>
          <a:p>
            <a:pPr marL="171450" lvl="0" indent="-171450">
              <a:buFont typeface="Arial" panose="020B0604020202020204" pitchFamily="34" charset="0"/>
              <a:buChar char="•"/>
            </a:pPr>
            <a:r>
              <a:rPr lang="en-US" sz="900" b="0" kern="1200" dirty="0">
                <a:solidFill>
                  <a:schemeClr val="tx1"/>
                </a:solidFill>
                <a:effectLst/>
                <a:latin typeface="Segoe UI Light" pitchFamily="34" charset="0"/>
                <a:ea typeface="+mn-ea"/>
                <a:cs typeface="+mn-cs"/>
              </a:rPr>
              <a:t>Dynamic scalability enables your database to transparently respond to rapidly changing resource requirements across all service tiers: Basic, Standard, Premium (Single databases and elastic pools); General Purpose and Business Critical (Managed Instance).  Scale your app from a handful of databases to thousands and manage unpredictable demand patterns, within a budget and resources you control with elastic pools.</a:t>
            </a:r>
          </a:p>
          <a:p>
            <a:pPr marL="171450" indent="-171450">
              <a:buFont typeface="Arial" panose="020B0604020202020204" pitchFamily="34" charset="0"/>
              <a:buChar char="•"/>
            </a:pPr>
            <a:r>
              <a:rPr lang="en-US" b="0" dirty="0">
                <a:solidFill>
                  <a:srgbClr val="000000"/>
                </a:solidFill>
                <a:ea typeface="Segoe UI Semilight" charset="0"/>
                <a:cs typeface="Segoe UI Semilight" charset="0"/>
              </a:rPr>
              <a:t>Support for 100TB+ databases with Hyperscale</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solidFill>
                  <a:prstClr val="black"/>
                </a:solidFill>
                <a:latin typeface="Segoe UI Semibold" panose="020B0702040204020203" pitchFamily="34" charset="0"/>
                <a:cs typeface="Segoe UI Semibold" panose="020B0702040204020203" pitchFamily="34" charset="0"/>
              </a:rPr>
              <a:t>Industry-leading security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Protect sensitive data with </a:t>
            </a:r>
            <a:r>
              <a:rPr lang="en-US" b="1" dirty="0"/>
              <a:t>Transparent Data Encryption </a:t>
            </a:r>
            <a:r>
              <a:rPr lang="en-US" dirty="0"/>
              <a:t>and </a:t>
            </a:r>
            <a:r>
              <a:rPr lang="en-US" b="1" dirty="0"/>
              <a:t>Dynamic Data Masking</a:t>
            </a:r>
          </a:p>
          <a:p>
            <a:pPr marL="171450" indent="-171450">
              <a:buFont typeface="Arial" panose="020B0604020202020204" pitchFamily="34" charset="0"/>
              <a:buChar char="•"/>
            </a:pPr>
            <a:r>
              <a:rPr lang="en-US" dirty="0"/>
              <a:t>Proactively monitor for vulnerabilities and threats with intelligent </a:t>
            </a:r>
            <a:r>
              <a:rPr lang="en-US" b="1" dirty="0"/>
              <a:t>Advanced Threat Protection</a:t>
            </a:r>
          </a:p>
          <a:p>
            <a:pPr marL="171450" indent="-171450">
              <a:buFont typeface="Arial" panose="020B0604020202020204" pitchFamily="34" charset="0"/>
              <a:buChar char="•"/>
            </a:pPr>
            <a:r>
              <a:rPr lang="en-US" dirty="0"/>
              <a:t>Enable database access control with </a:t>
            </a:r>
            <a:r>
              <a:rPr lang="en-US" b="1" dirty="0"/>
              <a:t>multifactor authentication </a:t>
            </a:r>
            <a:r>
              <a:rPr lang="en-US" b="0" dirty="0"/>
              <a:t>using</a:t>
            </a:r>
            <a:r>
              <a:rPr lang="en-US" b="1" dirty="0"/>
              <a:t> A</a:t>
            </a:r>
            <a:r>
              <a:rPr lang="en-US" sz="900" b="1" dirty="0">
                <a:latin typeface="Segoe UI" panose="020B0502040204020203" pitchFamily="34" charset="0"/>
                <a:cs typeface="Segoe UI" panose="020B0502040204020203" pitchFamily="34" charset="0"/>
              </a:rPr>
              <a:t>zure Active Directory</a:t>
            </a:r>
            <a:r>
              <a:rPr lang="en-US" sz="900" dirty="0">
                <a:latin typeface="Segoe UI" panose="020B0502040204020203" pitchFamily="34" charset="0"/>
                <a:cs typeface="Segoe UI" panose="020B0502040204020203" pitchFamily="34" charset="0"/>
              </a:rPr>
              <a:t> authentication. You can centrally manage the identities of database users and other Microsoft services in a single location. Central identity management provides a single place to manage Azure SQL Database users and simplifies permission management. </a:t>
            </a:r>
          </a:p>
          <a:p>
            <a:pPr marL="171450" indent="-171450">
              <a:buFont typeface="Arial" panose="020B0604020202020204" pitchFamily="34" charset="0"/>
              <a:buChar char="•"/>
            </a:pPr>
            <a:endParaRPr lang="en-US" sz="900" dirty="0">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dirty="0"/>
              <a:t>Built-in Intelligence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Intelligent Performance learns unique database patterns and automatically tunes for improved performance</a:t>
            </a:r>
          </a:p>
          <a:p>
            <a:pPr lvl="0"/>
            <a:r>
              <a:rPr lang="en-US" b="0" dirty="0"/>
              <a:t>Adaptive Query Processing. </a:t>
            </a:r>
            <a:r>
              <a:rPr lang="en-US" dirty="0"/>
              <a:t>Accelerate parallel queries and improve scaling of frequent queries with Intelligent Query Processing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6054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u="none" strike="noStrike" kern="1200" dirty="0">
                <a:solidFill>
                  <a:schemeClr val="tx1"/>
                </a:solidFill>
                <a:effectLst/>
                <a:latin typeface="Segoe UI Light" pitchFamily="34" charset="0"/>
                <a:ea typeface="+mn-ea"/>
                <a:cs typeface="+mn-cs"/>
              </a:rPr>
              <a:t>Database Experimentation Assistant (DEA) is a new A/B testing solution for SQL Server upgrades. </a:t>
            </a:r>
          </a:p>
          <a:p>
            <a:r>
              <a:rPr lang="en-US" sz="900" u="none" strike="noStrike" kern="1200" dirty="0">
                <a:solidFill>
                  <a:schemeClr val="tx1"/>
                </a:solidFill>
                <a:effectLst/>
                <a:latin typeface="Segoe UI Light" pitchFamily="34" charset="0"/>
                <a:ea typeface="+mn-ea"/>
                <a:cs typeface="+mn-cs"/>
              </a:rPr>
              <a:t>It will assist in evaluating a targeted version of SQL for a given workload. </a:t>
            </a:r>
          </a:p>
          <a:p>
            <a:r>
              <a:rPr lang="en-US" sz="900" u="none" strike="noStrike" kern="1200" dirty="0">
                <a:solidFill>
                  <a:schemeClr val="tx1"/>
                </a:solidFill>
                <a:effectLst/>
                <a:latin typeface="Segoe UI Light" pitchFamily="34" charset="0"/>
                <a:ea typeface="+mn-ea"/>
                <a:cs typeface="+mn-cs"/>
              </a:rPr>
              <a:t>Customers who are upgrading from previous SQL Server versions (SQL Server 2005 and above) to any new version of the SQL Server will be able to use these analysis metrics. </a:t>
            </a:r>
          </a:p>
          <a:p>
            <a:endParaRPr lang="en-US" sz="900" u="none" strike="noStrike" kern="1200" dirty="0">
              <a:solidFill>
                <a:schemeClr val="tx1"/>
              </a:solidFill>
              <a:effectLst/>
              <a:latin typeface="Segoe UI Light" pitchFamily="34" charset="0"/>
              <a:ea typeface="+mn-ea"/>
              <a:cs typeface="+mn-cs"/>
            </a:endParaRPr>
          </a:p>
          <a:p>
            <a:endParaRPr lang="en-US" sz="900" u="none" strike="noStrike" kern="1200" dirty="0">
              <a:solidFill>
                <a:schemeClr val="tx1"/>
              </a:solidFill>
              <a:effectLst/>
              <a:latin typeface="Segoe UI Light" pitchFamily="34" charset="0"/>
              <a:ea typeface="+mn-ea"/>
              <a:cs typeface="+mn-cs"/>
            </a:endParaRPr>
          </a:p>
          <a:p>
            <a:r>
              <a:rPr lang="en-US" sz="900" u="none" strike="noStrike" kern="1200" dirty="0">
                <a:solidFill>
                  <a:schemeClr val="tx1"/>
                </a:solidFill>
                <a:effectLst/>
                <a:latin typeface="Segoe UI Light" pitchFamily="34" charset="0"/>
                <a:ea typeface="+mn-ea"/>
                <a:cs typeface="+mn-cs"/>
              </a:rPr>
              <a:t>https://www.microsoft.com/en-us/download/details.aspx?id=54090</a:t>
            </a:r>
          </a:p>
          <a:p>
            <a:endParaRPr lang="en-US" sz="900" u="none" strike="noStrike" kern="1200" dirty="0">
              <a:solidFill>
                <a:schemeClr val="tx1"/>
              </a:solidFill>
              <a:effectLst/>
              <a:latin typeface="Segoe UI Light" pitchFamily="34" charset="0"/>
              <a:ea typeface="+mn-ea"/>
              <a:cs typeface="+mn-cs"/>
            </a:endParaRPr>
          </a:p>
          <a:p>
            <a:r>
              <a:rPr lang="en-US" sz="900" u="none" strike="noStrike" kern="1200" dirty="0">
                <a:solidFill>
                  <a:schemeClr val="tx1"/>
                </a:solidFill>
                <a:effectLst/>
                <a:latin typeface="Segoe UI Light" pitchFamily="34" charset="0"/>
                <a:ea typeface="+mn-ea"/>
                <a:cs typeface="+mn-cs"/>
              </a:rPr>
              <a:t>https://blogs.msdn.microsoft.com/datamigration/2017/07/25/dea-2-1-general-availability-release-overview-database-experimentation-assistant/</a:t>
            </a:r>
          </a:p>
          <a:p>
            <a:endParaRPr lang="en-US" sz="90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30430443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spcAft>
                <a:spcPts val="0"/>
              </a:spcAft>
            </a:pPr>
            <a:r>
              <a:rPr lang="en-US" dirty="0"/>
              <a:t>Provides any recommendations and alternative approaches available in Azure prior to migrating</a:t>
            </a:r>
          </a:p>
          <a:p>
            <a:pPr>
              <a:spcBef>
                <a:spcPts val="1200"/>
              </a:spcBef>
              <a:spcAft>
                <a:spcPts val="0"/>
              </a:spcAft>
            </a:pPr>
            <a:r>
              <a:rPr lang="en-US" dirty="0"/>
              <a:t>Categorized as performance, security, or storage</a:t>
            </a:r>
          </a:p>
          <a:p>
            <a:pPr>
              <a:spcBef>
                <a:spcPts val="1200"/>
              </a:spcBef>
              <a:spcAft>
                <a:spcPts val="0"/>
              </a:spcAft>
            </a:pPr>
            <a:r>
              <a:rPr lang="en-US" dirty="0"/>
              <a:t>Identifies blocking issues: compatibility issues that block migrating on-premises SQL Server database(s) </a:t>
            </a:r>
            <a:br>
              <a:rPr lang="en-US" dirty="0"/>
            </a:br>
            <a:r>
              <a:rPr lang="en-US" dirty="0"/>
              <a:t>to Azure SQL Database(s)</a:t>
            </a:r>
          </a:p>
          <a:p>
            <a:pPr>
              <a:spcBef>
                <a:spcPts val="1200"/>
              </a:spcBef>
              <a:spcAft>
                <a:spcPts val="0"/>
              </a:spcAft>
            </a:pPr>
            <a:r>
              <a:rPr lang="en-US" dirty="0"/>
              <a:t>Detects partially supported or unsupported features that are in use on the source SQL Server instance</a:t>
            </a:r>
          </a:p>
          <a:p>
            <a:pPr>
              <a:spcBef>
                <a:spcPts val="1200"/>
              </a:spcBef>
              <a:spcAft>
                <a:spcPts val="0"/>
              </a:spcAft>
            </a:pPr>
            <a:r>
              <a:rPr lang="en-US" dirty="0"/>
              <a:t>Compatibility issues are categorized as breaking changes, behavior changes, or deprecated features</a:t>
            </a:r>
          </a:p>
          <a:p>
            <a:pPr>
              <a:spcBef>
                <a:spcPts val="1200"/>
              </a:spcBef>
              <a:spcAft>
                <a:spcPts val="0"/>
              </a:spcAft>
            </a:pPr>
            <a:r>
              <a:rPr lang="en-US" dirty="0"/>
              <a:t>Can migrate databases schemas, data, users, logins, server roles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21385875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DMA assessment against </a:t>
            </a:r>
            <a:r>
              <a:rPr lang="en-US" dirty="0" err="1"/>
              <a:t>AdventureWorks</a:t>
            </a:r>
            <a:r>
              <a:rPr lang="en-US" dirty="0"/>
              <a:t> -&gt; Azure SQL DB</a:t>
            </a:r>
          </a:p>
          <a:p>
            <a:r>
              <a:rPr lang="en-US" dirty="0"/>
              <a:t>Then run the assessment against </a:t>
            </a:r>
            <a:r>
              <a:rPr lang="en-US" dirty="0" err="1"/>
              <a:t>AdventureWorks</a:t>
            </a:r>
            <a:r>
              <a:rPr lang="en-US" dirty="0"/>
              <a:t> -&gt; SQL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4281604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4720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tinyurl</a:t>
            </a:r>
            <a:r>
              <a:rPr lang="en-US" dirty="0"/>
              <a:t> for the instructor led labs/workshops will be emailed to the instructor after booking through the portal: </a:t>
            </a:r>
            <a:r>
              <a:rPr lang="en-US" b="1" dirty="0"/>
              <a:t>https://www.microsoft.com/handsonlabs/instructorledlabs</a:t>
            </a:r>
          </a:p>
          <a:p>
            <a:r>
              <a:rPr lang="en-US" dirty="0"/>
              <a:t>Pre-book these for the # of people, date and location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15460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55750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SQL Server Integration Service is a component of SQL Server that is used for data migration tasks to Extract, Transform &amp; Load (ETL) data. Also, Extract, Load &amp; Transform (ELT) data.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service is typically used for data integration and workflow applications.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3235154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start with SSIS and ADF as two separate</a:t>
            </a:r>
            <a:r>
              <a:rPr lang="en-US" baseline="0" dirty="0"/>
              <a:t> tools for traditional on-prem ETL and modern cloud ELT workflows, respectively.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are converging these tools to create a unified </a:t>
            </a:r>
            <a:r>
              <a:rPr lang="en-US" sz="900" u="none" dirty="0"/>
              <a:t>platform</a:t>
            </a:r>
            <a:r>
              <a:rPr lang="en-US" sz="900" dirty="0"/>
              <a:t> for Microsoft ETL/ELT services in the cloud.</a:t>
            </a:r>
            <a:endParaRPr lang="en-US" dirty="0"/>
          </a:p>
          <a:p>
            <a:endParaRPr lang="en-US" dirty="0"/>
          </a:p>
          <a:p>
            <a:r>
              <a:rPr lang="en-US" dirty="0"/>
              <a:t>Reference docs: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https://docs.microsoft.com/en-us/azure/data-factory/tutorial-deploy-ssis-packages-azure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12964731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start with SSIS and ADF as two separate</a:t>
            </a:r>
            <a:r>
              <a:rPr lang="en-US" baseline="0" dirty="0"/>
              <a:t> tools for traditional on-prem ETL and modern cloud ELT workflows, respectively.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are converging these tools to create a unified </a:t>
            </a:r>
            <a:r>
              <a:rPr lang="en-US" sz="900" u="none" dirty="0"/>
              <a:t>platform</a:t>
            </a:r>
            <a:r>
              <a:rPr lang="en-US" sz="900" dirty="0"/>
              <a:t> for Microsoft ETL/ELT services in the cloud.</a:t>
            </a:r>
            <a:endParaRPr lang="en-US" dirty="0"/>
          </a:p>
          <a:p>
            <a:endParaRPr lang="en-US" dirty="0"/>
          </a:p>
          <a:p>
            <a:r>
              <a:rPr lang="en-US" dirty="0"/>
              <a:t>Reference docs: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https://docs.microsoft.com/en-us/azure/data-factory/tutorial-deploy-ssis-packages-azure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8381803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Reference docs:</a:t>
            </a:r>
          </a:p>
          <a:p>
            <a:r>
              <a:rPr lang="en-US" dirty="0"/>
              <a:t>https://docs.microsoft.com/en-us/azure/data-factory/how-to-configure-azure-ssis-ir-custom-setup</a:t>
            </a:r>
          </a:p>
          <a:p>
            <a:endParaRPr lang="en-US" dirty="0"/>
          </a:p>
          <a:p>
            <a:r>
              <a:rPr lang="en-US" dirty="0"/>
              <a:t>https://docs.microsoft.com/en-us/azure/data-factory/how-to-configure-azure-ssis-ir-enterprise-edition</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531116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Realize the benefits of real-time operational analytics </a:t>
            </a:r>
          </a:p>
          <a:p>
            <a:r>
              <a:rPr lang="en-US" sz="1200" dirty="0"/>
              <a:t>Enable scale-up with near zero downtime through cloud-born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Experience up to 30x improved throughput and latency and up to 100x faster queries and reports with in-memory technologies.</a:t>
            </a:r>
            <a:r>
              <a:rPr lang="en-US" sz="1200" b="1" kern="1200" baseline="30000" dirty="0">
                <a:solidFill>
                  <a:schemeClr val="tx1"/>
                </a:solidFill>
                <a:effectLst/>
                <a:latin typeface="+mn-lt"/>
                <a:ea typeface="+mn-ea"/>
                <a:cs typeface="+mn-cs"/>
              </a:rPr>
              <a:t>1</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In-memory OLTP can dramatically improve throughput and latency on transactional processing workloads and can provide significant performance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Dynamic scalability</a:t>
            </a:r>
            <a:r>
              <a:rPr lang="en-US" sz="1200" kern="1200" dirty="0">
                <a:solidFill>
                  <a:schemeClr val="tx1"/>
                </a:solidFill>
                <a:effectLst/>
                <a:latin typeface="+mn-lt"/>
                <a:ea typeface="+mn-ea"/>
                <a:cs typeface="+mn-cs"/>
              </a:rPr>
              <a:t> enables your database to transparently respond to rapidly changing resource requirements across all service tiers: Basic, Standard, Premium (Single databases and elastic pools); General Purpose and Business Critical (Managed Instance).  </a:t>
            </a:r>
            <a:r>
              <a:rPr lang="en-US" sz="1200" b="1" kern="1200" dirty="0">
                <a:solidFill>
                  <a:schemeClr val="tx1"/>
                </a:solidFill>
                <a:effectLst/>
                <a:latin typeface="+mn-lt"/>
                <a:ea typeface="+mn-ea"/>
                <a:cs typeface="+mn-cs"/>
              </a:rPr>
              <a:t>Scale your app from a handful of databases to thousands and manage unpredictable demand patterns, </a:t>
            </a:r>
            <a:r>
              <a:rPr lang="en-US" sz="1200" kern="1200" dirty="0">
                <a:solidFill>
                  <a:schemeClr val="tx1"/>
                </a:solidFill>
                <a:effectLst/>
                <a:latin typeface="+mn-lt"/>
                <a:ea typeface="+mn-ea"/>
                <a:cs typeface="+mn-cs"/>
              </a:rPr>
              <a:t>within a budget and resources you control with elastic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SQL Server In-Memory OLTP and Columnstore Feature Comparison</a:t>
            </a:r>
            <a:r>
              <a:rPr lang="en-US" sz="1200" kern="1200" dirty="0">
                <a:solidFill>
                  <a:schemeClr val="tx1"/>
                </a:solidFill>
                <a:effectLst/>
                <a:latin typeface="+mn-lt"/>
                <a:ea typeface="+mn-ea"/>
                <a:cs typeface="+mn-cs"/>
              </a:rPr>
              <a:t>” white paper, March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4780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Reference docs:</a:t>
            </a:r>
          </a:p>
          <a:p>
            <a:r>
              <a:rPr lang="en-US" dirty="0"/>
              <a:t>https://docs.microsoft.com/en-us/azure/data-factory/how-to-configure-azure-ssis-ir-custom-setup</a:t>
            </a:r>
          </a:p>
          <a:p>
            <a:endParaRPr lang="en-US" dirty="0"/>
          </a:p>
          <a:p>
            <a:r>
              <a:rPr lang="en-US" dirty="0"/>
              <a:t>https://docs.microsoft.com/en-us/azure/data-factory/how-to-configure-azure-ssis-ir-enterprise-edition</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3158775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Reference docs</a:t>
            </a:r>
          </a:p>
          <a:p>
            <a:r>
              <a:rPr lang="en-US" dirty="0"/>
              <a:t>https://docs.microsoft.com/en-us/azure/data-factory/how-to-develop-azure-ssis-ir-licensed-components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21067139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Reference docs</a:t>
            </a:r>
          </a:p>
          <a:p>
            <a:r>
              <a:rPr lang="en-US" dirty="0"/>
              <a:t>https://docs.microsoft.com/en-us/azure/data-factory/how-to-configure-azure-ssis-ir-custom-setup</a:t>
            </a:r>
          </a:p>
          <a:p>
            <a:endParaRPr lang="en-US" dirty="0"/>
          </a:p>
          <a:p>
            <a:r>
              <a:rPr lang="en-US" dirty="0"/>
              <a:t>https://docs.microsoft.com/en-us/azure/data-factory/how-to-develop-azure-ssis-ir-licensed-components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33931502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Reference doc</a:t>
            </a:r>
          </a:p>
          <a:p>
            <a:r>
              <a:rPr lang="en-US" dirty="0"/>
              <a:t>https://blogs.msdn.microsoft.com/ssis/2018/04/27/enterprise-edition-custom-setup-and-3rd-party-extensibility-for-ssis-in-adf/</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38669419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0148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900" dirty="0"/>
              <a:t>Easily execute and schedule your SQL Server Integration Services (SSIS) packages in managed execution environment for SSIS in Azure Data Factory version 2 (ADF v2)</a:t>
            </a:r>
          </a:p>
          <a:p>
            <a:pPr>
              <a:spcBef>
                <a:spcPts val="1200"/>
              </a:spcBef>
            </a:pPr>
            <a:r>
              <a:rPr lang="en-US" sz="900" dirty="0"/>
              <a:t>Gain high availability, scalability and lower </a:t>
            </a:r>
            <a:br>
              <a:rPr lang="en-US" sz="900" dirty="0"/>
            </a:br>
            <a:r>
              <a:rPr lang="en-US" sz="900" dirty="0"/>
              <a:t>TCO by lifting your SSIS packages to Azure</a:t>
            </a:r>
          </a:p>
          <a:p>
            <a:pPr>
              <a:spcBef>
                <a:spcPts val="1200"/>
              </a:spcBef>
            </a:pPr>
            <a:r>
              <a:rPr lang="en-US" sz="900" dirty="0"/>
              <a:t>Continue to build, monitor and manage packages with existing tools like SQL Server Management Studio (SSMS) &amp; SQL Server </a:t>
            </a:r>
            <a:br>
              <a:rPr lang="en-US" sz="900" dirty="0"/>
            </a:br>
            <a:r>
              <a:rPr lang="en-US" sz="900" dirty="0"/>
              <a:t>Data Tools (SSDT)</a:t>
            </a:r>
          </a:p>
          <a:p>
            <a:pPr>
              <a:spcBef>
                <a:spcPts val="1200"/>
              </a:spcBef>
            </a:pPr>
            <a:r>
              <a:rPr lang="en-US" sz="900" dirty="0"/>
              <a:t>You can </a:t>
            </a:r>
            <a:r>
              <a:rPr lang="en-US" sz="900" dirty="0">
                <a:hlinkClick r:id="rId3">
                  <a:extLst>
                    <a:ext uri="{A12FA001-AC4F-418D-AE19-62706E023703}">
                      <ahyp:hlinkClr xmlns:ahyp="http://schemas.microsoft.com/office/drawing/2018/hyperlinkcolor" val="tx"/>
                    </a:ext>
                  </a:extLst>
                </a:hlinkClick>
              </a:rPr>
              <a:t>install both free or unlicensed components, and paid or licensed components</a:t>
            </a:r>
            <a:r>
              <a:rPr lang="en-US" sz="900" dirty="0"/>
              <a:t>!</a:t>
            </a:r>
          </a:p>
          <a:p>
            <a:pPr>
              <a:spcBef>
                <a:spcPts val="1200"/>
              </a:spcBef>
            </a:pPr>
            <a:endParaRPr lang="en-US" sz="900" dirty="0"/>
          </a:p>
          <a:p>
            <a:pPr>
              <a:spcBef>
                <a:spcPts val="1200"/>
              </a:spcBef>
            </a:pPr>
            <a:r>
              <a:rPr lang="en-US" dirty="0">
                <a:hlinkClick r:id="rId4">
                  <a:extLst>
                    <a:ext uri="{A12FA001-AC4F-418D-AE19-62706E023703}">
                      <ahyp:hlinkClr xmlns:ahyp="http://schemas.microsoft.com/office/drawing/2018/hyperlinkcolor" val="tx"/>
                    </a:ext>
                  </a:extLst>
                </a:hlinkClick>
              </a:rPr>
              <a:t>Learn more</a:t>
            </a:r>
            <a:r>
              <a:rPr lang="en-US" dirty="0"/>
              <a:t>: https://docs.microsoft.com/en-gb/azure/data-factory/tutorial-deploy-ssis-packages-azure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748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75236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tinyurl</a:t>
            </a:r>
            <a:r>
              <a:rPr lang="en-US" dirty="0"/>
              <a:t> for the instructor led labs/workshops will be emailed to the instructor after booking through the portal: </a:t>
            </a:r>
            <a:r>
              <a:rPr lang="en-US" b="1" dirty="0"/>
              <a:t>https://www.microsoft.com/handsonlabs/instructorledlabs</a:t>
            </a:r>
          </a:p>
          <a:p>
            <a:r>
              <a:rPr lang="en-US" dirty="0"/>
              <a:t>Pre-book these for the # of people, date and location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850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249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Anything that requires size-of-data operations is a big problem</a:t>
            </a:r>
          </a:p>
          <a:p>
            <a:pPr lvl="1"/>
            <a:r>
              <a:rPr lang="en-US"/>
              <a:t>Operations (for example, restore) take a LONG time (days in some cases)</a:t>
            </a:r>
          </a:p>
          <a:p>
            <a:pPr lvl="1"/>
            <a:r>
              <a:rPr lang="en-US"/>
              <a:t>Ongoing operations degrade database performance</a:t>
            </a:r>
          </a:p>
          <a:p>
            <a:pPr lvl="1"/>
            <a:r>
              <a:rPr lang="en-US"/>
              <a:t>Can cause outages and downtime</a:t>
            </a:r>
          </a:p>
          <a:p>
            <a:pPr lvl="1"/>
            <a:r>
              <a:rPr lang="en-US"/>
              <a:t>Provisioning more storage to expand the database can be painful</a:t>
            </a:r>
          </a:p>
          <a:p>
            <a:r>
              <a:rPr lang="en-US"/>
              <a:t>Scaling compute power can be challenging</a:t>
            </a:r>
          </a:p>
          <a:p>
            <a:pPr lvl="1"/>
            <a:r>
              <a:rPr lang="en-US"/>
              <a:t>Logistics of moving to larger box</a:t>
            </a:r>
          </a:p>
          <a:p>
            <a:pPr lvl="1"/>
            <a:r>
              <a:rPr lang="en-US"/>
              <a:t>Economics of sizing for max peaks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136</a:t>
            </a:fld>
            <a:endParaRPr lang="en-US"/>
          </a:p>
        </p:txBody>
      </p:sp>
    </p:spTree>
    <p:extLst>
      <p:ext uri="{BB962C8B-B14F-4D97-AF65-F5344CB8AC3E}">
        <p14:creationId xmlns:p14="http://schemas.microsoft.com/office/powerpoint/2010/main" val="2792414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0033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75026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83984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65284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5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66218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469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149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054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41348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188952"/>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3815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80175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9944713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7659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591632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596879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91308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98789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4591807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32236"/>
            <a:ext cx="5249526" cy="1130053"/>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5745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24256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39097" y="711544"/>
            <a:ext cx="3728101" cy="1130053"/>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207830" y="629930"/>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448121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4910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351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6248567"/>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56"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850" r:id="rId18"/>
    <p:sldLayoutId id="2147484851" r:id="rId19"/>
    <p:sldLayoutId id="2147484852" r:id="rId20"/>
    <p:sldLayoutId id="2147484853" r:id="rId21"/>
    <p:sldLayoutId id="2147484854" r:id="rId22"/>
    <p:sldLayoutId id="2147484855" r:id="rId2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169825"/>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2"/>
            <a:r>
              <a:rPr lang="en-US"/>
              <a:t>H3 Segoe UI </a:t>
            </a:r>
            <a:r>
              <a:rPr lang="en-US" err="1"/>
              <a:t>Semibold</a:t>
            </a:r>
            <a:r>
              <a:rPr lang="en-US"/>
              <a:t> 14/18</a:t>
            </a:r>
          </a:p>
          <a:p>
            <a:pPr lvl="3"/>
            <a:r>
              <a:rPr lang="en-US"/>
              <a:t>B2 Segoe UI Regular 14/18</a:t>
            </a:r>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790865828"/>
      </p:ext>
    </p:extLst>
  </p:cSld>
  <p:clrMap bg1="lt1" tx1="dk1" bg2="lt2" tx2="dk2" accent1="accent1" accent2="accent2" accent3="accent3" accent4="accent4" accent5="accent5" accent6="accent6" hlink="hlink" folHlink="folHlink"/>
  <p:sldLayoutIdLst>
    <p:sldLayoutId id="2147484858" r:id="rId1"/>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199"/>
        </a:spcBef>
        <a:spcAft>
          <a:spcPts val="60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60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hyperlink" Target="https://azure.microsoft.com/en-us/migration/"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oleObject" Target="../embeddings/oleObject11.bin"/><Relationship Id="rId18" Type="http://schemas.openxmlformats.org/officeDocument/2006/relationships/image" Target="../media/image114.svg"/><Relationship Id="rId26" Type="http://schemas.openxmlformats.org/officeDocument/2006/relationships/image" Target="../media/image120.png"/><Relationship Id="rId3" Type="http://schemas.openxmlformats.org/officeDocument/2006/relationships/notesSlide" Target="../notesSlides/notesSlide77.xml"/><Relationship Id="rId21" Type="http://schemas.openxmlformats.org/officeDocument/2006/relationships/oleObject" Target="../embeddings/oleObject12.bin"/><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3.png"/><Relationship Id="rId25" Type="http://schemas.openxmlformats.org/officeDocument/2006/relationships/image" Target="../media/image119.jpeg"/><Relationship Id="rId2" Type="http://schemas.openxmlformats.org/officeDocument/2006/relationships/slideLayout" Target="../slideLayouts/slideLayout11.xml"/><Relationship Id="rId16" Type="http://schemas.openxmlformats.org/officeDocument/2006/relationships/image" Target="../media/image112.svg"/><Relationship Id="rId20" Type="http://schemas.openxmlformats.org/officeDocument/2006/relationships/image" Target="../media/image116.svg"/><Relationship Id="rId29" Type="http://schemas.openxmlformats.org/officeDocument/2006/relationships/image" Target="../media/image123.png"/><Relationship Id="rId1" Type="http://schemas.openxmlformats.org/officeDocument/2006/relationships/vmlDrawing" Target="../drawings/vmlDrawing6.v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18.png"/><Relationship Id="rId32" Type="http://schemas.openxmlformats.org/officeDocument/2006/relationships/image" Target="../media/image126.png"/><Relationship Id="rId5" Type="http://schemas.openxmlformats.org/officeDocument/2006/relationships/image" Target="../media/image101.wmf"/><Relationship Id="rId15" Type="http://schemas.openxmlformats.org/officeDocument/2006/relationships/image" Target="../media/image111.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8.png"/><Relationship Id="rId19" Type="http://schemas.openxmlformats.org/officeDocument/2006/relationships/image" Target="../media/image115.png"/><Relationship Id="rId31" Type="http://schemas.openxmlformats.org/officeDocument/2006/relationships/image" Target="../media/image125.jpeg"/><Relationship Id="rId4" Type="http://schemas.openxmlformats.org/officeDocument/2006/relationships/oleObject" Target="../embeddings/oleObject10.bin"/><Relationship Id="rId9" Type="http://schemas.openxmlformats.org/officeDocument/2006/relationships/image" Target="../media/image107.png"/><Relationship Id="rId14" Type="http://schemas.openxmlformats.org/officeDocument/2006/relationships/image" Target="../media/image102.wmf"/><Relationship Id="rId22" Type="http://schemas.openxmlformats.org/officeDocument/2006/relationships/image" Target="../media/image103.wmf"/><Relationship Id="rId27" Type="http://schemas.openxmlformats.org/officeDocument/2006/relationships/image" Target="../media/image121.png"/><Relationship Id="rId30" Type="http://schemas.openxmlformats.org/officeDocument/2006/relationships/image" Target="../media/image12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07.xml.rels><?xml version="1.0" encoding="UTF-8" standalone="yes"?>
<Relationships xmlns="http://schemas.openxmlformats.org/package/2006/relationships"><Relationship Id="rId3" Type="http://schemas.openxmlformats.org/officeDocument/2006/relationships/hyperlink" Target="https://docs.microsoft.com/en-us/sql/t-sql/queries/at-time-zone-transact-sql?view=sql-server-2017" TargetMode="External"/><Relationship Id="rId2" Type="http://schemas.openxmlformats.org/officeDocument/2006/relationships/hyperlink" Target="https://docs.microsoft.com/en-us/azure/sql-database/sql-database-connectivity-issues" TargetMode="External"/><Relationship Id="rId1" Type="http://schemas.openxmlformats.org/officeDocument/2006/relationships/slideLayout" Target="../slideLayouts/slideLayout7.xml"/><Relationship Id="rId4" Type="http://schemas.openxmlformats.org/officeDocument/2006/relationships/hyperlink" Target="https://docs.microsoft.com/en-us/azure/sql-database/sql-database-read-scale-out" TargetMode="External"/></Relationships>
</file>

<file path=ppt/slides/_rels/slide10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80.xml"/><Relationship Id="rId1" Type="http://schemas.openxmlformats.org/officeDocument/2006/relationships/slideLayout" Target="../slideLayouts/slideLayout1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3.xml"/><Relationship Id="rId1" Type="http://schemas.openxmlformats.org/officeDocument/2006/relationships/slideLayout" Target="../slideLayouts/slideLayout19.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13.xml.rels><?xml version="1.0" encoding="UTF-8" standalone="yes"?>
<Relationships xmlns="http://schemas.openxmlformats.org/package/2006/relationships"><Relationship Id="rId3" Type="http://schemas.openxmlformats.org/officeDocument/2006/relationships/hyperlink" Target="https://na01.safelinks.protection.outlook.com/?url=http://tinyurl.com/yddv2yfg&amp;data=02|01|colinmu@microsoft.com|59577df1cb6b4b089de208d65921142d|72f988bf86f141af91ab2d7cd011db47|1|0|636794395938064115&amp;sdata=5njxW2YwpNpwVHhLJ4YcBGcj11zZG3qWy9wcD6ESXpw%3D&amp;reserved=0" TargetMode="External"/><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1.xml"/><Relationship Id="rId6" Type="http://schemas.openxmlformats.org/officeDocument/2006/relationships/image" Target="../media/image146.png"/><Relationship Id="rId11" Type="http://schemas.openxmlformats.org/officeDocument/2006/relationships/image" Target="../media/image150.png"/><Relationship Id="rId5" Type="http://schemas.openxmlformats.org/officeDocument/2006/relationships/image" Target="../media/image145.png"/><Relationship Id="rId10" Type="http://schemas.openxmlformats.org/officeDocument/2006/relationships/image" Target="../media/image104.png"/><Relationship Id="rId4" Type="http://schemas.openxmlformats.org/officeDocument/2006/relationships/image" Target="../media/image144.png"/><Relationship Id="rId9" Type="http://schemas.openxmlformats.org/officeDocument/2006/relationships/image" Target="../media/image149.png"/></Relationships>
</file>

<file path=ppt/slides/_rels/slide115.xml.rels><?xml version="1.0" encoding="UTF-8" standalone="yes"?>
<Relationships xmlns="http://schemas.openxmlformats.org/package/2006/relationships"><Relationship Id="rId8" Type="http://schemas.openxmlformats.org/officeDocument/2006/relationships/hyperlink" Target="https://na01.safelinks.protection.outlook.com/?url=https://azure.microsoft.com/en-us/resources/videos/mysql-migrate-vid/&amp;data=02|01||8ad314eb0c6349867c9d08d62257059c|72f988bf86f141af91ab2d7cd011db47|1|0|636734154891170523&amp;sdata=yhm4WghK1JzllwpZK0obL3La95Ixdt%2BygrUnqBt6YYQ%3D&amp;reserved=0" TargetMode="External"/><Relationship Id="rId13" Type="http://schemas.openxmlformats.org/officeDocument/2006/relationships/hyperlink" Target="http://migration/Pages/SearchPartners.aspx" TargetMode="External"/><Relationship Id="rId3" Type="http://schemas.openxmlformats.org/officeDocument/2006/relationships/hyperlink" Target="https://aka.ms/dms-preview" TargetMode="External"/><Relationship Id="rId7" Type="http://schemas.openxmlformats.org/officeDocument/2006/relationships/hyperlink" Target="https://na01.safelinks.protection.outlook.com/?url=https://azure.microsoft.com/en-us/resources/videos/online-migrations-using-azure-dms/&amp;data=02|01||8ad314eb0c6349867c9d08d62257059c|72f988bf86f141af91ab2d7cd011db47|1|0|636734154891160515&amp;sdata=ToNVmILkFfCFibQS8ti4gNGHYZndNmCX1s1/rTnAaGg%3D&amp;reserved=0" TargetMode="External"/><Relationship Id="rId12" Type="http://schemas.openxmlformats.org/officeDocument/2006/relationships/hyperlink" Target="https://www.microsoft.com/en-us/download/details.aspx?id=54090" TargetMode="External"/><Relationship Id="rId2" Type="http://schemas.openxmlformats.org/officeDocument/2006/relationships/hyperlink" Target="https://azure.microsoft.com/services/database-migration/" TargetMode="External"/><Relationship Id="rId1" Type="http://schemas.openxmlformats.org/officeDocument/2006/relationships/slideLayout" Target="../slideLayouts/slideLayout11.xml"/><Relationship Id="rId6" Type="http://schemas.openxmlformats.org/officeDocument/2006/relationships/hyperlink" Target="https://channel9.msdn.com/Events/Build/2017/P4008" TargetMode="External"/><Relationship Id="rId11" Type="http://schemas.openxmlformats.org/officeDocument/2006/relationships/hyperlink" Target="https://blogs.msdn.microsoft.com/datamigration/dma/" TargetMode="External"/><Relationship Id="rId5" Type="http://schemas.openxmlformats.org/officeDocument/2006/relationships/hyperlink" Target="https://channel9.msdn.com/Events/Build/2017/P4182" TargetMode="External"/><Relationship Id="rId10" Type="http://schemas.openxmlformats.org/officeDocument/2006/relationships/hyperlink" Target="https://docs.microsoft.com/en-us/sql/ssma/sql-server-migration-assistant" TargetMode="External"/><Relationship Id="rId4" Type="http://schemas.openxmlformats.org/officeDocument/2006/relationships/hyperlink" Target="mailto:dmsfeedback@microsoft.com" TargetMode="External"/><Relationship Id="rId9" Type="http://schemas.openxmlformats.org/officeDocument/2006/relationships/hyperlink" Target="http://datamigration.microsoft.com/" TargetMode="External"/><Relationship Id="rId14" Type="http://schemas.openxmlformats.org/officeDocument/2006/relationships/hyperlink" Target="https://blogs.msdn.microsoft.com/datamigration/"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svg"/><Relationship Id="rId2" Type="http://schemas.openxmlformats.org/officeDocument/2006/relationships/image" Target="../media/image151.png"/><Relationship Id="rId1" Type="http://schemas.openxmlformats.org/officeDocument/2006/relationships/slideLayout" Target="../slideLayouts/slideLayout11.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1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65.png"/><Relationship Id="rId4" Type="http://schemas.openxmlformats.org/officeDocument/2006/relationships/image" Target="../media/image164.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2.xml"/><Relationship Id="rId1" Type="http://schemas.openxmlformats.org/officeDocument/2006/relationships/slideLayout" Target="../slideLayouts/slideLayout11.xml"/><Relationship Id="rId4" Type="http://schemas.openxmlformats.org/officeDocument/2006/relationships/image" Target="../media/image168.svg"/></Relationships>
</file>

<file path=ppt/slides/_rels/slide126.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hyperlink" Target="https://blogs.msdn.microsoft.com/ssis/2018/04/27/enterprise-edition-custom-setup-and-3rd-party-extensibility-for-ssis-in-adf/" TargetMode="External"/><Relationship Id="rId2" Type="http://schemas.openxmlformats.org/officeDocument/2006/relationships/notesSlide" Target="../notesSlides/notesSlide93.xml"/><Relationship Id="rId1" Type="http://schemas.openxmlformats.org/officeDocument/2006/relationships/slideLayout" Target="../slideLayouts/slideLayout11.xml"/><Relationship Id="rId6" Type="http://schemas.openxmlformats.org/officeDocument/2006/relationships/image" Target="../media/image172.png"/><Relationship Id="rId11" Type="http://schemas.openxmlformats.org/officeDocument/2006/relationships/hyperlink" Target="https://blogs.msdn.microsoft.com/ssis/" TargetMode="External"/><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127.xml.rels><?xml version="1.0" encoding="UTF-8" standalone="yes"?>
<Relationships xmlns="http://schemas.openxmlformats.org/package/2006/relationships"><Relationship Id="rId8" Type="http://schemas.openxmlformats.org/officeDocument/2006/relationships/hyperlink" Target="https://docs.microsoft.com/en-us/azure/data-factory/monitor-integration-runtime#azure-ssis-integration-runtime" TargetMode="External"/><Relationship Id="rId3" Type="http://schemas.openxmlformats.org/officeDocument/2006/relationships/hyperlink" Target="https://docs.microsoft.com/en-us/azure/data-factory/tutorial-deploy-ssis-packages-azure-powershell" TargetMode="External"/><Relationship Id="rId7" Type="http://schemas.openxmlformats.org/officeDocument/2006/relationships/hyperlink" Target="https://docs.microsoft.com/en-us/azure/data-factory/enable-aad-authentication-azure-ssis-ir" TargetMode="External"/><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11.xml"/><Relationship Id="rId6" Type="http://schemas.openxmlformats.org/officeDocument/2006/relationships/hyperlink" Target="https://docs.microsoft.com/en-us/azure/data-factory/join-azure-ssis-integration-runtime-virtual-network" TargetMode="External"/><Relationship Id="rId5" Type="http://schemas.openxmlformats.org/officeDocument/2006/relationships/hyperlink" Target="https://docs.microsoft.com/en-us/azure/data-factory/create-azure-ssis-integration-runtime" TargetMode="External"/><Relationship Id="rId4" Type="http://schemas.openxmlformats.org/officeDocument/2006/relationships/hyperlink" Target="https://docs.microsoft.com/en-us/azure/data-factory/create-azure-ssis-integration-runtime#azure-resource-manager-template" TargetMode="External"/></Relationships>
</file>

<file path=ppt/slides/_rels/slide128.xml.rels><?xml version="1.0" encoding="UTF-8" standalone="yes"?>
<Relationships xmlns="http://schemas.openxmlformats.org/package/2006/relationships"><Relationship Id="rId8" Type="http://schemas.openxmlformats.org/officeDocument/2006/relationships/hyperlink" Target="https://docs.microsoft.com/en-us/sql/integration-services/lift-shift/ssis-azure-connect-to-catalog-database?view=sql-server-2017" TargetMode="External"/><Relationship Id="rId3" Type="http://schemas.openxmlformats.org/officeDocument/2006/relationships/hyperlink" Target="https://docs.microsoft.com/en-us/azure/data-factory/how-to-configure-azure-ssis-ir-enterprise-edition" TargetMode="External"/><Relationship Id="rId7" Type="http://schemas.openxmlformats.org/officeDocument/2006/relationships/hyperlink" Target="https://docs.microsoft.com/en-us/sql/integration-services/lift-shift/ssis-azure-deploy-run-monitor-tutorial?view=sql-server-2017" TargetMode="External"/><Relationship Id="rId2" Type="http://schemas.openxmlformats.org/officeDocument/2006/relationships/hyperlink" Target="https://docs.microsoft.com/en-us/azure/data-factory/manage-azure-ssis-integration-runtime" TargetMode="External"/><Relationship Id="rId1" Type="http://schemas.openxmlformats.org/officeDocument/2006/relationships/slideLayout" Target="../slideLayouts/slideLayout11.xml"/><Relationship Id="rId6" Type="http://schemas.openxmlformats.org/officeDocument/2006/relationships/hyperlink" Target="https://docs.microsoft.com/en-us/azure/data-factory/configure-bcdr-azure-ssis-integration-runtime" TargetMode="External"/><Relationship Id="rId5" Type="http://schemas.openxmlformats.org/officeDocument/2006/relationships/hyperlink" Target="https://docs.microsoft.com/en-us/azure/data-factory/configure-azure-ssis-integration-runtime-performance" TargetMode="External"/><Relationship Id="rId4" Type="http://schemas.openxmlformats.org/officeDocument/2006/relationships/hyperlink" Target="https://docs.microsoft.com/en-us/azure/data-factory/how-to-configure-azure-ssis-ir-custom-setup" TargetMode="External"/><Relationship Id="rId9" Type="http://schemas.openxmlformats.org/officeDocument/2006/relationships/hyperlink" Target="https://docs.microsoft.com/en-us/sql/integration-services/lift-shift/ssis-azure-validate-packages?view=sql-server-2017"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https://docs.microsoft.com/en-us/sql/integration-services/lift-shift/ssis-azure-schedule-packages-ssms?view=sql-server-2017" TargetMode="External"/><Relationship Id="rId3" Type="http://schemas.openxmlformats.org/officeDocument/2006/relationships/hyperlink" Target="https://docs.microsoft.com/en-us/sql/integration-services/lift-shift/ssis-azure-files-file-shares?view=sql-server-2017" TargetMode="External"/><Relationship Id="rId7" Type="http://schemas.openxmlformats.org/officeDocument/2006/relationships/hyperlink" Target="https://docs.microsoft.com/en-us/sql/integration-services/lift-shift/ssis-azure-schedule-packages?view=sql-server-2017" TargetMode="External"/><Relationship Id="rId2" Type="http://schemas.openxmlformats.org/officeDocument/2006/relationships/hyperlink" Target="https://docs.microsoft.com/en-us/sql/integration-services/lift-shift/ssis-azure-connect-with-windows-auth?view=sql-server-2017" TargetMode="External"/><Relationship Id="rId1" Type="http://schemas.openxmlformats.org/officeDocument/2006/relationships/slideLayout" Target="../slideLayouts/slideLayout11.xml"/><Relationship Id="rId6" Type="http://schemas.openxmlformats.org/officeDocument/2006/relationships/hyperlink" Target="https://docs.microsoft.com/en-us/azure/data-factory/how-to-invoke-ssis-package-stored-procedure-activity" TargetMode="External"/><Relationship Id="rId5" Type="http://schemas.openxmlformats.org/officeDocument/2006/relationships/hyperlink" Target="https://docs.microsoft.com/en-us/azure/data-factory/how-to-invoke-ssis-package-ssis-activity" TargetMode="External"/><Relationship Id="rId4" Type="http://schemas.openxmlformats.org/officeDocument/2006/relationships/hyperlink" Target="https://docs.microsoft.com/en-us/sql/integration-services/lift-shift/ssis-azure-run-packages?view=sql-server-2017"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hyperlink" Target="https://docs.microsoft.com/en-us/azure/data-factory/how-to-clean-up-ssisdb-logs-with-elastic-jobs" TargetMode="External"/><Relationship Id="rId2" Type="http://schemas.openxmlformats.org/officeDocument/2006/relationships/hyperlink" Target="https://docs.microsoft.com/en-us/azure/data-factory/how-to-schedule-azure-ssis-integration-runtime" TargetMode="External"/><Relationship Id="rId1" Type="http://schemas.openxmlformats.org/officeDocument/2006/relationships/slideLayout" Target="../slideLayouts/slideLayout11.xml"/><Relationship Id="rId5" Type="http://schemas.openxmlformats.org/officeDocument/2006/relationships/hyperlink" Target="https://blogs.msdn.microsoft.com/ssis/2018/04/27/enterprise-edition-custom-setup-and-3rd-party-extensibility-for-ssis-in-adf/" TargetMode="External"/><Relationship Id="rId4" Type="http://schemas.openxmlformats.org/officeDocument/2006/relationships/hyperlink" Target="https://docs.microsoft.com/en-us/azure/data-factory/how-to-develop-azure-ssis-ir-licensed-components"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6.xml"/><Relationship Id="rId1" Type="http://schemas.openxmlformats.org/officeDocument/2006/relationships/slideLayout" Target="../slideLayouts/slideLayout19.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34.xml.rels><?xml version="1.0" encoding="UTF-8" standalone="yes"?>
<Relationships xmlns="http://schemas.openxmlformats.org/package/2006/relationships"><Relationship Id="rId3" Type="http://schemas.openxmlformats.org/officeDocument/2006/relationships/hyperlink" Target="https://na01.safelinks.protection.outlook.com/?url=http://tinyurl.com/yddv2yfg&amp;data=02|01|colinmu@microsoft.com|59577df1cb6b4b089de208d65921142d|72f988bf86f141af91ab2d7cd011db47|1|0|636794395938064115&amp;sdata=5njxW2YwpNpwVHhLJ4YcBGcj11zZG3qWy9wcD6ESXpw%3D&amp;reserved=0" TargetMode="External"/><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177.emf"/><Relationship Id="rId4" Type="http://schemas.openxmlformats.org/officeDocument/2006/relationships/image" Target="../media/image179.em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0.png"/></Relationships>
</file>

<file path=ppt/slides/_rels/slide1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8" Type="http://schemas.openxmlformats.org/officeDocument/2006/relationships/hyperlink" Target="https://na01.safelinks.protection.outlook.com/?url=https://docs.microsoft.com/en-us/azure/sql-database/sql-database-managed-instance-custom-dns&amp;data=02|01|bonova@microsoft.com|0ba6bc8aeab84c6d877708d5a9b03d3b|72f988bf86f141af91ab2d7cd011db47|1|0|636601496772853792&amp;sdata=4vdi/a5J8xF9JgS4yGoBe%2BqJF%2BEky64CB5lQXBIgRY8%3D&amp;reserved=0" TargetMode="External"/><Relationship Id="rId13" Type="http://schemas.openxmlformats.org/officeDocument/2006/relationships/hyperlink" Target="https://na01.safelinks.protection.outlook.com/?url=https://docs.microsoft.com/en-us/azure/azure-supportability/how-to-create-azure-support-request&amp;data=02|01|bonova@microsoft.com|0ba6bc8aeab84c6d877708d5a9b03d3b|72f988bf86f141af91ab2d7cd011db47|1|0|636601496772883821&amp;sdata=xBn0lAfRbBWz7s9n6g3yp6IlvQJ5TIaL5/a29pSu/DA%3D&amp;reserved=0" TargetMode="External"/><Relationship Id="rId3" Type="http://schemas.openxmlformats.org/officeDocument/2006/relationships/hyperlink" Target="https://na01.safelinks.protection.outlook.com/?url=https://azure.microsoft.com/en-us/pricing/hybrid-benefit/#sql-ahb-calculator&amp;data=02|01|bonova@microsoft.com|0ba6bc8aeab84c6d877708d5a9b03d3b|72f988bf86f141af91ab2d7cd011db47|1|0|636601496772833780&amp;sdata=PYB7yi4kR3ASuJ7rbab85JnEEGogKdRj888CPqOjmJY%3D&amp;reserved=0" TargetMode="External"/><Relationship Id="rId7" Type="http://schemas.openxmlformats.org/officeDocument/2006/relationships/hyperlink" Target="https://na01.safelinks.protection.outlook.com/?url=https://docs.microsoft.com/en-us/azure/sql-database/sql-database-managed-instance-vnet-configuration&amp;data=02|01|bonova@microsoft.com|0ba6bc8aeab84c6d877708d5a9b03d3b|72f988bf86f141af91ab2d7cd011db47|1|0|636601496772853792&amp;sdata=TcgMGT9ypWGiWDTMBPXVv1J5d79DlpGZPxGWthH/FbE%3D&amp;reserved=0" TargetMode="External"/><Relationship Id="rId12" Type="http://schemas.openxmlformats.org/officeDocument/2006/relationships/hyperlink" Target="https://na01.safelinks.protection.outlook.com/?url=https://azure.microsoft.com/en-us/support/plans/&amp;data=02|01|bonova@microsoft.com|0ba6bc8aeab84c6d877708d5a9b03d3b|72f988bf86f141af91ab2d7cd011db47|1|0|636601496772873809&amp;sdata=oEc02rHxMH9AoogNcZu0t2ri%2BEwEOhJDRPt5e1JTV9U%3D&amp;reserved=0" TargetMode="External"/><Relationship Id="rId2" Type="http://schemas.openxmlformats.org/officeDocument/2006/relationships/hyperlink" Target="https://na01.safelinks.protection.outlook.com/?url=https://azure.microsoft.com/en-us/pricing/details/sql-database/managed/&amp;data=02|01|bonova@microsoft.com|0ba6bc8aeab84c6d877708d5a9b03d3b|72f988bf86f141af91ab2d7cd011db47|1|0|636601496772823772&amp;sdata=Xeae5n0rTG31e7Je672jRX13Mik4aE%2BUsYJKNk0dj6U%3D&amp;reserved=0" TargetMode="External"/><Relationship Id="rId1" Type="http://schemas.openxmlformats.org/officeDocument/2006/relationships/slideLayout" Target="../slideLayouts/slideLayout11.xml"/><Relationship Id="rId6" Type="http://schemas.openxmlformats.org/officeDocument/2006/relationships/hyperlink" Target="https://na01.safelinks.protection.outlook.com/?url=https://docs.microsoft.com/en-us/azure/sql-database/sql-database-managed-instance-tutorial-portal&amp;data=02|01|bonova@microsoft.com|0ba6bc8aeab84c6d877708d5a9b03d3b|72f988bf86f141af91ab2d7cd011db47|1|0|636601496772843784&amp;sdata=qFFLvvR4FzhfjN2GKMP7a0mLNXF9b7yWkWtiAC%2BzYwc%3D&amp;reserved=0" TargetMode="External"/><Relationship Id="rId11" Type="http://schemas.openxmlformats.org/officeDocument/2006/relationships/hyperlink" Target="https://docs.microsoft.com/en-us/azure/sql-database/sql-database-managed-instance-resource-limits" TargetMode="External"/><Relationship Id="rId5"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0" Type="http://schemas.openxmlformats.org/officeDocument/2006/relationships/hyperlink" Target="https://na01.safelinks.protection.outlook.com/?url=https://docs.microsoft.com/en-us/azure/sql-database/sql-database-managed-instance-migrate&amp;data=02|01|bonova@microsoft.com|0ba6bc8aeab84c6d877708d5a9b03d3b|72f988bf86f141af91ab2d7cd011db47|1|0|636601496772873809&amp;sdata=CImsT9AazBGMyPaANsgNw9tbPXAcTo7atSwh0K7Vvmk%3D&amp;reserved=0" TargetMode="External"/><Relationship Id="rId4" Type="http://schemas.openxmlformats.org/officeDocument/2006/relationships/hyperlink" Target="https://na01.safelinks.protection.outlook.com/?url=https://docs.microsoft.com/en-us/azure/sql-database/sql-database-features&amp;data=02|01|bonova@microsoft.com|0ba6bc8aeab84c6d877708d5a9b03d3b|72f988bf86f141af91ab2d7cd011db47|1|0|636601496772833780&amp;sdata=BkpwXZC1LAwYSGg%2BBEK07pj9ro0fl9nGHdJ2Jl6ZmxY%3D&amp;reserved=0" TargetMode="External"/><Relationship Id="rId9" Type="http://schemas.openxmlformats.org/officeDocument/2006/relationships/hyperlink" Target="https://na01.safelinks.protection.outlook.com/?url=https://docs.microsoft.com/en-us/azure/sql-database/sql-database-managed-instance-connect-app&amp;data=02|01|bonova@microsoft.com|0ba6bc8aeab84c6d877708d5a9b03d3b|72f988bf86f141af91ab2d7cd011db47|1|0|636601496772863801&amp;sdata=OOXntH8k3Lhx1GM5ciGGzFSlPvfVHgbcM4h2qUMOVY0%3D&amp;reserved=0" TargetMode="External"/></Relationships>
</file>

<file path=ppt/slides/_rels/slide145.xml.rels><?xml version="1.0" encoding="UTF-8" standalone="yes"?>
<Relationships xmlns="http://schemas.openxmlformats.org/package/2006/relationships"><Relationship Id="rId8" Type="http://schemas.openxmlformats.org/officeDocument/2006/relationships/hyperlink" Target="https://blogs.msdn.microsoft.com/sqlcat/2018/05/04/azure-sql-db-managed-instance-sp_readmierrorlog/" TargetMode="External"/><Relationship Id="rId13" Type="http://schemas.openxmlformats.org/officeDocument/2006/relationships/hyperlink" Target="https://blogs.msdn.microsoft.com/sqlreleaseservices/public-preview-azure-sql-database-managed-instance-management-pack/" TargetMode="External"/><Relationship Id="rId3" Type="http://schemas.openxmlformats.org/officeDocument/2006/relationships/hyperlink" Target="https://blogs.msdn.microsoft.com/sqlserverstorageengine/2018/05/15/creating-azure-sql-managed-instance-using-arm-templates/" TargetMode="External"/><Relationship Id="rId7" Type="http://schemas.openxmlformats.org/officeDocument/2006/relationships/hyperlink" Target="https://blogs.msdn.microsoft.com/sqlcat/2018/07/20/storage-performance-best-practices-and-considerations-for-azure-sql-db-managed-instance-general-purpose/" TargetMode="External"/><Relationship Id="rId12" Type="http://schemas.openxmlformats.org/officeDocument/2006/relationships/hyperlink" Target="https://na01.safelinks.protection.outlook.com/?url=https://blogs.msdn.microsoft.com/sqlserverstorageengine/2018/08/31/sending-emails-in-azure-sql-managed-instance/&amp;data=02|01|colinmu@microsoft.com|3a4fc0cce7c04f67b0a908d6338873f5|72f988bf86f141af91ab2d7cd011db47|1|0|636753058484138981&amp;sdata=yasrBwffl1f77sXZJN5UgoZh4ifWu15Tcn1%2BHjoJLY4%3D&amp;reserved=0" TargetMode="External"/><Relationship Id="rId2" Type="http://schemas.openxmlformats.org/officeDocument/2006/relationships/hyperlink" Target="https://docs.microsoft.com/en-us/azure/templates/microsoft.sql/managedinstances" TargetMode="External"/><Relationship Id="rId1" Type="http://schemas.openxmlformats.org/officeDocument/2006/relationships/slideLayout" Target="../slideLayouts/slideLayout11.xml"/><Relationship Id="rId6" Type="http://schemas.openxmlformats.org/officeDocument/2006/relationships/hyperlink" Target="https://blogs.msdn.microsoft.com/sqlcat/2018/05/04/cpu-and-memory-allocation-on-azure-sql-database-managed-instance/" TargetMode="External"/><Relationship Id="rId11" Type="http://schemas.openxmlformats.org/officeDocument/2006/relationships/hyperlink" Target="https://na01.safelinks.protection.outlook.com/?url=https://www.influxdata.com/time-series-platform/telegraf/&amp;data=02|01|colinmu@microsoft.com|3a4fc0cce7c04f67b0a908d6338873f5|72f988bf86f141af91ab2d7cd011db47|1|0|636753058484138981&amp;sdata=VUMoscSrNwKTBhI8cRM92y4WhB84RLm/Y0seb44M6LQ%3D&amp;reserved=0" TargetMode="External"/><Relationship Id="rId5" Type="http://schemas.openxmlformats.org/officeDocument/2006/relationships/hyperlink" Target="https://blogs.msdn.microsoft.com/sqlserverstorageengine/2018/06/07/cross-instance-point-in-time-restore-in-azure-sql-database-managed-instance/" TargetMode="External"/><Relationship Id="rId10" Type="http://schemas.openxmlformats.org/officeDocument/2006/relationships/hyperlink" Target="https://na01.safelinks.protection.outlook.com/?url=https://blogs.msdn.microsoft.com/sqlcat/2018/09/26/real-time-performance-monitoring-for-azure-sql-database-managed-instance/&amp;data=02|01|colinmu@microsoft.com|3a4fc0cce7c04f67b0a908d6338873f5|72f988bf86f141af91ab2d7cd011db47|1|0|636753058484138981&amp;sdata=8HEpoF/9JeKkxb0RCPDXSowWNuspZlXTuG2wUyvPfKU%3D&amp;reserved=0" TargetMode="External"/><Relationship Id="rId4" Type="http://schemas.openxmlformats.org/officeDocument/2006/relationships/hyperlink" Target="https://blogs.msdn.microsoft.com/sqlserverstorageengine/2018/05/31/change-size-azure-sql-managed-instance-using-powershell/" TargetMode="External"/><Relationship Id="rId9" Type="http://schemas.openxmlformats.org/officeDocument/2006/relationships/hyperlink" Target="https://github.com/dimitri-furman/managed-instance/tree/master/sp_readmierrorlog"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azure.microsoft.com/en-us/blog/new-options-to-modernize-your-application-with-azure-sql-database/" TargetMode="External"/><Relationship Id="rId2" Type="http://schemas.openxmlformats.org/officeDocument/2006/relationships/notesSlide" Target="../notesSlides/notesSlide106.xml"/><Relationship Id="rId1" Type="http://schemas.openxmlformats.org/officeDocument/2006/relationships/slideLayout" Target="../slideLayouts/slideLayout19.xml"/><Relationship Id="rId6" Type="http://schemas.openxmlformats.org/officeDocument/2006/relationships/hyperlink" Target="https://aka.ms/sqlmidocs" TargetMode="External"/><Relationship Id="rId5" Type="http://schemas.openxmlformats.org/officeDocument/2006/relationships/hyperlink" Target="https://azure.microsoft.com/en-us/resources/choosing-your-database-migration-path-to-azure/en-us/" TargetMode="External"/><Relationship Id="rId4" Type="http://schemas.openxmlformats.org/officeDocument/2006/relationships/hyperlink" Target="https://azure.microsoft.com/en-us/blog/azure-database-migration-service-announcement-at-build/" TargetMode="Externa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ForresterTEI_SQLDB_ManagedInstance"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5.xml"/><Relationship Id="rId7" Type="http://schemas.openxmlformats.org/officeDocument/2006/relationships/image" Target="../media/image10.e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2.emf"/><Relationship Id="rId5" Type="http://schemas.openxmlformats.org/officeDocument/2006/relationships/image" Target="../media/image9.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9.xml"/><Relationship Id="rId7" Type="http://schemas.openxmlformats.org/officeDocument/2006/relationships/image" Target="../media/image10.e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2.emf"/><Relationship Id="rId5" Type="http://schemas.openxmlformats.org/officeDocument/2006/relationships/image" Target="../media/image9.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5.xml"/><Relationship Id="rId7" Type="http://schemas.openxmlformats.org/officeDocument/2006/relationships/image" Target="../media/image10.emf"/><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12.emf"/><Relationship Id="rId5" Type="http://schemas.openxmlformats.org/officeDocument/2006/relationships/image" Target="../media/image9.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8.xml"/><Relationship Id="rId7" Type="http://schemas.openxmlformats.org/officeDocument/2006/relationships/image" Target="../media/image10.emf"/><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oleObject" Target="../embeddings/oleObject3.bin"/><Relationship Id="rId11" Type="http://schemas.openxmlformats.org/officeDocument/2006/relationships/image" Target="../media/image12.emf"/><Relationship Id="rId5" Type="http://schemas.openxmlformats.org/officeDocument/2006/relationships/image" Target="../media/image9.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microsoft.com/handsonlabs/instructorledlabs" TargetMode="External"/><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hyperlink" Target="https://www.microsoft.com/handsonlabs/selfpacedlabs"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hyperlink" Target="https://na01.safelinks.protection.outlook.com/?url=http://tinyurl.com/yddv2yfg&amp;data=02|01|colinmu@microsoft.com|59577df1cb6b4b089de208d65921142d|72f988bf86f141af91ab2d7cd011db47|1|0|636794395938064115&amp;sdata=5njxW2YwpNpwVHhLJ4YcBGcj11zZG3qWy9wcD6ESXpw%3D&amp;reserved=0"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docs.microsoft.com/en-us/azure/sql-database/sql-database-managed-instance-get-started"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sql/ssms/download-sql-server-management-studio-ssms?view=sql-server-2017" TargetMode="Externa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vnet-configuration" TargetMode="External"/><Relationship Id="rId2" Type="http://schemas.openxmlformats.org/officeDocument/2006/relationships/hyperlink" Target="https://docs.microsoft.com/en-us/azure/sql-database/sql-database-managed-instance-create-tutorial-portal" TargetMode="External"/><Relationship Id="rId1" Type="http://schemas.openxmlformats.org/officeDocument/2006/relationships/slideLayout" Target="../slideLayouts/slideLayout11.xml"/><Relationship Id="rId5" Type="http://schemas.openxmlformats.org/officeDocument/2006/relationships/hyperlink" Target="https://blogs.msdn.microsoft.com/sqlserverstorageengine/2018/05/15/creating-azure-sql-managed-instance-using-arm-templates/" TargetMode="External"/><Relationship Id="rId4" Type="http://schemas.openxmlformats.org/officeDocument/2006/relationships/hyperlink" Target="https://blogs.msdn.microsoft.com/sqlserverstorageengine/2018/07/02/deploy-azure-sql-managed-instance-network-environment-using-ar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chart" Target="../charts/chart4.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emf"/><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5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vnet-configuration#requirements"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38.png"/></Relationships>
</file>

<file path=ppt/slides/_rels/slide6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png"/><Relationship Id="rId7" Type="http://schemas.openxmlformats.org/officeDocument/2006/relationships/image" Target="../media/image59.emf"/><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58.png"/><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svg"/><Relationship Id="rId9"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hyperlink" Target="https://docs.microsoft.com/en-us/azure/service-fabric/service-fabric-overview"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hyperlink" Target="https://docs.microsoft.com/en-us/sql/t-sql/queries/at-time-zone-transact-sql?view=sql-server-2017"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8.png"/><Relationship Id="rId7" Type="http://schemas.openxmlformats.org/officeDocument/2006/relationships/image" Target="../media/image71.emf"/><Relationship Id="rId2"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70.svg"/><Relationship Id="rId4" Type="http://schemas.openxmlformats.org/officeDocument/2006/relationships/image" Target="../media/image69.png"/><Relationship Id="rId9" Type="http://schemas.openxmlformats.org/officeDocument/2006/relationships/image" Target="../media/image73.png"/></Relationships>
</file>

<file path=ppt/slides/_rels/slide97.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oleObject" Target="../embeddings/oleObject9.bin"/><Relationship Id="rId3" Type="http://schemas.openxmlformats.org/officeDocument/2006/relationships/notesSlide" Target="../notesSlides/notesSlide71.xml"/><Relationship Id="rId21" Type="http://schemas.openxmlformats.org/officeDocument/2006/relationships/image" Target="../media/image89.png"/><Relationship Id="rId7" Type="http://schemas.openxmlformats.org/officeDocument/2006/relationships/oleObject" Target="../embeddings/oleObject7.bin"/><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3.png"/><Relationship Id="rId2" Type="http://schemas.openxmlformats.org/officeDocument/2006/relationships/slideLayout" Target="../slideLayouts/slideLayout11.xml"/><Relationship Id="rId16" Type="http://schemas.openxmlformats.org/officeDocument/2006/relationships/image" Target="../media/image86.png"/><Relationship Id="rId20" Type="http://schemas.openxmlformats.org/officeDocument/2006/relationships/image" Target="../media/image76.emf"/><Relationship Id="rId29" Type="http://schemas.openxmlformats.org/officeDocument/2006/relationships/image" Target="../media/image95.png"/><Relationship Id="rId1" Type="http://schemas.openxmlformats.org/officeDocument/2006/relationships/vmlDrawing" Target="../drawings/vmlDrawing5.vml"/><Relationship Id="rId6" Type="http://schemas.openxmlformats.org/officeDocument/2006/relationships/image" Target="../media/image78.png"/><Relationship Id="rId11" Type="http://schemas.openxmlformats.org/officeDocument/2006/relationships/image" Target="../media/image81.png"/><Relationship Id="rId24" Type="http://schemas.openxmlformats.org/officeDocument/2006/relationships/image" Target="../media/image92.png"/><Relationship Id="rId32" Type="http://schemas.openxmlformats.org/officeDocument/2006/relationships/image" Target="../media/image98.png"/><Relationship Id="rId5" Type="http://schemas.openxmlformats.org/officeDocument/2006/relationships/image" Target="../media/image74.emf"/><Relationship Id="rId15" Type="http://schemas.openxmlformats.org/officeDocument/2006/relationships/image" Target="../media/image85.png"/><Relationship Id="rId23" Type="http://schemas.openxmlformats.org/officeDocument/2006/relationships/image" Target="../media/image91.png"/><Relationship Id="rId28" Type="http://schemas.openxmlformats.org/officeDocument/2006/relationships/image" Target="../media/image94.png"/><Relationship Id="rId10" Type="http://schemas.openxmlformats.org/officeDocument/2006/relationships/image" Target="../media/image80.png"/><Relationship Id="rId19" Type="http://schemas.openxmlformats.org/officeDocument/2006/relationships/oleObject" Target="../embeddings/oleObject8.bin"/><Relationship Id="rId31" Type="http://schemas.openxmlformats.org/officeDocument/2006/relationships/image" Target="../media/image97.png"/><Relationship Id="rId4" Type="http://schemas.openxmlformats.org/officeDocument/2006/relationships/oleObject" Target="../embeddings/oleObject6.bin"/><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0.png"/><Relationship Id="rId27" Type="http://schemas.openxmlformats.org/officeDocument/2006/relationships/image" Target="../media/image77.emf"/><Relationship Id="rId30" Type="http://schemas.openxmlformats.org/officeDocument/2006/relationships/image" Target="../media/image96.png"/></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2" name="Line 3" title="Line separating Speaker and Audience sections"/>
          <p:cNvSpPr>
            <a:spLocks noChangeShapeType="1"/>
          </p:cNvSpPr>
          <p:nvPr/>
        </p:nvSpPr>
        <p:spPr bwMode="white">
          <a:xfrm>
            <a:off x="313455" y="1707812"/>
            <a:ext cx="8942179"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43" name="Line 6" title="Line separating Speaker and Audience sections"/>
          <p:cNvSpPr>
            <a:spLocks noChangeShapeType="1"/>
          </p:cNvSpPr>
          <p:nvPr/>
        </p:nvSpPr>
        <p:spPr bwMode="white">
          <a:xfrm>
            <a:off x="304386" y="1707812"/>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49" name="Rectangle 24"/>
          <p:cNvSpPr>
            <a:spLocks noChangeArrowheads="1"/>
          </p:cNvSpPr>
          <p:nvPr/>
        </p:nvSpPr>
        <p:spPr bwMode="white">
          <a:xfrm>
            <a:off x="284310" y="1791018"/>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Audience:</a:t>
            </a:r>
          </a:p>
        </p:txBody>
      </p:sp>
      <p:sp>
        <p:nvSpPr>
          <p:cNvPr id="50" name="Line 25" title="Line separating Audience and Desired Outcomes section"/>
          <p:cNvSpPr>
            <a:spLocks noChangeShapeType="1"/>
          </p:cNvSpPr>
          <p:nvPr/>
        </p:nvSpPr>
        <p:spPr bwMode="white">
          <a:xfrm>
            <a:off x="295974" y="2118656"/>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51" name="Rectangle 19"/>
          <p:cNvSpPr>
            <a:spLocks noChangeArrowheads="1"/>
          </p:cNvSpPr>
          <p:nvPr/>
        </p:nvSpPr>
        <p:spPr bwMode="white">
          <a:xfrm>
            <a:off x="284310" y="1380756"/>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Speaker:</a:t>
            </a:r>
          </a:p>
        </p:txBody>
      </p:sp>
      <p:sp>
        <p:nvSpPr>
          <p:cNvPr id="52" name="Rectangle 13"/>
          <p:cNvSpPr>
            <a:spLocks noChangeArrowheads="1"/>
          </p:cNvSpPr>
          <p:nvPr/>
        </p:nvSpPr>
        <p:spPr bwMode="white">
          <a:xfrm>
            <a:off x="2625845" y="1803955"/>
            <a:ext cx="9466065" cy="24594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pPr defTabSz="931368" eaLnBrk="0" fontAlgn="base" hangingPunct="0">
              <a:lnSpc>
                <a:spcPct val="90000"/>
              </a:lnSpc>
              <a:spcBef>
                <a:spcPct val="30000"/>
              </a:spcBef>
              <a:spcAft>
                <a:spcPct val="0"/>
              </a:spcAft>
              <a:buClr>
                <a:srgbClr val="FFFF99"/>
              </a:buClr>
              <a:buSzPct val="75000"/>
            </a:pPr>
            <a:r>
              <a:rPr lang="en-US" altLang="ja-JP" sz="1071" dirty="0">
                <a:solidFill>
                  <a:srgbClr val="FFFFFF"/>
                </a:solidFill>
                <a:latin typeface="Segoe UI" pitchFamily="34" charset="0"/>
                <a:ea typeface="ＭＳ Ｐゴシック" pitchFamily="84" charset="-128"/>
                <a:cs typeface="Segoe UI" pitchFamily="34" charset="0"/>
              </a:rPr>
              <a:t>Microsoft Customers &amp; Partners </a:t>
            </a:r>
            <a:endParaRPr lang="en-US" altLang="ja-JP" sz="1071" dirty="0">
              <a:solidFill>
                <a:srgbClr val="FFFFFF"/>
              </a:solidFill>
              <a:latin typeface="Segoe UI" pitchFamily="34" charset="0"/>
              <a:cs typeface="Segoe UI" pitchFamily="34" charset="0"/>
            </a:endParaRPr>
          </a:p>
        </p:txBody>
      </p:sp>
      <p:sp>
        <p:nvSpPr>
          <p:cNvPr id="53" name="Line 25" title="Line separating Speaker and Audience sections"/>
          <p:cNvSpPr>
            <a:spLocks noChangeShapeType="1"/>
          </p:cNvSpPr>
          <p:nvPr/>
        </p:nvSpPr>
        <p:spPr bwMode="white">
          <a:xfrm>
            <a:off x="295974" y="1698722"/>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54" name="Line 25" title="Line separating Desired Outcomes and Length of Presentation sections"/>
          <p:cNvSpPr>
            <a:spLocks noChangeShapeType="1"/>
          </p:cNvSpPr>
          <p:nvPr/>
        </p:nvSpPr>
        <p:spPr bwMode="white">
          <a:xfrm>
            <a:off x="294455" y="3729513"/>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55" name="Rectangle 27"/>
          <p:cNvSpPr>
            <a:spLocks noChangeArrowheads="1"/>
          </p:cNvSpPr>
          <p:nvPr/>
        </p:nvSpPr>
        <p:spPr bwMode="white">
          <a:xfrm>
            <a:off x="284310" y="2280071"/>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Desired outcomes:</a:t>
            </a:r>
          </a:p>
        </p:txBody>
      </p:sp>
      <p:sp>
        <p:nvSpPr>
          <p:cNvPr id="56" name="Rectangle 13"/>
          <p:cNvSpPr>
            <a:spLocks noChangeArrowheads="1"/>
          </p:cNvSpPr>
          <p:nvPr/>
        </p:nvSpPr>
        <p:spPr bwMode="white">
          <a:xfrm>
            <a:off x="2625843" y="2282291"/>
            <a:ext cx="9466067" cy="132457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pPr defTabSz="932597"/>
            <a:r>
              <a:rPr lang="en-US" sz="1100" dirty="0">
                <a:solidFill>
                  <a:prstClr val="white"/>
                </a:solidFill>
                <a:latin typeface="Segoe UI"/>
              </a:rPr>
              <a:t>This presentation is in support of Azure SQL Database </a:t>
            </a:r>
          </a:p>
          <a:p>
            <a:pPr defTabSz="932597"/>
            <a:endParaRPr lang="en-US" sz="1100" dirty="0">
              <a:solidFill>
                <a:prstClr val="white"/>
              </a:solidFill>
              <a:latin typeface="Segoe UI"/>
            </a:endParaRPr>
          </a:p>
          <a:p>
            <a:pPr defTabSz="932597"/>
            <a:r>
              <a:rPr lang="en-US" sz="1100" dirty="0">
                <a:solidFill>
                  <a:prstClr val="white"/>
                </a:solidFill>
                <a:latin typeface="Segoe UI"/>
              </a:rPr>
              <a:t>Objectives for this presentation are for the audience to gain a detailed understanding of:</a:t>
            </a:r>
          </a:p>
          <a:p>
            <a:pPr marL="571450" indent="-571450" defTabSz="932597">
              <a:buFont typeface="Arial" panose="020B0604020202020204" pitchFamily="34" charset="0"/>
              <a:buChar char="•"/>
            </a:pPr>
            <a:r>
              <a:rPr lang="en-US" sz="1100" dirty="0">
                <a:solidFill>
                  <a:prstClr val="white"/>
                </a:solidFill>
                <a:latin typeface="Segoe UI"/>
              </a:rPr>
              <a:t>Azure SQL Database Managed Instance</a:t>
            </a:r>
          </a:p>
          <a:p>
            <a:pPr marL="571450" indent="-571450" defTabSz="932597">
              <a:buFont typeface="Arial" panose="020B0604020202020204" pitchFamily="34" charset="0"/>
              <a:buChar char="•"/>
            </a:pPr>
            <a:r>
              <a:rPr lang="en-US" sz="1100" dirty="0">
                <a:solidFill>
                  <a:prstClr val="white"/>
                </a:solidFill>
                <a:latin typeface="Segoe UI"/>
              </a:rPr>
              <a:t>Th architecture and design consideration deploying to the cloud with Azure SQL Managed Instance</a:t>
            </a:r>
          </a:p>
          <a:p>
            <a:pPr marL="571450" indent="-571450" defTabSz="932597">
              <a:buFont typeface="Arial" panose="020B0604020202020204" pitchFamily="34" charset="0"/>
              <a:buChar char="•"/>
            </a:pPr>
            <a:endParaRPr lang="en-US" sz="1100" dirty="0">
              <a:solidFill>
                <a:prstClr val="white"/>
              </a:solidFill>
              <a:latin typeface="Segoe UI"/>
            </a:endParaRPr>
          </a:p>
          <a:p>
            <a:pPr defTabSz="673550" eaLnBrk="0" fontAlgn="base" hangingPunct="0">
              <a:spcBef>
                <a:spcPct val="30000"/>
              </a:spcBef>
              <a:spcAft>
                <a:spcPct val="0"/>
              </a:spcAft>
              <a:buClr>
                <a:srgbClr val="FFFF99"/>
              </a:buClr>
              <a:buSzPct val="75000"/>
            </a:pPr>
            <a:endParaRPr lang="en-US" altLang="ja-JP" sz="1071" dirty="0">
              <a:solidFill>
                <a:prstClr val="white"/>
              </a:solidFill>
              <a:latin typeface="Segoe UI" pitchFamily="34" charset="0"/>
              <a:cs typeface="Segoe UI" pitchFamily="34" charset="0"/>
            </a:endParaRPr>
          </a:p>
        </p:txBody>
      </p:sp>
      <p:sp>
        <p:nvSpPr>
          <p:cNvPr id="58" name="Line 25" title="Line separating Deck Usage and More Information sections"/>
          <p:cNvSpPr>
            <a:spLocks noChangeShapeType="1"/>
          </p:cNvSpPr>
          <p:nvPr/>
        </p:nvSpPr>
        <p:spPr bwMode="white">
          <a:xfrm>
            <a:off x="295974" y="5251008"/>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61" name="Rectangle 27"/>
          <p:cNvSpPr>
            <a:spLocks noChangeArrowheads="1"/>
          </p:cNvSpPr>
          <p:nvPr/>
        </p:nvSpPr>
        <p:spPr bwMode="white">
          <a:xfrm>
            <a:off x="330063" y="3978939"/>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Deck Usage:</a:t>
            </a:r>
          </a:p>
        </p:txBody>
      </p:sp>
      <p:sp>
        <p:nvSpPr>
          <p:cNvPr id="62" name="Rectangle 13"/>
          <p:cNvSpPr>
            <a:spLocks noChangeArrowheads="1"/>
          </p:cNvSpPr>
          <p:nvPr/>
        </p:nvSpPr>
        <p:spPr bwMode="white">
          <a:xfrm>
            <a:off x="2669920" y="3949108"/>
            <a:ext cx="9478360" cy="17426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t">
            <a:spAutoFit/>
          </a:bodyPr>
          <a:lstStyle/>
          <a:p>
            <a:pPr defTabSz="931368" eaLnBrk="0" fontAlgn="base" hangingPunct="0">
              <a:spcAft>
                <a:spcPct val="0"/>
              </a:spcAft>
              <a:buClr>
                <a:srgbClr val="FFFF99"/>
              </a:buClr>
              <a:buSzPct val="75000"/>
            </a:pPr>
            <a:r>
              <a:rPr lang="en-US" sz="1428" dirty="0">
                <a:solidFill>
                  <a:prstClr val="white"/>
                </a:solidFill>
                <a:latin typeface="Segoe UI" pitchFamily="34" charset="0"/>
                <a:ea typeface="ＭＳ Ｐゴシック" pitchFamily="84" charset="-128"/>
                <a:cs typeface="Segoe UI" pitchFamily="34" charset="0"/>
              </a:rPr>
              <a:t>This is a Microsoft presentation intended for Microsoft FTEs, Partner and Customers to better understand Azure SQL Database Managed Instance. </a:t>
            </a:r>
          </a:p>
          <a:p>
            <a:pPr defTabSz="931368" eaLnBrk="0" fontAlgn="base" hangingPunct="0">
              <a:spcAft>
                <a:spcPct val="0"/>
              </a:spcAft>
              <a:buClr>
                <a:srgbClr val="FFFF99"/>
              </a:buClr>
              <a:buSzPct val="75000"/>
            </a:pPr>
            <a:endParaRPr lang="en-US" sz="1428" dirty="0">
              <a:solidFill>
                <a:prstClr val="white"/>
              </a:solidFill>
              <a:latin typeface="Segoe UI" pitchFamily="34" charset="0"/>
              <a:ea typeface="ＭＳ Ｐゴシック" pitchFamily="84" charset="-128"/>
              <a:cs typeface="Segoe UI" pitchFamily="34" charset="0"/>
            </a:endParaRPr>
          </a:p>
          <a:p>
            <a:pPr defTabSz="931368" eaLnBrk="0" fontAlgn="base" hangingPunct="0">
              <a:spcAft>
                <a:spcPct val="0"/>
              </a:spcAft>
              <a:buClr>
                <a:srgbClr val="FFFF99"/>
              </a:buClr>
              <a:buSzPct val="75000"/>
            </a:pPr>
            <a:r>
              <a:rPr lang="en-US" sz="1428" dirty="0">
                <a:solidFill>
                  <a:prstClr val="white"/>
                </a:solidFill>
                <a:latin typeface="Segoe UI" pitchFamily="34" charset="0"/>
                <a:ea typeface="ＭＳ Ｐゴシック" pitchFamily="84" charset="-128"/>
                <a:cs typeface="Segoe UI" pitchFamily="34" charset="0"/>
              </a:rPr>
              <a:t>The deck should be part of a an overall workshop session including labs &amp; demos led by a subject matter expert on Microsoft SQL Server and/or Azure SQL Database   </a:t>
            </a:r>
          </a:p>
          <a:p>
            <a:pPr defTabSz="931368" eaLnBrk="0" fontAlgn="base" hangingPunct="0">
              <a:spcAft>
                <a:spcPct val="0"/>
              </a:spcAft>
              <a:buClr>
                <a:srgbClr val="FFFF99"/>
              </a:buClr>
              <a:buSzPct val="75000"/>
            </a:pPr>
            <a:endParaRPr lang="en-US" sz="1428" dirty="0">
              <a:solidFill>
                <a:prstClr val="white"/>
              </a:solidFill>
              <a:latin typeface="Segoe UI" pitchFamily="34" charset="0"/>
              <a:ea typeface="ＭＳ Ｐゴシック" pitchFamily="84" charset="-128"/>
              <a:cs typeface="Segoe UI" pitchFamily="34" charset="0"/>
            </a:endParaRPr>
          </a:p>
          <a:p>
            <a:pPr defTabSz="931368" eaLnBrk="0" fontAlgn="base" hangingPunct="0">
              <a:spcAft>
                <a:spcPct val="0"/>
              </a:spcAft>
              <a:buClr>
                <a:srgbClr val="FFFF99"/>
              </a:buClr>
              <a:buSzPct val="75000"/>
            </a:pPr>
            <a:endParaRPr lang="en-US" sz="1071" dirty="0">
              <a:solidFill>
                <a:prstClr val="white"/>
              </a:solidFill>
              <a:latin typeface="Segoe UI" pitchFamily="34" charset="0"/>
              <a:ea typeface="ＭＳ Ｐゴシック" pitchFamily="84" charset="-128"/>
              <a:cs typeface="Segoe UI" pitchFamily="34" charset="0"/>
            </a:endParaRPr>
          </a:p>
          <a:p>
            <a:pPr defTabSz="931368" eaLnBrk="0" fontAlgn="base" hangingPunct="0">
              <a:spcAft>
                <a:spcPct val="0"/>
              </a:spcAft>
              <a:buClr>
                <a:srgbClr val="FFFF99"/>
              </a:buClr>
              <a:buSzPct val="75000"/>
            </a:pPr>
            <a:endParaRPr lang="en-US" sz="1071" dirty="0">
              <a:solidFill>
                <a:prstClr val="white"/>
              </a:solidFill>
              <a:latin typeface="Segoe UI" pitchFamily="34" charset="0"/>
              <a:ea typeface="ＭＳ Ｐゴシック" pitchFamily="84" charset="-128"/>
              <a:cs typeface="Segoe UI" pitchFamily="34" charset="0"/>
            </a:endParaRPr>
          </a:p>
        </p:txBody>
      </p:sp>
      <p:sp>
        <p:nvSpPr>
          <p:cNvPr id="2" name="Title 1"/>
          <p:cNvSpPr>
            <a:spLocks noGrp="1"/>
          </p:cNvSpPr>
          <p:nvPr>
            <p:ph type="title"/>
          </p:nvPr>
        </p:nvSpPr>
        <p:spPr>
          <a:xfrm>
            <a:off x="600855" y="466302"/>
            <a:ext cx="7122118" cy="627481"/>
          </a:xfrm>
        </p:spPr>
        <p:txBody>
          <a:bodyPr/>
          <a:lstStyle/>
          <a:p>
            <a:r>
              <a:rPr lang="en-US" sz="3998" dirty="0">
                <a:solidFill>
                  <a:schemeClr val="bg1"/>
                </a:solidFill>
              </a:rPr>
              <a:t>(v1.3 – March 2019)</a:t>
            </a:r>
          </a:p>
        </p:txBody>
      </p:sp>
      <p:sp>
        <p:nvSpPr>
          <p:cNvPr id="20" name="Rectangle 13">
            <a:extLst>
              <a:ext uri="{FF2B5EF4-FFF2-40B4-BE49-F238E27FC236}">
                <a16:creationId xmlns:a16="http://schemas.microsoft.com/office/drawing/2014/main" id="{61CE1511-81C4-4DBB-BE4C-BF0A6B858D06}"/>
              </a:ext>
            </a:extLst>
          </p:cNvPr>
          <p:cNvSpPr>
            <a:spLocks noChangeArrowheads="1"/>
          </p:cNvSpPr>
          <p:nvPr/>
        </p:nvSpPr>
        <p:spPr bwMode="white">
          <a:xfrm>
            <a:off x="2625845" y="1419145"/>
            <a:ext cx="9466065" cy="24594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pPr defTabSz="931368" eaLnBrk="0" fontAlgn="base" hangingPunct="0">
              <a:lnSpc>
                <a:spcPct val="90000"/>
              </a:lnSpc>
              <a:spcBef>
                <a:spcPct val="30000"/>
              </a:spcBef>
              <a:spcAft>
                <a:spcPct val="0"/>
              </a:spcAft>
              <a:buClr>
                <a:srgbClr val="FFFF99"/>
              </a:buClr>
              <a:buSzPct val="75000"/>
            </a:pPr>
            <a:r>
              <a:rPr lang="en-US" altLang="ja-JP" sz="1071" dirty="0">
                <a:solidFill>
                  <a:srgbClr val="FFFFFF"/>
                </a:solidFill>
                <a:latin typeface="Segoe UI" pitchFamily="34" charset="0"/>
                <a:ea typeface="ＭＳ Ｐゴシック" pitchFamily="84" charset="-128"/>
                <a:cs typeface="Segoe UI" pitchFamily="34" charset="0"/>
              </a:rPr>
              <a:t>Microsoft field technical sellers, Microsoft Data Platform Partners, Microsoft Data Platform MVPs.</a:t>
            </a:r>
            <a:endParaRPr lang="en-US" altLang="ja-JP" sz="1071" dirty="0">
              <a:solidFill>
                <a:srgbClr val="FFFFFF"/>
              </a:solidFill>
              <a:latin typeface="Segoe UI" pitchFamily="34" charset="0"/>
              <a:cs typeface="Segoe UI" pitchFamily="34" charset="0"/>
            </a:endParaRPr>
          </a:p>
        </p:txBody>
      </p:sp>
      <p:sp>
        <p:nvSpPr>
          <p:cNvPr id="3" name="TextBox 2">
            <a:extLst>
              <a:ext uri="{FF2B5EF4-FFF2-40B4-BE49-F238E27FC236}">
                <a16:creationId xmlns:a16="http://schemas.microsoft.com/office/drawing/2014/main" id="{FA0636AC-EA38-4F5F-863F-C3CD28DA865F}"/>
              </a:ext>
            </a:extLst>
          </p:cNvPr>
          <p:cNvSpPr txBox="1"/>
          <p:nvPr/>
        </p:nvSpPr>
        <p:spPr>
          <a:xfrm>
            <a:off x="254000" y="5664915"/>
            <a:ext cx="12182475" cy="923330"/>
          </a:xfrm>
          <a:prstGeom prst="rect">
            <a:avLst/>
          </a:prstGeom>
          <a:noFill/>
        </p:spPr>
        <p:txBody>
          <a:bodyPr wrap="square" lIns="0" tIns="0" rIns="0" bIns="0" rtlCol="0">
            <a:spAutoFit/>
          </a:bodyPr>
          <a:lstStyle/>
          <a:p>
            <a:r>
              <a:rPr lang="en-US" sz="1200" dirty="0">
                <a:solidFill>
                  <a:schemeClr val="bg1"/>
                </a:solidFill>
              </a:rPr>
              <a:t>(c) 2019 Microsoft Corporation.  All rights reserved.  This document is provided "as-is." Information and views expressed in this document, including URL and other Internet Web site references, may change without notice. You bear the risk of using it. </a:t>
            </a:r>
            <a:br>
              <a:rPr lang="en-US" sz="1400" dirty="0">
                <a:solidFill>
                  <a:schemeClr val="bg1"/>
                </a:solidFill>
              </a:rPr>
            </a:br>
            <a:r>
              <a:rPr lang="en-US" sz="1200" dirty="0">
                <a:solidFill>
                  <a:schemeClr val="bg1"/>
                </a:solidFill>
              </a:rPr>
              <a:t> </a:t>
            </a:r>
            <a:br>
              <a:rPr lang="en-US" sz="1400" dirty="0">
                <a:solidFill>
                  <a:schemeClr val="bg1"/>
                </a:solidFill>
              </a:rPr>
            </a:br>
            <a:r>
              <a:rPr lang="en-US" sz="1200" dirty="0">
                <a:solidFill>
                  <a:schemeClr val="bg1"/>
                </a:solidFill>
              </a:rPr>
              <a:t>This document does not provide you with any legal rights to any intellectual property in any Microsoft product. You may copy and use this document for your internal, reference purposes. You may modify this document for your internal, reference purposes</a:t>
            </a:r>
            <a:r>
              <a:rPr lang="en-US" sz="1200" i="1" dirty="0">
                <a:solidFill>
                  <a:schemeClr val="bg1"/>
                </a:solidFill>
              </a:rPr>
              <a:t>.</a:t>
            </a:r>
            <a:r>
              <a:rPr lang="en-US" sz="1200" dirty="0">
                <a:solidFill>
                  <a:schemeClr val="bg1"/>
                </a:solidFill>
              </a:rPr>
              <a:t> </a:t>
            </a:r>
            <a:endParaRPr lang="en-US" sz="1400" dirty="0">
              <a:solidFill>
                <a:schemeClr val="bg1"/>
              </a:solidFill>
            </a:endParaRPr>
          </a:p>
        </p:txBody>
      </p:sp>
    </p:spTree>
    <p:extLst>
      <p:ext uri="{BB962C8B-B14F-4D97-AF65-F5344CB8AC3E}">
        <p14:creationId xmlns:p14="http://schemas.microsoft.com/office/powerpoint/2010/main" val="152244543"/>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146">
            <a:extLst>
              <a:ext uri="{FF2B5EF4-FFF2-40B4-BE49-F238E27FC236}">
                <a16:creationId xmlns:a16="http://schemas.microsoft.com/office/drawing/2014/main" id="{D72CFC1E-DA9F-414F-AAD7-7501B310B0A4}"/>
              </a:ext>
            </a:extLst>
          </p:cNvPr>
          <p:cNvSpPr>
            <a:spLocks noChangeAspect="1"/>
          </p:cNvSpPr>
          <p:nvPr/>
        </p:nvSpPr>
        <p:spPr bwMode="auto">
          <a:xfrm>
            <a:off x="8076738" y="2109221"/>
            <a:ext cx="2412223" cy="152768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sp>
        <p:nvSpPr>
          <p:cNvPr id="63" name="TextBox 62">
            <a:extLst>
              <a:ext uri="{FF2B5EF4-FFF2-40B4-BE49-F238E27FC236}">
                <a16:creationId xmlns:a16="http://schemas.microsoft.com/office/drawing/2014/main" id="{4F1BE959-1225-4FE6-A894-6414096B46BC}"/>
              </a:ext>
            </a:extLst>
          </p:cNvPr>
          <p:cNvSpPr txBox="1"/>
          <p:nvPr/>
        </p:nvSpPr>
        <p:spPr>
          <a:xfrm>
            <a:off x="9156045" y="3026797"/>
            <a:ext cx="1393790" cy="25426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defTabSz="932597">
              <a:defRPr/>
            </a:pPr>
            <a:r>
              <a:rPr lang="en-US" sz="1020" dirty="0">
                <a:solidFill>
                  <a:srgbClr val="0078D7"/>
                </a:solidFill>
                <a:latin typeface="Segoe UI Semibold"/>
              </a:rPr>
              <a:t>Threat detection  </a:t>
            </a:r>
          </a:p>
        </p:txBody>
      </p:sp>
      <p:grpSp>
        <p:nvGrpSpPr>
          <p:cNvPr id="66" name="Graphic 76">
            <a:extLst>
              <a:ext uri="{FF2B5EF4-FFF2-40B4-BE49-F238E27FC236}">
                <a16:creationId xmlns:a16="http://schemas.microsoft.com/office/drawing/2014/main" id="{D73491E6-F451-484E-BB81-B841603D8C61}"/>
              </a:ext>
            </a:extLst>
          </p:cNvPr>
          <p:cNvGrpSpPr/>
          <p:nvPr/>
        </p:nvGrpSpPr>
        <p:grpSpPr>
          <a:xfrm>
            <a:off x="9134712" y="2408019"/>
            <a:ext cx="650042" cy="653942"/>
            <a:chOff x="10542101" y="1972314"/>
            <a:chExt cx="701938" cy="706150"/>
          </a:xfrm>
        </p:grpSpPr>
        <p:sp>
          <p:nvSpPr>
            <p:cNvPr id="69" name="Freeform: Shape 68">
              <a:extLst>
                <a:ext uri="{FF2B5EF4-FFF2-40B4-BE49-F238E27FC236}">
                  <a16:creationId xmlns:a16="http://schemas.microsoft.com/office/drawing/2014/main" id="{DB717E12-0C22-4373-9C9D-4D57CA24F93D}"/>
                </a:ext>
              </a:extLst>
            </p:cNvPr>
            <p:cNvSpPr/>
            <p:nvPr/>
          </p:nvSpPr>
          <p:spPr>
            <a:xfrm>
              <a:off x="10767652" y="1972314"/>
              <a:ext cx="476387" cy="476386"/>
            </a:xfrm>
            <a:custGeom>
              <a:avLst/>
              <a:gdLst>
                <a:gd name="connsiteX0" fmla="*/ 407687 w 476387"/>
                <a:gd name="connsiteY0" fmla="*/ 73483 h 476385"/>
                <a:gd name="connsiteX1" fmla="*/ 73483 w 476387"/>
                <a:gd name="connsiteY1" fmla="*/ 73483 h 476385"/>
                <a:gd name="connsiteX2" fmla="*/ 73483 w 476387"/>
                <a:gd name="connsiteY2" fmla="*/ 407686 h 476385"/>
                <a:gd name="connsiteX3" fmla="*/ 407687 w 476387"/>
                <a:gd name="connsiteY3" fmla="*/ 407686 h 476385"/>
                <a:gd name="connsiteX4" fmla="*/ 407687 w 476387"/>
                <a:gd name="connsiteY4" fmla="*/ 73483 h 476385"/>
                <a:gd name="connsiteX5" fmla="*/ 108663 w 476387"/>
                <a:gd name="connsiteY5" fmla="*/ 373240 h 476385"/>
                <a:gd name="connsiteX6" fmla="*/ 108663 w 476387"/>
                <a:gd name="connsiteY6" fmla="*/ 108662 h 476385"/>
                <a:gd name="connsiteX7" fmla="*/ 373241 w 476387"/>
                <a:gd name="connsiteY7" fmla="*/ 108662 h 476385"/>
                <a:gd name="connsiteX8" fmla="*/ 373241 w 476387"/>
                <a:gd name="connsiteY8" fmla="*/ 373240 h 476385"/>
                <a:gd name="connsiteX9" fmla="*/ 108663 w 476387"/>
                <a:gd name="connsiteY9" fmla="*/ 373240 h 47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387" h="476385">
                  <a:moveTo>
                    <a:pt x="407687" y="73483"/>
                  </a:moveTo>
                  <a:cubicBezTo>
                    <a:pt x="315341" y="-18863"/>
                    <a:pt x="165829" y="-18863"/>
                    <a:pt x="73483" y="73483"/>
                  </a:cubicBezTo>
                  <a:cubicBezTo>
                    <a:pt x="-18863" y="165829"/>
                    <a:pt x="-18863" y="315340"/>
                    <a:pt x="73483" y="407686"/>
                  </a:cubicBezTo>
                  <a:cubicBezTo>
                    <a:pt x="165829" y="500031"/>
                    <a:pt x="315341" y="500031"/>
                    <a:pt x="407687" y="407686"/>
                  </a:cubicBezTo>
                  <a:cubicBezTo>
                    <a:pt x="500033" y="316073"/>
                    <a:pt x="500033" y="165829"/>
                    <a:pt x="407687" y="73483"/>
                  </a:cubicBezTo>
                  <a:moveTo>
                    <a:pt x="108663" y="373240"/>
                  </a:moveTo>
                  <a:cubicBezTo>
                    <a:pt x="35372" y="299949"/>
                    <a:pt x="35372" y="181952"/>
                    <a:pt x="108663" y="108662"/>
                  </a:cubicBezTo>
                  <a:cubicBezTo>
                    <a:pt x="181953" y="35372"/>
                    <a:pt x="299950" y="35372"/>
                    <a:pt x="373241" y="108662"/>
                  </a:cubicBezTo>
                  <a:cubicBezTo>
                    <a:pt x="446531" y="181952"/>
                    <a:pt x="446531" y="299949"/>
                    <a:pt x="373241" y="373240"/>
                  </a:cubicBezTo>
                  <a:cubicBezTo>
                    <a:pt x="299950" y="445797"/>
                    <a:pt x="181953" y="445797"/>
                    <a:pt x="108663" y="373240"/>
                  </a:cubicBezTo>
                </a:path>
              </a:pathLst>
            </a:custGeom>
            <a:solidFill>
              <a:schemeClr val="accent1"/>
            </a:solidFill>
            <a:ln w="7319" cap="flat">
              <a:noFill/>
              <a:prstDash val="solid"/>
              <a:miter/>
            </a:ln>
          </p:spPr>
          <p:txBody>
            <a:bodyPr rtlCol="0" anchor="ctr"/>
            <a:lstStyle/>
            <a:p>
              <a:pPr defTabSz="932597"/>
              <a:endParaRPr lang="en-US" sz="1836" dirty="0">
                <a:solidFill>
                  <a:prstClr val="black"/>
                </a:solidFill>
                <a:latin typeface="Segoe UI"/>
              </a:endParaRPr>
            </a:p>
          </p:txBody>
        </p:sp>
        <p:sp>
          <p:nvSpPr>
            <p:cNvPr id="70" name="Freeform: Shape 69">
              <a:extLst>
                <a:ext uri="{FF2B5EF4-FFF2-40B4-BE49-F238E27FC236}">
                  <a16:creationId xmlns:a16="http://schemas.microsoft.com/office/drawing/2014/main" id="{4D624155-0E94-41B8-BDAD-AC6FA8178A9D}"/>
                </a:ext>
              </a:extLst>
            </p:cNvPr>
            <p:cNvSpPr/>
            <p:nvPr/>
          </p:nvSpPr>
          <p:spPr>
            <a:xfrm>
              <a:off x="10739236" y="2331594"/>
              <a:ext cx="146581" cy="146580"/>
            </a:xfrm>
            <a:custGeom>
              <a:avLst/>
              <a:gdLst>
                <a:gd name="connsiteX0" fmla="*/ 5973 w 146580"/>
                <a:gd name="connsiteY0" fmla="*/ 107547 h 146580"/>
                <a:gd name="connsiteX1" fmla="*/ 107548 w 146580"/>
                <a:gd name="connsiteY1" fmla="*/ 5973 h 146580"/>
                <a:gd name="connsiteX2" fmla="*/ 145379 w 146580"/>
                <a:gd name="connsiteY2" fmla="*/ 43804 h 146580"/>
                <a:gd name="connsiteX3" fmla="*/ 43805 w 146580"/>
                <a:gd name="connsiteY3" fmla="*/ 145378 h 146580"/>
              </a:gdLst>
              <a:ahLst/>
              <a:cxnLst>
                <a:cxn ang="0">
                  <a:pos x="connsiteX0" y="connsiteY0"/>
                </a:cxn>
                <a:cxn ang="0">
                  <a:pos x="connsiteX1" y="connsiteY1"/>
                </a:cxn>
                <a:cxn ang="0">
                  <a:pos x="connsiteX2" y="connsiteY2"/>
                </a:cxn>
                <a:cxn ang="0">
                  <a:pos x="connsiteX3" y="connsiteY3"/>
                </a:cxn>
              </a:cxnLst>
              <a:rect l="l" t="t" r="r" b="b"/>
              <a:pathLst>
                <a:path w="146580" h="146580">
                  <a:moveTo>
                    <a:pt x="5973" y="107547"/>
                  </a:moveTo>
                  <a:lnTo>
                    <a:pt x="107548" y="5973"/>
                  </a:lnTo>
                  <a:lnTo>
                    <a:pt x="145379" y="43804"/>
                  </a:lnTo>
                  <a:lnTo>
                    <a:pt x="43805" y="145378"/>
                  </a:lnTo>
                  <a:close/>
                </a:path>
              </a:pathLst>
            </a:custGeom>
            <a:solidFill>
              <a:schemeClr val="accent1"/>
            </a:solidFill>
            <a:ln w="7319" cap="flat">
              <a:noFill/>
              <a:prstDash val="solid"/>
              <a:miter/>
            </a:ln>
          </p:spPr>
          <p:txBody>
            <a:bodyPr rtlCol="0" anchor="ctr"/>
            <a:lstStyle/>
            <a:p>
              <a:pPr defTabSz="932597"/>
              <a:endParaRPr lang="en-US" sz="1836" dirty="0">
                <a:solidFill>
                  <a:prstClr val="black"/>
                </a:solidFill>
                <a:latin typeface="Segoe UI"/>
              </a:endParaRPr>
            </a:p>
          </p:txBody>
        </p:sp>
        <p:sp>
          <p:nvSpPr>
            <p:cNvPr id="77" name="Freeform: Shape 76">
              <a:extLst>
                <a:ext uri="{FF2B5EF4-FFF2-40B4-BE49-F238E27FC236}">
                  <a16:creationId xmlns:a16="http://schemas.microsoft.com/office/drawing/2014/main" id="{44F7A064-2392-4A06-B6D1-A8E66DFE5B17}"/>
                </a:ext>
              </a:extLst>
            </p:cNvPr>
            <p:cNvSpPr/>
            <p:nvPr/>
          </p:nvSpPr>
          <p:spPr>
            <a:xfrm>
              <a:off x="10542101" y="2389518"/>
              <a:ext cx="285832" cy="285831"/>
            </a:xfrm>
            <a:custGeom>
              <a:avLst/>
              <a:gdLst>
                <a:gd name="connsiteX0" fmla="*/ 64505 w 285832"/>
                <a:gd name="connsiteY0" fmla="*/ 281444 h 285831"/>
                <a:gd name="connsiteX1" fmla="*/ 8072 w 285832"/>
                <a:gd name="connsiteY1" fmla="*/ 225010 h 285831"/>
                <a:gd name="connsiteX2" fmla="*/ 8072 w 285832"/>
                <a:gd name="connsiteY2" fmla="*/ 207421 h 285831"/>
                <a:gd name="connsiteX3" fmla="*/ 207421 w 285832"/>
                <a:gd name="connsiteY3" fmla="*/ 8072 h 285831"/>
                <a:gd name="connsiteX4" fmla="*/ 225011 w 285832"/>
                <a:gd name="connsiteY4" fmla="*/ 8072 h 285831"/>
                <a:gd name="connsiteX5" fmla="*/ 281444 w 285832"/>
                <a:gd name="connsiteY5" fmla="*/ 64505 h 285831"/>
                <a:gd name="connsiteX6" fmla="*/ 281444 w 285832"/>
                <a:gd name="connsiteY6" fmla="*/ 82095 h 285831"/>
                <a:gd name="connsiteX7" fmla="*/ 82095 w 285832"/>
                <a:gd name="connsiteY7" fmla="*/ 281444 h 285831"/>
                <a:gd name="connsiteX8" fmla="*/ 64505 w 285832"/>
                <a:gd name="connsiteY8" fmla="*/ 281444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832" h="285831">
                  <a:moveTo>
                    <a:pt x="64505" y="281444"/>
                  </a:moveTo>
                  <a:lnTo>
                    <a:pt x="8072" y="225010"/>
                  </a:lnTo>
                  <a:cubicBezTo>
                    <a:pt x="2941" y="219880"/>
                    <a:pt x="2941" y="212551"/>
                    <a:pt x="8072" y="207421"/>
                  </a:cubicBezTo>
                  <a:lnTo>
                    <a:pt x="207421" y="8072"/>
                  </a:lnTo>
                  <a:cubicBezTo>
                    <a:pt x="212552" y="2941"/>
                    <a:pt x="219881" y="2941"/>
                    <a:pt x="225011" y="8072"/>
                  </a:cubicBezTo>
                  <a:lnTo>
                    <a:pt x="281444" y="64505"/>
                  </a:lnTo>
                  <a:cubicBezTo>
                    <a:pt x="286575" y="69635"/>
                    <a:pt x="286575" y="76964"/>
                    <a:pt x="281444" y="82095"/>
                  </a:cubicBezTo>
                  <a:lnTo>
                    <a:pt x="82095" y="281444"/>
                  </a:lnTo>
                  <a:cubicBezTo>
                    <a:pt x="76964" y="286574"/>
                    <a:pt x="69635" y="286574"/>
                    <a:pt x="64505" y="281444"/>
                  </a:cubicBezTo>
                </a:path>
              </a:pathLst>
            </a:custGeom>
            <a:solidFill>
              <a:srgbClr val="B3B3B3"/>
            </a:solidFill>
            <a:ln w="7319" cap="flat">
              <a:noFill/>
              <a:prstDash val="solid"/>
              <a:miter/>
            </a:ln>
          </p:spPr>
          <p:txBody>
            <a:bodyPr rtlCol="0" anchor="ctr"/>
            <a:lstStyle/>
            <a:p>
              <a:pPr defTabSz="932597"/>
              <a:endParaRPr lang="en-US" sz="1836" dirty="0">
                <a:solidFill>
                  <a:prstClr val="black"/>
                </a:solidFill>
                <a:latin typeface="Segoe UI"/>
              </a:endParaRPr>
            </a:p>
          </p:txBody>
        </p:sp>
        <p:sp>
          <p:nvSpPr>
            <p:cNvPr id="78" name="Freeform: Shape 77">
              <a:extLst>
                <a:ext uri="{FF2B5EF4-FFF2-40B4-BE49-F238E27FC236}">
                  <a16:creationId xmlns:a16="http://schemas.microsoft.com/office/drawing/2014/main" id="{92A077A2-D6AF-4134-B97E-449DBC32E108}"/>
                </a:ext>
              </a:extLst>
            </p:cNvPr>
            <p:cNvSpPr/>
            <p:nvPr/>
          </p:nvSpPr>
          <p:spPr>
            <a:xfrm>
              <a:off x="10956741" y="2061728"/>
              <a:ext cx="102606" cy="102606"/>
            </a:xfrm>
            <a:custGeom>
              <a:avLst/>
              <a:gdLst>
                <a:gd name="connsiteX0" fmla="*/ 88141 w 102606"/>
                <a:gd name="connsiteY0" fmla="*/ 88141 h 102606"/>
                <a:gd name="connsiteX1" fmla="*/ 18515 w 102606"/>
                <a:gd name="connsiteY1" fmla="*/ 88141 h 102606"/>
                <a:gd name="connsiteX2" fmla="*/ 18515 w 102606"/>
                <a:gd name="connsiteY2" fmla="*/ 18515 h 102606"/>
                <a:gd name="connsiteX3" fmla="*/ 88141 w 102606"/>
                <a:gd name="connsiteY3" fmla="*/ 18515 h 102606"/>
                <a:gd name="connsiteX4" fmla="*/ 88141 w 102606"/>
                <a:gd name="connsiteY4" fmla="*/ 88141 h 102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06" h="102606">
                  <a:moveTo>
                    <a:pt x="88141" y="88141"/>
                  </a:moveTo>
                  <a:cubicBezTo>
                    <a:pt x="69086" y="107196"/>
                    <a:pt x="37571" y="107196"/>
                    <a:pt x="18515" y="88141"/>
                  </a:cubicBezTo>
                  <a:cubicBezTo>
                    <a:pt x="-540" y="69086"/>
                    <a:pt x="-540" y="37571"/>
                    <a:pt x="18515" y="18515"/>
                  </a:cubicBezTo>
                  <a:cubicBezTo>
                    <a:pt x="37571" y="-540"/>
                    <a:pt x="69086" y="-540"/>
                    <a:pt x="88141" y="18515"/>
                  </a:cubicBezTo>
                  <a:cubicBezTo>
                    <a:pt x="107197" y="37571"/>
                    <a:pt x="107197" y="69086"/>
                    <a:pt x="88141" y="88141"/>
                  </a:cubicBezTo>
                </a:path>
              </a:pathLst>
            </a:custGeom>
            <a:solidFill>
              <a:schemeClr val="accent2"/>
            </a:solidFill>
            <a:ln w="7319" cap="flat">
              <a:noFill/>
              <a:prstDash val="solid"/>
              <a:miter/>
            </a:ln>
          </p:spPr>
          <p:txBody>
            <a:bodyPr rtlCol="0" anchor="ctr"/>
            <a:lstStyle/>
            <a:p>
              <a:pPr defTabSz="932597"/>
              <a:endParaRPr lang="en-US" sz="1836" dirty="0">
                <a:solidFill>
                  <a:prstClr val="black"/>
                </a:solidFill>
                <a:latin typeface="Segoe UI"/>
              </a:endParaRPr>
            </a:p>
          </p:txBody>
        </p:sp>
        <p:sp>
          <p:nvSpPr>
            <p:cNvPr id="81" name="Freeform: Shape 80">
              <a:extLst>
                <a:ext uri="{FF2B5EF4-FFF2-40B4-BE49-F238E27FC236}">
                  <a16:creationId xmlns:a16="http://schemas.microsoft.com/office/drawing/2014/main" id="{55D2D588-38A9-45EC-AC5F-171B7A1E11A7}"/>
                </a:ext>
              </a:extLst>
            </p:cNvPr>
            <p:cNvSpPr/>
            <p:nvPr/>
          </p:nvSpPr>
          <p:spPr>
            <a:xfrm>
              <a:off x="10542651" y="2421949"/>
              <a:ext cx="285832" cy="256515"/>
            </a:xfrm>
            <a:custGeom>
              <a:avLst/>
              <a:gdLst>
                <a:gd name="connsiteX0" fmla="*/ 280895 w 285832"/>
                <a:gd name="connsiteY0" fmla="*/ 32074 h 256515"/>
                <a:gd name="connsiteX1" fmla="*/ 253044 w 285832"/>
                <a:gd name="connsiteY1" fmla="*/ 4224 h 256515"/>
                <a:gd name="connsiteX2" fmla="*/ 58092 w 285832"/>
                <a:gd name="connsiteY2" fmla="*/ 199176 h 256515"/>
                <a:gd name="connsiteX3" fmla="*/ 50763 w 285832"/>
                <a:gd name="connsiteY3" fmla="*/ 199176 h 256515"/>
                <a:gd name="connsiteX4" fmla="*/ 17783 w 285832"/>
                <a:gd name="connsiteY4" fmla="*/ 166195 h 256515"/>
                <a:gd name="connsiteX5" fmla="*/ 7522 w 285832"/>
                <a:gd name="connsiteY5" fmla="*/ 176456 h 256515"/>
                <a:gd name="connsiteX6" fmla="*/ 7522 w 285832"/>
                <a:gd name="connsiteY6" fmla="*/ 192579 h 256515"/>
                <a:gd name="connsiteX7" fmla="*/ 64688 w 285832"/>
                <a:gd name="connsiteY7" fmla="*/ 249746 h 256515"/>
                <a:gd name="connsiteX8" fmla="*/ 80812 w 285832"/>
                <a:gd name="connsiteY8" fmla="*/ 249746 h 256515"/>
                <a:gd name="connsiteX9" fmla="*/ 280895 w 285832"/>
                <a:gd name="connsiteY9" fmla="*/ 49664 h 256515"/>
                <a:gd name="connsiteX10" fmla="*/ 280895 w 285832"/>
                <a:gd name="connsiteY10" fmla="*/ 32074 h 25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832" h="256515">
                  <a:moveTo>
                    <a:pt x="280895" y="32074"/>
                  </a:moveTo>
                  <a:lnTo>
                    <a:pt x="253044" y="4224"/>
                  </a:lnTo>
                  <a:lnTo>
                    <a:pt x="58092" y="199176"/>
                  </a:lnTo>
                  <a:cubicBezTo>
                    <a:pt x="55894" y="201374"/>
                    <a:pt x="52962" y="201374"/>
                    <a:pt x="50763" y="199176"/>
                  </a:cubicBezTo>
                  <a:lnTo>
                    <a:pt x="17783" y="166195"/>
                  </a:lnTo>
                  <a:lnTo>
                    <a:pt x="7522" y="176456"/>
                  </a:lnTo>
                  <a:cubicBezTo>
                    <a:pt x="3124" y="180853"/>
                    <a:pt x="3124" y="188182"/>
                    <a:pt x="7522" y="192579"/>
                  </a:cubicBezTo>
                  <a:lnTo>
                    <a:pt x="64688" y="249746"/>
                  </a:lnTo>
                  <a:cubicBezTo>
                    <a:pt x="69086" y="254143"/>
                    <a:pt x="76415" y="254143"/>
                    <a:pt x="80812" y="249746"/>
                  </a:cubicBezTo>
                  <a:lnTo>
                    <a:pt x="280895" y="49664"/>
                  </a:lnTo>
                  <a:cubicBezTo>
                    <a:pt x="286025" y="45266"/>
                    <a:pt x="286025" y="37204"/>
                    <a:pt x="280895" y="32074"/>
                  </a:cubicBezTo>
                </a:path>
              </a:pathLst>
            </a:custGeom>
            <a:solidFill>
              <a:schemeClr val="accent4"/>
            </a:solidFill>
            <a:ln w="7319" cap="flat">
              <a:noFill/>
              <a:prstDash val="solid"/>
              <a:miter/>
            </a:ln>
          </p:spPr>
          <p:txBody>
            <a:bodyPr rtlCol="0" anchor="ctr"/>
            <a:lstStyle/>
            <a:p>
              <a:pPr defTabSz="932597"/>
              <a:endParaRPr lang="en-US" sz="1836" dirty="0">
                <a:solidFill>
                  <a:prstClr val="black"/>
                </a:solidFill>
                <a:latin typeface="Segoe UI"/>
              </a:endParaRPr>
            </a:p>
          </p:txBody>
        </p:sp>
      </p:grpSp>
      <p:sp>
        <p:nvSpPr>
          <p:cNvPr id="58" name="Freeform 146">
            <a:extLst>
              <a:ext uri="{FF2B5EF4-FFF2-40B4-BE49-F238E27FC236}">
                <a16:creationId xmlns:a16="http://schemas.microsoft.com/office/drawing/2014/main" id="{6227828D-8313-4FAF-8D61-AAFB8398F81A}"/>
              </a:ext>
            </a:extLst>
          </p:cNvPr>
          <p:cNvSpPr>
            <a:spLocks noChangeAspect="1"/>
          </p:cNvSpPr>
          <p:nvPr/>
        </p:nvSpPr>
        <p:spPr bwMode="auto">
          <a:xfrm>
            <a:off x="6461024" y="2605414"/>
            <a:ext cx="3050416" cy="19318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sp>
        <p:nvSpPr>
          <p:cNvPr id="42" name="Freeform 188">
            <a:extLst>
              <a:ext uri="{FF2B5EF4-FFF2-40B4-BE49-F238E27FC236}">
                <a16:creationId xmlns:a16="http://schemas.microsoft.com/office/drawing/2014/main" id="{899B91D5-7191-4D4E-A33E-3AFD4F5F3943}"/>
              </a:ext>
            </a:extLst>
          </p:cNvPr>
          <p:cNvSpPr/>
          <p:nvPr/>
        </p:nvSpPr>
        <p:spPr bwMode="auto">
          <a:xfrm>
            <a:off x="6854989" y="3482236"/>
            <a:ext cx="635575" cy="81099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99"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 name="Group 1">
            <a:extLst>
              <a:ext uri="{FF2B5EF4-FFF2-40B4-BE49-F238E27FC236}">
                <a16:creationId xmlns:a16="http://schemas.microsoft.com/office/drawing/2014/main" id="{76263DBC-38C4-40EA-B0D0-C4FC2F4A0DC0}"/>
              </a:ext>
            </a:extLst>
          </p:cNvPr>
          <p:cNvGrpSpPr/>
          <p:nvPr/>
        </p:nvGrpSpPr>
        <p:grpSpPr>
          <a:xfrm>
            <a:off x="2336497" y="3678027"/>
            <a:ext cx="970189" cy="652958"/>
            <a:chOff x="6320690" y="3357194"/>
            <a:chExt cx="951252" cy="640213"/>
          </a:xfrm>
        </p:grpSpPr>
        <p:sp>
          <p:nvSpPr>
            <p:cNvPr id="95" name="Rectangle 9">
              <a:extLst>
                <a:ext uri="{FF2B5EF4-FFF2-40B4-BE49-F238E27FC236}">
                  <a16:creationId xmlns:a16="http://schemas.microsoft.com/office/drawing/2014/main" id="{05954505-FCDB-49B3-BCB8-4CC242A87950}"/>
                </a:ext>
              </a:extLst>
            </p:cNvPr>
            <p:cNvSpPr>
              <a:spLocks noChangeArrowheads="1"/>
            </p:cNvSpPr>
            <p:nvPr/>
          </p:nvSpPr>
          <p:spPr bwMode="auto">
            <a:xfrm>
              <a:off x="6461975" y="3543155"/>
              <a:ext cx="668682" cy="313932"/>
            </a:xfrm>
            <a:prstGeom prst="rect">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spAutoFit/>
            </a:bodyPr>
            <a:lstStyle/>
            <a:p>
              <a:pPr algn="ctr" defTabSz="949859">
                <a:defRPr/>
              </a:pPr>
              <a:r>
                <a:rPr lang="en-US" sz="1020" kern="0" dirty="0">
                  <a:solidFill>
                    <a:srgbClr val="0078D7"/>
                  </a:solidFill>
                  <a:latin typeface="Segoe UI"/>
                  <a:cs typeface="Segoe UI Semilight" panose="020B0402040204020203" pitchFamily="34" charset="0"/>
                </a:rPr>
                <a:t>No app changes</a:t>
              </a:r>
            </a:p>
          </p:txBody>
        </p:sp>
        <p:sp>
          <p:nvSpPr>
            <p:cNvPr id="39" name="Freeform 261">
              <a:extLst>
                <a:ext uri="{FF2B5EF4-FFF2-40B4-BE49-F238E27FC236}">
                  <a16:creationId xmlns:a16="http://schemas.microsoft.com/office/drawing/2014/main" id="{C32F9863-96B6-4BD4-9A65-4C1E86766203}"/>
                </a:ext>
              </a:extLst>
            </p:cNvPr>
            <p:cNvSpPr/>
            <p:nvPr/>
          </p:nvSpPr>
          <p:spPr>
            <a:xfrm>
              <a:off x="6320690" y="3357194"/>
              <a:ext cx="951252" cy="640213"/>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dirty="0">
                <a:solidFill>
                  <a:srgbClr val="FFFFFF"/>
                </a:solidFill>
                <a:latin typeface="Segoe UI"/>
              </a:endParaRPr>
            </a:p>
          </p:txBody>
        </p:sp>
      </p:grpSp>
      <p:sp>
        <p:nvSpPr>
          <p:cNvPr id="4" name="Text Placeholder 3">
            <a:extLst>
              <a:ext uri="{FF2B5EF4-FFF2-40B4-BE49-F238E27FC236}">
                <a16:creationId xmlns:a16="http://schemas.microsoft.com/office/drawing/2014/main" id="{B657C5C3-3EF4-4847-A4DC-B5D2E4C033AE}"/>
              </a:ext>
            </a:extLst>
          </p:cNvPr>
          <p:cNvSpPr>
            <a:spLocks noGrp="1"/>
          </p:cNvSpPr>
          <p:nvPr>
            <p:ph type="body" sz="quarter" idx="10"/>
          </p:nvPr>
        </p:nvSpPr>
        <p:spPr>
          <a:xfrm>
            <a:off x="4166849" y="1744112"/>
            <a:ext cx="2487951" cy="325988"/>
          </a:xfrm>
        </p:spPr>
        <p:txBody>
          <a:bodyPr/>
          <a:lstStyle/>
          <a:p>
            <a:pPr lvl="0"/>
            <a:r>
              <a:rPr lang="en-US" dirty="0"/>
              <a:t>Always Encrypted</a:t>
            </a:r>
          </a:p>
        </p:txBody>
      </p:sp>
      <p:sp>
        <p:nvSpPr>
          <p:cNvPr id="6" name="Title 5">
            <a:extLst>
              <a:ext uri="{FF2B5EF4-FFF2-40B4-BE49-F238E27FC236}">
                <a16:creationId xmlns:a16="http://schemas.microsoft.com/office/drawing/2014/main" id="{F71F55FD-C728-4DB9-B51A-3984A3000715}"/>
              </a:ext>
            </a:extLst>
          </p:cNvPr>
          <p:cNvSpPr>
            <a:spLocks noGrp="1"/>
          </p:cNvSpPr>
          <p:nvPr>
            <p:ph type="title"/>
          </p:nvPr>
        </p:nvSpPr>
        <p:spPr>
          <a:xfrm>
            <a:off x="600855" y="466301"/>
            <a:ext cx="11237870" cy="615553"/>
          </a:xfrm>
        </p:spPr>
        <p:txBody>
          <a:bodyPr/>
          <a:lstStyle/>
          <a:p>
            <a:r>
              <a:rPr lang="en-US" sz="4000" b="1" dirty="0">
                <a:solidFill>
                  <a:prstClr val="black"/>
                </a:solidFill>
                <a:latin typeface="Segoe UI Semibold" panose="020B0702040204020203" pitchFamily="34" charset="0"/>
                <a:cs typeface="Segoe UI Semibold" panose="020B0702040204020203" pitchFamily="34" charset="0"/>
              </a:rPr>
              <a:t>Industry-leading security </a:t>
            </a:r>
            <a:endParaRPr lang="en-US" dirty="0"/>
          </a:p>
        </p:txBody>
      </p:sp>
      <p:cxnSp>
        <p:nvCxnSpPr>
          <p:cNvPr id="62" name="Straight Connector 61">
            <a:extLst>
              <a:ext uri="{FF2B5EF4-FFF2-40B4-BE49-F238E27FC236}">
                <a16:creationId xmlns:a16="http://schemas.microsoft.com/office/drawing/2014/main" id="{A4A6E2F1-CBE2-4174-A1E1-E342C3036E28}"/>
              </a:ext>
            </a:extLst>
          </p:cNvPr>
          <p:cNvCxnSpPr>
            <a:cxnSpLocks/>
          </p:cNvCxnSpPr>
          <p:nvPr/>
        </p:nvCxnSpPr>
        <p:spPr>
          <a:xfrm>
            <a:off x="5041576" y="2349101"/>
            <a:ext cx="0" cy="2743599"/>
          </a:xfrm>
          <a:prstGeom prst="line">
            <a:avLst/>
          </a:prstGeom>
          <a:noFill/>
          <a:ln w="12700" cap="flat" cmpd="sng" algn="ctr">
            <a:solidFill>
              <a:srgbClr val="FFFFFF">
                <a:lumMod val="85000"/>
              </a:srgbClr>
            </a:solidFill>
            <a:prstDash val="solid"/>
            <a:headEnd type="none" w="med" len="med"/>
            <a:tailEnd type="none" w="med" len="med"/>
          </a:ln>
          <a:effectLst/>
        </p:spPr>
      </p:cxnSp>
      <p:sp>
        <p:nvSpPr>
          <p:cNvPr id="67" name="TextBox 66">
            <a:extLst>
              <a:ext uri="{FF2B5EF4-FFF2-40B4-BE49-F238E27FC236}">
                <a16:creationId xmlns:a16="http://schemas.microsoft.com/office/drawing/2014/main" id="{BC1E6064-1094-4F7E-BD7C-D813E2AED410}"/>
              </a:ext>
            </a:extLst>
          </p:cNvPr>
          <p:cNvSpPr txBox="1"/>
          <p:nvPr/>
        </p:nvSpPr>
        <p:spPr>
          <a:xfrm>
            <a:off x="3691310" y="2420872"/>
            <a:ext cx="943766"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algn="r" defTabSz="932597"/>
            <a:r>
              <a:rPr lang="en-US" sz="1020" dirty="0"/>
              <a:t>Client side</a:t>
            </a:r>
          </a:p>
        </p:txBody>
      </p:sp>
      <p:sp>
        <p:nvSpPr>
          <p:cNvPr id="68" name="TextBox 67">
            <a:extLst>
              <a:ext uri="{FF2B5EF4-FFF2-40B4-BE49-F238E27FC236}">
                <a16:creationId xmlns:a16="http://schemas.microsoft.com/office/drawing/2014/main" id="{F0838817-6F68-495D-9B22-8D17EC597686}"/>
              </a:ext>
            </a:extLst>
          </p:cNvPr>
          <p:cNvSpPr txBox="1"/>
          <p:nvPr/>
        </p:nvSpPr>
        <p:spPr>
          <a:xfrm>
            <a:off x="5469874" y="2420872"/>
            <a:ext cx="970236"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algn="l" defTabSz="932597"/>
            <a:r>
              <a:rPr lang="en-US" sz="1020" dirty="0"/>
              <a:t>Server side</a:t>
            </a:r>
          </a:p>
        </p:txBody>
      </p:sp>
      <p:grpSp>
        <p:nvGrpSpPr>
          <p:cNvPr id="71" name="Group 70">
            <a:extLst>
              <a:ext uri="{FF2B5EF4-FFF2-40B4-BE49-F238E27FC236}">
                <a16:creationId xmlns:a16="http://schemas.microsoft.com/office/drawing/2014/main" id="{EB9D70B4-FEA2-47A4-BE58-90B406A65254}"/>
              </a:ext>
            </a:extLst>
          </p:cNvPr>
          <p:cNvGrpSpPr/>
          <p:nvPr/>
        </p:nvGrpSpPr>
        <p:grpSpPr>
          <a:xfrm>
            <a:off x="4564481" y="3443593"/>
            <a:ext cx="976702" cy="1071383"/>
            <a:chOff x="3008738" y="2952750"/>
            <a:chExt cx="917575" cy="1050471"/>
          </a:xfrm>
          <a:solidFill>
            <a:srgbClr val="F3F3F3"/>
          </a:solidFill>
        </p:grpSpPr>
        <p:sp>
          <p:nvSpPr>
            <p:cNvPr id="72" name="Rectangle 71">
              <a:extLst>
                <a:ext uri="{FF2B5EF4-FFF2-40B4-BE49-F238E27FC236}">
                  <a16:creationId xmlns:a16="http://schemas.microsoft.com/office/drawing/2014/main" id="{CAB867C3-4F4F-4005-BBDB-ADC85B9B8754}"/>
                </a:ext>
              </a:extLst>
            </p:cNvPr>
            <p:cNvSpPr/>
            <p:nvPr/>
          </p:nvSpPr>
          <p:spPr bwMode="auto">
            <a:xfrm>
              <a:off x="3008738" y="3607182"/>
              <a:ext cx="917391" cy="396039"/>
            </a:xfrm>
            <a:prstGeom prst="rect">
              <a:avLst/>
            </a:pr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defRPr/>
              </a:pPr>
              <a:endParaRPr lang="en-IN" sz="2040" b="1" kern="0" dirty="0">
                <a:solidFill>
                  <a:srgbClr val="FFFFFF"/>
                </a:solidFill>
                <a:latin typeface="Segoe UI Light"/>
                <a:ea typeface="Segoe UI" pitchFamily="34" charset="0"/>
                <a:cs typeface="Segoe UI" pitchFamily="34" charset="0"/>
              </a:endParaRPr>
            </a:p>
          </p:txBody>
        </p:sp>
        <p:sp>
          <p:nvSpPr>
            <p:cNvPr id="73" name="Freeform 24">
              <a:extLst>
                <a:ext uri="{FF2B5EF4-FFF2-40B4-BE49-F238E27FC236}">
                  <a16:creationId xmlns:a16="http://schemas.microsoft.com/office/drawing/2014/main" id="{B411C479-4198-4E19-A2CF-44366EF54BE3}"/>
                </a:ext>
              </a:extLst>
            </p:cNvPr>
            <p:cNvSpPr/>
            <p:nvPr/>
          </p:nvSpPr>
          <p:spPr bwMode="auto">
            <a:xfrm>
              <a:off x="3008740" y="2952750"/>
              <a:ext cx="917573" cy="654434"/>
            </a:xfrm>
            <a:prstGeom prst="round2SameRect">
              <a:avLst>
                <a:gd name="adj1" fmla="val 10798"/>
                <a:gd name="adj2" fmla="val 0"/>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49859">
                <a:defRPr/>
              </a:pPr>
              <a:r>
                <a:rPr lang="en-IN" sz="1020" kern="0" dirty="0">
                  <a:solidFill>
                    <a:prstClr val="white"/>
                  </a:solidFill>
                  <a:latin typeface="Segoe UI Semibold"/>
                  <a:cs typeface="Segoe UI Semilight" panose="020B0402040204020203" pitchFamily="34" charset="0"/>
                </a:rPr>
                <a:t>TCE-enabled ADO .NET library</a:t>
              </a:r>
            </a:p>
          </p:txBody>
        </p:sp>
        <p:grpSp>
          <p:nvGrpSpPr>
            <p:cNvPr id="74" name="Group 73">
              <a:extLst>
                <a:ext uri="{FF2B5EF4-FFF2-40B4-BE49-F238E27FC236}">
                  <a16:creationId xmlns:a16="http://schemas.microsoft.com/office/drawing/2014/main" id="{60C8AF78-99BA-40A8-ADC4-7843C9001CD8}"/>
                </a:ext>
              </a:extLst>
            </p:cNvPr>
            <p:cNvGrpSpPr/>
            <p:nvPr/>
          </p:nvGrpSpPr>
          <p:grpSpPr>
            <a:xfrm>
              <a:off x="3402455" y="3574160"/>
              <a:ext cx="130120" cy="192176"/>
              <a:chOff x="4643645" y="4990741"/>
              <a:chExt cx="191668" cy="320334"/>
            </a:xfrm>
            <a:grpFill/>
          </p:grpSpPr>
          <p:sp>
            <p:nvSpPr>
              <p:cNvPr id="75" name="Rounded Rectangle 27">
                <a:extLst>
                  <a:ext uri="{FF2B5EF4-FFF2-40B4-BE49-F238E27FC236}">
                    <a16:creationId xmlns:a16="http://schemas.microsoft.com/office/drawing/2014/main" id="{9AEF909E-5EDE-48C9-AAC2-3ABFC65F03F2}"/>
                  </a:ext>
                </a:extLst>
              </p:cNvPr>
              <p:cNvSpPr/>
              <p:nvPr/>
            </p:nvSpPr>
            <p:spPr bwMode="auto">
              <a:xfrm>
                <a:off x="4643645" y="4990741"/>
                <a:ext cx="191668" cy="320334"/>
              </a:xfrm>
              <a:prstGeom prst="roundRect">
                <a:avLst/>
              </a:prstGeom>
              <a:solidFill>
                <a:schemeClr val="bg1">
                  <a:lumMod val="85000"/>
                </a:schemeClr>
              </a:solidFill>
              <a:ln w="12700" cap="flat" cmpd="sng" algn="ctr">
                <a:no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defRPr/>
                </a:pPr>
                <a:endParaRPr lang="en-IN" sz="2040" b="1" kern="0" dirty="0">
                  <a:solidFill>
                    <a:srgbClr val="FFFFFF"/>
                  </a:solidFill>
                  <a:latin typeface="Segoe UI Light"/>
                  <a:ea typeface="Segoe UI" pitchFamily="34" charset="0"/>
                  <a:cs typeface="Segoe UI" pitchFamily="34" charset="0"/>
                </a:endParaRPr>
              </a:p>
            </p:txBody>
          </p:sp>
          <p:sp>
            <p:nvSpPr>
              <p:cNvPr id="76" name="Rounded Rectangle 28">
                <a:extLst>
                  <a:ext uri="{FF2B5EF4-FFF2-40B4-BE49-F238E27FC236}">
                    <a16:creationId xmlns:a16="http://schemas.microsoft.com/office/drawing/2014/main" id="{6B351232-E453-4E14-B16F-6BED238A15BC}"/>
                  </a:ext>
                </a:extLst>
              </p:cNvPr>
              <p:cNvSpPr/>
              <p:nvPr/>
            </p:nvSpPr>
            <p:spPr bwMode="auto">
              <a:xfrm>
                <a:off x="4691753" y="5109314"/>
                <a:ext cx="95448" cy="150479"/>
              </a:xfrm>
              <a:prstGeom prst="roundRect">
                <a:avLst/>
              </a:pr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defRPr/>
                </a:pPr>
                <a:endParaRPr lang="en-IN" sz="2040" b="1" kern="0" dirty="0">
                  <a:solidFill>
                    <a:srgbClr val="FFFFFF"/>
                  </a:solidFill>
                  <a:latin typeface="Segoe UI Light"/>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05EAA832-D5D0-41E7-B42A-C591D0268392}"/>
              </a:ext>
            </a:extLst>
          </p:cNvPr>
          <p:cNvSpPr txBox="1"/>
          <p:nvPr/>
        </p:nvSpPr>
        <p:spPr>
          <a:xfrm>
            <a:off x="2268295" y="2668131"/>
            <a:ext cx="802328"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algn="l" defTabSz="932597"/>
            <a:r>
              <a:rPr lang="en-US" sz="1020" dirty="0"/>
              <a:t>Master key</a:t>
            </a:r>
          </a:p>
        </p:txBody>
      </p:sp>
      <p:sp>
        <p:nvSpPr>
          <p:cNvPr id="80" name="TextBox 79">
            <a:extLst>
              <a:ext uri="{FF2B5EF4-FFF2-40B4-BE49-F238E27FC236}">
                <a16:creationId xmlns:a16="http://schemas.microsoft.com/office/drawing/2014/main" id="{CEED8BA7-BA54-4B87-8A79-A834AE57ED70}"/>
              </a:ext>
            </a:extLst>
          </p:cNvPr>
          <p:cNvSpPr txBox="1"/>
          <p:nvPr/>
        </p:nvSpPr>
        <p:spPr>
          <a:xfrm>
            <a:off x="6526948" y="2668131"/>
            <a:ext cx="854078" cy="320182"/>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algn="r" defTabSz="932597"/>
            <a:r>
              <a:rPr lang="en-US" sz="1020" dirty="0"/>
              <a:t>Encrypted columnar key</a:t>
            </a:r>
          </a:p>
        </p:txBody>
      </p:sp>
      <p:sp>
        <p:nvSpPr>
          <p:cNvPr id="98" name="key">
            <a:extLst>
              <a:ext uri="{FF2B5EF4-FFF2-40B4-BE49-F238E27FC236}">
                <a16:creationId xmlns:a16="http://schemas.microsoft.com/office/drawing/2014/main" id="{460733A9-00B8-40F1-8DC6-9C6ED21D6160}"/>
              </a:ext>
            </a:extLst>
          </p:cNvPr>
          <p:cNvSpPr>
            <a:spLocks noChangeAspect="1" noEditPoints="1"/>
          </p:cNvSpPr>
          <p:nvPr/>
        </p:nvSpPr>
        <p:spPr bwMode="auto">
          <a:xfrm>
            <a:off x="2268295" y="2210001"/>
            <a:ext cx="415948" cy="41381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4"/>
          </a:solidFill>
          <a:ln w="12700" cap="rnd">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Semilight"/>
            </a:endParaRPr>
          </a:p>
        </p:txBody>
      </p:sp>
      <p:sp>
        <p:nvSpPr>
          <p:cNvPr id="99" name="key">
            <a:extLst>
              <a:ext uri="{FF2B5EF4-FFF2-40B4-BE49-F238E27FC236}">
                <a16:creationId xmlns:a16="http://schemas.microsoft.com/office/drawing/2014/main" id="{E9713842-E1C8-4ECF-9D25-F844953B8CF0}"/>
              </a:ext>
            </a:extLst>
          </p:cNvPr>
          <p:cNvSpPr>
            <a:spLocks noChangeAspect="1" noEditPoints="1"/>
          </p:cNvSpPr>
          <p:nvPr/>
        </p:nvSpPr>
        <p:spPr bwMode="auto">
          <a:xfrm>
            <a:off x="6965078" y="2210001"/>
            <a:ext cx="415948" cy="41381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4"/>
          </a:solidFill>
          <a:ln w="12700" cap="rnd">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Semilight"/>
            </a:endParaRPr>
          </a:p>
        </p:txBody>
      </p:sp>
      <p:sp>
        <p:nvSpPr>
          <p:cNvPr id="100" name="TextBox 99">
            <a:extLst>
              <a:ext uri="{FF2B5EF4-FFF2-40B4-BE49-F238E27FC236}">
                <a16:creationId xmlns:a16="http://schemas.microsoft.com/office/drawing/2014/main" id="{202C2B45-FABA-461F-BF7A-04A3CAF9310C}"/>
              </a:ext>
            </a:extLst>
          </p:cNvPr>
          <p:cNvSpPr txBox="1"/>
          <p:nvPr/>
        </p:nvSpPr>
        <p:spPr>
          <a:xfrm>
            <a:off x="2494062" y="3443474"/>
            <a:ext cx="656451"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defTabSz="932597"/>
            <a:r>
              <a:rPr lang="en-US" sz="1020" dirty="0"/>
              <a:t>Apps</a:t>
            </a:r>
          </a:p>
        </p:txBody>
      </p:sp>
      <p:cxnSp>
        <p:nvCxnSpPr>
          <p:cNvPr id="8" name="Connector: Elbow 7">
            <a:extLst>
              <a:ext uri="{FF2B5EF4-FFF2-40B4-BE49-F238E27FC236}">
                <a16:creationId xmlns:a16="http://schemas.microsoft.com/office/drawing/2014/main" id="{01EF66D3-EA2C-49A0-B7C0-2AF001701CAE}"/>
              </a:ext>
            </a:extLst>
          </p:cNvPr>
          <p:cNvCxnSpPr>
            <a:cxnSpLocks/>
          </p:cNvCxnSpPr>
          <p:nvPr/>
        </p:nvCxnSpPr>
        <p:spPr>
          <a:xfrm flipH="1">
            <a:off x="5595793" y="3777324"/>
            <a:ext cx="196" cy="535691"/>
          </a:xfrm>
          <a:prstGeom prst="bentConnector3">
            <a:avLst>
              <a:gd name="adj1" fmla="val -36869375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313F34-735A-4730-B807-1E473C187837}"/>
              </a:ext>
            </a:extLst>
          </p:cNvPr>
          <p:cNvCxnSpPr/>
          <p:nvPr/>
        </p:nvCxnSpPr>
        <p:spPr>
          <a:xfrm>
            <a:off x="3574212" y="3777324"/>
            <a:ext cx="820668"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0CF1B66-5321-4862-8293-A9C617DB1840}"/>
              </a:ext>
            </a:extLst>
          </p:cNvPr>
          <p:cNvCxnSpPr>
            <a:cxnSpLocks/>
          </p:cNvCxnSpPr>
          <p:nvPr/>
        </p:nvCxnSpPr>
        <p:spPr>
          <a:xfrm flipH="1">
            <a:off x="3574212" y="4260282"/>
            <a:ext cx="820668"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B6924E3-3D43-419F-A506-AF61673972C2}"/>
              </a:ext>
            </a:extLst>
          </p:cNvPr>
          <p:cNvSpPr txBox="1"/>
          <p:nvPr/>
        </p:nvSpPr>
        <p:spPr>
          <a:xfrm>
            <a:off x="3530357" y="3318333"/>
            <a:ext cx="908378" cy="320182"/>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defTabSz="932597"/>
            <a:r>
              <a:rPr lang="en-US" sz="1020" dirty="0"/>
              <a:t>Encrypted query</a:t>
            </a:r>
          </a:p>
        </p:txBody>
      </p:sp>
      <p:sp>
        <p:nvSpPr>
          <p:cNvPr id="43" name="Freeform 272">
            <a:extLst>
              <a:ext uri="{FF2B5EF4-FFF2-40B4-BE49-F238E27FC236}">
                <a16:creationId xmlns:a16="http://schemas.microsoft.com/office/drawing/2014/main" id="{18A7AAFF-6892-42D0-A9C0-C61ECA4CAE82}"/>
              </a:ext>
            </a:extLst>
          </p:cNvPr>
          <p:cNvSpPr>
            <a:spLocks/>
          </p:cNvSpPr>
          <p:nvPr/>
        </p:nvSpPr>
        <p:spPr bwMode="auto">
          <a:xfrm>
            <a:off x="3228197" y="3970181"/>
            <a:ext cx="243068" cy="394249"/>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chemeClr val="accent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dirty="0">
              <a:solidFill>
                <a:prstClr val="black"/>
              </a:solidFill>
              <a:latin typeface="Segoe UI"/>
            </a:endParaRPr>
          </a:p>
        </p:txBody>
      </p:sp>
      <p:sp>
        <p:nvSpPr>
          <p:cNvPr id="44" name="Freeform 272">
            <a:extLst>
              <a:ext uri="{FF2B5EF4-FFF2-40B4-BE49-F238E27FC236}">
                <a16:creationId xmlns:a16="http://schemas.microsoft.com/office/drawing/2014/main" id="{7F0874F0-6AB2-4110-A864-B3F53550B153}"/>
              </a:ext>
            </a:extLst>
          </p:cNvPr>
          <p:cNvSpPr>
            <a:spLocks/>
          </p:cNvSpPr>
          <p:nvPr/>
        </p:nvSpPr>
        <p:spPr bwMode="auto">
          <a:xfrm>
            <a:off x="7427191" y="3261765"/>
            <a:ext cx="243068" cy="394249"/>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chemeClr val="accent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dirty="0">
              <a:solidFill>
                <a:prstClr val="black"/>
              </a:solidFill>
              <a:latin typeface="Segoe UI"/>
            </a:endParaRPr>
          </a:p>
        </p:txBody>
      </p:sp>
      <p:grpSp>
        <p:nvGrpSpPr>
          <p:cNvPr id="46" name="Graphic 76">
            <a:extLst>
              <a:ext uri="{FF2B5EF4-FFF2-40B4-BE49-F238E27FC236}">
                <a16:creationId xmlns:a16="http://schemas.microsoft.com/office/drawing/2014/main" id="{607FEF53-B839-427F-9CAD-37CE38F1DD9B}"/>
              </a:ext>
            </a:extLst>
          </p:cNvPr>
          <p:cNvGrpSpPr/>
          <p:nvPr/>
        </p:nvGrpSpPr>
        <p:grpSpPr>
          <a:xfrm>
            <a:off x="5862136" y="3875891"/>
            <a:ext cx="336537" cy="338556"/>
            <a:chOff x="10542101" y="1972314"/>
            <a:chExt cx="701938" cy="706150"/>
          </a:xfrm>
        </p:grpSpPr>
        <p:sp>
          <p:nvSpPr>
            <p:cNvPr id="48" name="Freeform: Shape 47">
              <a:extLst>
                <a:ext uri="{FF2B5EF4-FFF2-40B4-BE49-F238E27FC236}">
                  <a16:creationId xmlns:a16="http://schemas.microsoft.com/office/drawing/2014/main" id="{A4E47C0E-0880-4761-BA05-046C7AA8937E}"/>
                </a:ext>
              </a:extLst>
            </p:cNvPr>
            <p:cNvSpPr/>
            <p:nvPr/>
          </p:nvSpPr>
          <p:spPr>
            <a:xfrm>
              <a:off x="10767652" y="1972314"/>
              <a:ext cx="476387" cy="476386"/>
            </a:xfrm>
            <a:custGeom>
              <a:avLst/>
              <a:gdLst>
                <a:gd name="connsiteX0" fmla="*/ 407687 w 476387"/>
                <a:gd name="connsiteY0" fmla="*/ 73483 h 476385"/>
                <a:gd name="connsiteX1" fmla="*/ 73483 w 476387"/>
                <a:gd name="connsiteY1" fmla="*/ 73483 h 476385"/>
                <a:gd name="connsiteX2" fmla="*/ 73483 w 476387"/>
                <a:gd name="connsiteY2" fmla="*/ 407686 h 476385"/>
                <a:gd name="connsiteX3" fmla="*/ 407687 w 476387"/>
                <a:gd name="connsiteY3" fmla="*/ 407686 h 476385"/>
                <a:gd name="connsiteX4" fmla="*/ 407687 w 476387"/>
                <a:gd name="connsiteY4" fmla="*/ 73483 h 476385"/>
                <a:gd name="connsiteX5" fmla="*/ 108663 w 476387"/>
                <a:gd name="connsiteY5" fmla="*/ 373240 h 476385"/>
                <a:gd name="connsiteX6" fmla="*/ 108663 w 476387"/>
                <a:gd name="connsiteY6" fmla="*/ 108662 h 476385"/>
                <a:gd name="connsiteX7" fmla="*/ 373241 w 476387"/>
                <a:gd name="connsiteY7" fmla="*/ 108662 h 476385"/>
                <a:gd name="connsiteX8" fmla="*/ 373241 w 476387"/>
                <a:gd name="connsiteY8" fmla="*/ 373240 h 476385"/>
                <a:gd name="connsiteX9" fmla="*/ 108663 w 476387"/>
                <a:gd name="connsiteY9" fmla="*/ 373240 h 47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387" h="476385">
                  <a:moveTo>
                    <a:pt x="407687" y="73483"/>
                  </a:moveTo>
                  <a:cubicBezTo>
                    <a:pt x="315341" y="-18863"/>
                    <a:pt x="165829" y="-18863"/>
                    <a:pt x="73483" y="73483"/>
                  </a:cubicBezTo>
                  <a:cubicBezTo>
                    <a:pt x="-18863" y="165829"/>
                    <a:pt x="-18863" y="315340"/>
                    <a:pt x="73483" y="407686"/>
                  </a:cubicBezTo>
                  <a:cubicBezTo>
                    <a:pt x="165829" y="500031"/>
                    <a:pt x="315341" y="500031"/>
                    <a:pt x="407687" y="407686"/>
                  </a:cubicBezTo>
                  <a:cubicBezTo>
                    <a:pt x="500033" y="316073"/>
                    <a:pt x="500033" y="165829"/>
                    <a:pt x="407687" y="73483"/>
                  </a:cubicBezTo>
                  <a:moveTo>
                    <a:pt x="108663" y="373240"/>
                  </a:moveTo>
                  <a:cubicBezTo>
                    <a:pt x="35372" y="299949"/>
                    <a:pt x="35372" y="181952"/>
                    <a:pt x="108663" y="108662"/>
                  </a:cubicBezTo>
                  <a:cubicBezTo>
                    <a:pt x="181953" y="35372"/>
                    <a:pt x="299950" y="35372"/>
                    <a:pt x="373241" y="108662"/>
                  </a:cubicBezTo>
                  <a:cubicBezTo>
                    <a:pt x="446531" y="181952"/>
                    <a:pt x="446531" y="299949"/>
                    <a:pt x="373241" y="373240"/>
                  </a:cubicBezTo>
                  <a:cubicBezTo>
                    <a:pt x="299950" y="445797"/>
                    <a:pt x="181953" y="445797"/>
                    <a:pt x="108663" y="373240"/>
                  </a:cubicBezTo>
                </a:path>
              </a:pathLst>
            </a:custGeom>
            <a:solidFill>
              <a:schemeClr val="accent1"/>
            </a:solidFill>
            <a:ln w="7319" cap="flat">
              <a:noFill/>
              <a:prstDash val="solid"/>
              <a:miter/>
            </a:ln>
          </p:spPr>
          <p:txBody>
            <a:bodyPr rtlCol="0" anchor="ctr"/>
            <a:lstStyle/>
            <a:p>
              <a:pPr defTabSz="932597"/>
              <a:endParaRPr lang="en-US" sz="1836" dirty="0">
                <a:solidFill>
                  <a:prstClr val="black"/>
                </a:solidFill>
                <a:latin typeface="Segoe UI"/>
              </a:endParaRPr>
            </a:p>
          </p:txBody>
        </p:sp>
        <p:sp>
          <p:nvSpPr>
            <p:cNvPr id="49" name="Freeform: Shape 48">
              <a:extLst>
                <a:ext uri="{FF2B5EF4-FFF2-40B4-BE49-F238E27FC236}">
                  <a16:creationId xmlns:a16="http://schemas.microsoft.com/office/drawing/2014/main" id="{CEB9EEF3-B3DF-4EEB-AC8D-B17D5DFE613C}"/>
                </a:ext>
              </a:extLst>
            </p:cNvPr>
            <p:cNvSpPr/>
            <p:nvPr/>
          </p:nvSpPr>
          <p:spPr>
            <a:xfrm>
              <a:off x="10739236" y="2331594"/>
              <a:ext cx="146581" cy="146580"/>
            </a:xfrm>
            <a:custGeom>
              <a:avLst/>
              <a:gdLst>
                <a:gd name="connsiteX0" fmla="*/ 5973 w 146580"/>
                <a:gd name="connsiteY0" fmla="*/ 107547 h 146580"/>
                <a:gd name="connsiteX1" fmla="*/ 107548 w 146580"/>
                <a:gd name="connsiteY1" fmla="*/ 5973 h 146580"/>
                <a:gd name="connsiteX2" fmla="*/ 145379 w 146580"/>
                <a:gd name="connsiteY2" fmla="*/ 43804 h 146580"/>
                <a:gd name="connsiteX3" fmla="*/ 43805 w 146580"/>
                <a:gd name="connsiteY3" fmla="*/ 145378 h 146580"/>
              </a:gdLst>
              <a:ahLst/>
              <a:cxnLst>
                <a:cxn ang="0">
                  <a:pos x="connsiteX0" y="connsiteY0"/>
                </a:cxn>
                <a:cxn ang="0">
                  <a:pos x="connsiteX1" y="connsiteY1"/>
                </a:cxn>
                <a:cxn ang="0">
                  <a:pos x="connsiteX2" y="connsiteY2"/>
                </a:cxn>
                <a:cxn ang="0">
                  <a:pos x="connsiteX3" y="connsiteY3"/>
                </a:cxn>
              </a:cxnLst>
              <a:rect l="l" t="t" r="r" b="b"/>
              <a:pathLst>
                <a:path w="146580" h="146580">
                  <a:moveTo>
                    <a:pt x="5973" y="107547"/>
                  </a:moveTo>
                  <a:lnTo>
                    <a:pt x="107548" y="5973"/>
                  </a:lnTo>
                  <a:lnTo>
                    <a:pt x="145379" y="43804"/>
                  </a:lnTo>
                  <a:lnTo>
                    <a:pt x="43805" y="145378"/>
                  </a:lnTo>
                  <a:close/>
                </a:path>
              </a:pathLst>
            </a:custGeom>
            <a:solidFill>
              <a:schemeClr val="accent1"/>
            </a:solidFill>
            <a:ln w="7319" cap="flat">
              <a:noFill/>
              <a:prstDash val="solid"/>
              <a:miter/>
            </a:ln>
          </p:spPr>
          <p:txBody>
            <a:bodyPr rtlCol="0" anchor="ctr"/>
            <a:lstStyle/>
            <a:p>
              <a:pPr defTabSz="932597"/>
              <a:endParaRPr lang="en-US" sz="1836" dirty="0">
                <a:solidFill>
                  <a:prstClr val="black"/>
                </a:solidFill>
                <a:latin typeface="Segoe UI"/>
              </a:endParaRPr>
            </a:p>
          </p:txBody>
        </p:sp>
        <p:sp>
          <p:nvSpPr>
            <p:cNvPr id="50" name="Freeform: Shape 49">
              <a:extLst>
                <a:ext uri="{FF2B5EF4-FFF2-40B4-BE49-F238E27FC236}">
                  <a16:creationId xmlns:a16="http://schemas.microsoft.com/office/drawing/2014/main" id="{6AA5D231-30C1-4D32-BF79-41E7B8CE6130}"/>
                </a:ext>
              </a:extLst>
            </p:cNvPr>
            <p:cNvSpPr/>
            <p:nvPr/>
          </p:nvSpPr>
          <p:spPr>
            <a:xfrm>
              <a:off x="10542101" y="2389518"/>
              <a:ext cx="285832" cy="285831"/>
            </a:xfrm>
            <a:custGeom>
              <a:avLst/>
              <a:gdLst>
                <a:gd name="connsiteX0" fmla="*/ 64505 w 285832"/>
                <a:gd name="connsiteY0" fmla="*/ 281444 h 285831"/>
                <a:gd name="connsiteX1" fmla="*/ 8072 w 285832"/>
                <a:gd name="connsiteY1" fmla="*/ 225010 h 285831"/>
                <a:gd name="connsiteX2" fmla="*/ 8072 w 285832"/>
                <a:gd name="connsiteY2" fmla="*/ 207421 h 285831"/>
                <a:gd name="connsiteX3" fmla="*/ 207421 w 285832"/>
                <a:gd name="connsiteY3" fmla="*/ 8072 h 285831"/>
                <a:gd name="connsiteX4" fmla="*/ 225011 w 285832"/>
                <a:gd name="connsiteY4" fmla="*/ 8072 h 285831"/>
                <a:gd name="connsiteX5" fmla="*/ 281444 w 285832"/>
                <a:gd name="connsiteY5" fmla="*/ 64505 h 285831"/>
                <a:gd name="connsiteX6" fmla="*/ 281444 w 285832"/>
                <a:gd name="connsiteY6" fmla="*/ 82095 h 285831"/>
                <a:gd name="connsiteX7" fmla="*/ 82095 w 285832"/>
                <a:gd name="connsiteY7" fmla="*/ 281444 h 285831"/>
                <a:gd name="connsiteX8" fmla="*/ 64505 w 285832"/>
                <a:gd name="connsiteY8" fmla="*/ 281444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832" h="285831">
                  <a:moveTo>
                    <a:pt x="64505" y="281444"/>
                  </a:moveTo>
                  <a:lnTo>
                    <a:pt x="8072" y="225010"/>
                  </a:lnTo>
                  <a:cubicBezTo>
                    <a:pt x="2941" y="219880"/>
                    <a:pt x="2941" y="212551"/>
                    <a:pt x="8072" y="207421"/>
                  </a:cubicBezTo>
                  <a:lnTo>
                    <a:pt x="207421" y="8072"/>
                  </a:lnTo>
                  <a:cubicBezTo>
                    <a:pt x="212552" y="2941"/>
                    <a:pt x="219881" y="2941"/>
                    <a:pt x="225011" y="8072"/>
                  </a:cubicBezTo>
                  <a:lnTo>
                    <a:pt x="281444" y="64505"/>
                  </a:lnTo>
                  <a:cubicBezTo>
                    <a:pt x="286575" y="69635"/>
                    <a:pt x="286575" y="76964"/>
                    <a:pt x="281444" y="82095"/>
                  </a:cubicBezTo>
                  <a:lnTo>
                    <a:pt x="82095" y="281444"/>
                  </a:lnTo>
                  <a:cubicBezTo>
                    <a:pt x="76964" y="286574"/>
                    <a:pt x="69635" y="286574"/>
                    <a:pt x="64505" y="281444"/>
                  </a:cubicBezTo>
                </a:path>
              </a:pathLst>
            </a:custGeom>
            <a:solidFill>
              <a:srgbClr val="B3B3B3"/>
            </a:solidFill>
            <a:ln w="7319" cap="flat">
              <a:noFill/>
              <a:prstDash val="solid"/>
              <a:miter/>
            </a:ln>
          </p:spPr>
          <p:txBody>
            <a:bodyPr rtlCol="0" anchor="ctr"/>
            <a:lstStyle/>
            <a:p>
              <a:pPr defTabSz="932597"/>
              <a:endParaRPr lang="en-US" sz="1836" dirty="0">
                <a:solidFill>
                  <a:prstClr val="black"/>
                </a:solidFill>
                <a:latin typeface="Segoe UI"/>
              </a:endParaRPr>
            </a:p>
          </p:txBody>
        </p:sp>
        <p:sp>
          <p:nvSpPr>
            <p:cNvPr id="51" name="Freeform: Shape 50">
              <a:extLst>
                <a:ext uri="{FF2B5EF4-FFF2-40B4-BE49-F238E27FC236}">
                  <a16:creationId xmlns:a16="http://schemas.microsoft.com/office/drawing/2014/main" id="{1C89E08E-5F21-48A1-9129-A8F800984D62}"/>
                </a:ext>
              </a:extLst>
            </p:cNvPr>
            <p:cNvSpPr/>
            <p:nvPr/>
          </p:nvSpPr>
          <p:spPr>
            <a:xfrm>
              <a:off x="10956741" y="2061728"/>
              <a:ext cx="102606" cy="102606"/>
            </a:xfrm>
            <a:custGeom>
              <a:avLst/>
              <a:gdLst>
                <a:gd name="connsiteX0" fmla="*/ 88141 w 102606"/>
                <a:gd name="connsiteY0" fmla="*/ 88141 h 102606"/>
                <a:gd name="connsiteX1" fmla="*/ 18515 w 102606"/>
                <a:gd name="connsiteY1" fmla="*/ 88141 h 102606"/>
                <a:gd name="connsiteX2" fmla="*/ 18515 w 102606"/>
                <a:gd name="connsiteY2" fmla="*/ 18515 h 102606"/>
                <a:gd name="connsiteX3" fmla="*/ 88141 w 102606"/>
                <a:gd name="connsiteY3" fmla="*/ 18515 h 102606"/>
                <a:gd name="connsiteX4" fmla="*/ 88141 w 102606"/>
                <a:gd name="connsiteY4" fmla="*/ 88141 h 102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06" h="102606">
                  <a:moveTo>
                    <a:pt x="88141" y="88141"/>
                  </a:moveTo>
                  <a:cubicBezTo>
                    <a:pt x="69086" y="107196"/>
                    <a:pt x="37571" y="107196"/>
                    <a:pt x="18515" y="88141"/>
                  </a:cubicBezTo>
                  <a:cubicBezTo>
                    <a:pt x="-540" y="69086"/>
                    <a:pt x="-540" y="37571"/>
                    <a:pt x="18515" y="18515"/>
                  </a:cubicBezTo>
                  <a:cubicBezTo>
                    <a:pt x="37571" y="-540"/>
                    <a:pt x="69086" y="-540"/>
                    <a:pt x="88141" y="18515"/>
                  </a:cubicBezTo>
                  <a:cubicBezTo>
                    <a:pt x="107197" y="37571"/>
                    <a:pt x="107197" y="69086"/>
                    <a:pt x="88141" y="88141"/>
                  </a:cubicBezTo>
                </a:path>
              </a:pathLst>
            </a:custGeom>
            <a:solidFill>
              <a:schemeClr val="accent2"/>
            </a:solidFill>
            <a:ln w="7319" cap="flat">
              <a:noFill/>
              <a:prstDash val="solid"/>
              <a:miter/>
            </a:ln>
          </p:spPr>
          <p:txBody>
            <a:bodyPr rtlCol="0" anchor="ctr"/>
            <a:lstStyle/>
            <a:p>
              <a:pPr defTabSz="932597"/>
              <a:endParaRPr lang="en-US" sz="1836" dirty="0">
                <a:solidFill>
                  <a:prstClr val="black"/>
                </a:solidFill>
                <a:latin typeface="Segoe UI"/>
              </a:endParaRPr>
            </a:p>
          </p:txBody>
        </p:sp>
        <p:sp>
          <p:nvSpPr>
            <p:cNvPr id="52" name="Freeform: Shape 51">
              <a:extLst>
                <a:ext uri="{FF2B5EF4-FFF2-40B4-BE49-F238E27FC236}">
                  <a16:creationId xmlns:a16="http://schemas.microsoft.com/office/drawing/2014/main" id="{0C044163-31DD-46A1-B1A6-93AE4DFCB32B}"/>
                </a:ext>
              </a:extLst>
            </p:cNvPr>
            <p:cNvSpPr/>
            <p:nvPr/>
          </p:nvSpPr>
          <p:spPr>
            <a:xfrm>
              <a:off x="10542651" y="2421949"/>
              <a:ext cx="285832" cy="256515"/>
            </a:xfrm>
            <a:custGeom>
              <a:avLst/>
              <a:gdLst>
                <a:gd name="connsiteX0" fmla="*/ 280895 w 285832"/>
                <a:gd name="connsiteY0" fmla="*/ 32074 h 256515"/>
                <a:gd name="connsiteX1" fmla="*/ 253044 w 285832"/>
                <a:gd name="connsiteY1" fmla="*/ 4224 h 256515"/>
                <a:gd name="connsiteX2" fmla="*/ 58092 w 285832"/>
                <a:gd name="connsiteY2" fmla="*/ 199176 h 256515"/>
                <a:gd name="connsiteX3" fmla="*/ 50763 w 285832"/>
                <a:gd name="connsiteY3" fmla="*/ 199176 h 256515"/>
                <a:gd name="connsiteX4" fmla="*/ 17783 w 285832"/>
                <a:gd name="connsiteY4" fmla="*/ 166195 h 256515"/>
                <a:gd name="connsiteX5" fmla="*/ 7522 w 285832"/>
                <a:gd name="connsiteY5" fmla="*/ 176456 h 256515"/>
                <a:gd name="connsiteX6" fmla="*/ 7522 w 285832"/>
                <a:gd name="connsiteY6" fmla="*/ 192579 h 256515"/>
                <a:gd name="connsiteX7" fmla="*/ 64688 w 285832"/>
                <a:gd name="connsiteY7" fmla="*/ 249746 h 256515"/>
                <a:gd name="connsiteX8" fmla="*/ 80812 w 285832"/>
                <a:gd name="connsiteY8" fmla="*/ 249746 h 256515"/>
                <a:gd name="connsiteX9" fmla="*/ 280895 w 285832"/>
                <a:gd name="connsiteY9" fmla="*/ 49664 h 256515"/>
                <a:gd name="connsiteX10" fmla="*/ 280895 w 285832"/>
                <a:gd name="connsiteY10" fmla="*/ 32074 h 25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832" h="256515">
                  <a:moveTo>
                    <a:pt x="280895" y="32074"/>
                  </a:moveTo>
                  <a:lnTo>
                    <a:pt x="253044" y="4224"/>
                  </a:lnTo>
                  <a:lnTo>
                    <a:pt x="58092" y="199176"/>
                  </a:lnTo>
                  <a:cubicBezTo>
                    <a:pt x="55894" y="201374"/>
                    <a:pt x="52962" y="201374"/>
                    <a:pt x="50763" y="199176"/>
                  </a:cubicBezTo>
                  <a:lnTo>
                    <a:pt x="17783" y="166195"/>
                  </a:lnTo>
                  <a:lnTo>
                    <a:pt x="7522" y="176456"/>
                  </a:lnTo>
                  <a:cubicBezTo>
                    <a:pt x="3124" y="180853"/>
                    <a:pt x="3124" y="188182"/>
                    <a:pt x="7522" y="192579"/>
                  </a:cubicBezTo>
                  <a:lnTo>
                    <a:pt x="64688" y="249746"/>
                  </a:lnTo>
                  <a:cubicBezTo>
                    <a:pt x="69086" y="254143"/>
                    <a:pt x="76415" y="254143"/>
                    <a:pt x="80812" y="249746"/>
                  </a:cubicBezTo>
                  <a:lnTo>
                    <a:pt x="280895" y="49664"/>
                  </a:lnTo>
                  <a:cubicBezTo>
                    <a:pt x="286025" y="45266"/>
                    <a:pt x="286025" y="37204"/>
                    <a:pt x="280895" y="32074"/>
                  </a:cubicBezTo>
                </a:path>
              </a:pathLst>
            </a:custGeom>
            <a:solidFill>
              <a:schemeClr val="accent4"/>
            </a:solidFill>
            <a:ln w="7319" cap="flat">
              <a:noFill/>
              <a:prstDash val="solid"/>
              <a:miter/>
            </a:ln>
          </p:spPr>
          <p:txBody>
            <a:bodyPr rtlCol="0" anchor="ctr"/>
            <a:lstStyle/>
            <a:p>
              <a:pPr defTabSz="932597"/>
              <a:endParaRPr lang="en-US" sz="1836" dirty="0">
                <a:solidFill>
                  <a:prstClr val="black"/>
                </a:solidFill>
                <a:latin typeface="Segoe UI"/>
              </a:endParaRPr>
            </a:p>
          </p:txBody>
        </p:sp>
      </p:grpSp>
      <p:sp>
        <p:nvSpPr>
          <p:cNvPr id="34" name="TextBox 33">
            <a:extLst>
              <a:ext uri="{FF2B5EF4-FFF2-40B4-BE49-F238E27FC236}">
                <a16:creationId xmlns:a16="http://schemas.microsoft.com/office/drawing/2014/main" id="{F0AFEB7F-9EA8-4C4B-B58E-18B5DEBEE930}"/>
              </a:ext>
            </a:extLst>
          </p:cNvPr>
          <p:cNvSpPr txBox="1"/>
          <p:nvPr/>
        </p:nvSpPr>
        <p:spPr>
          <a:xfrm>
            <a:off x="4419452" y="5219954"/>
            <a:ext cx="1593343" cy="406265"/>
          </a:xfrm>
          <a:prstGeom prst="rect">
            <a:avLst/>
          </a:prstGeom>
          <a:noFill/>
          <a:ln>
            <a:noFill/>
          </a:ln>
        </p:spPr>
        <p:txBody>
          <a:bodyPr wrap="square" rtlCol="0">
            <a:spAutoFit/>
          </a:bodyPr>
          <a:lstStyle/>
          <a:p>
            <a:pPr defTabSz="951304">
              <a:defRPr/>
            </a:pPr>
            <a:r>
              <a:rPr lang="en-US" sz="1020" kern="0" dirty="0">
                <a:solidFill>
                  <a:srgbClr val="0078D7"/>
                </a:solidFill>
                <a:latin typeface="Segoe UI"/>
                <a:cs typeface="Segoe UI Semilight" panose="020B0402040204020203" pitchFamily="34" charset="0"/>
              </a:rPr>
              <a:t>Real-time data masking, partial masking.</a:t>
            </a:r>
          </a:p>
        </p:txBody>
      </p:sp>
      <p:grpSp>
        <p:nvGrpSpPr>
          <p:cNvPr id="35" name="Group 34">
            <a:extLst>
              <a:ext uri="{FF2B5EF4-FFF2-40B4-BE49-F238E27FC236}">
                <a16:creationId xmlns:a16="http://schemas.microsoft.com/office/drawing/2014/main" id="{DAB82DCA-D0DE-4264-8895-C6C8E07EBDE0}"/>
              </a:ext>
            </a:extLst>
          </p:cNvPr>
          <p:cNvGrpSpPr/>
          <p:nvPr/>
        </p:nvGrpSpPr>
        <p:grpSpPr>
          <a:xfrm>
            <a:off x="1152215" y="4182730"/>
            <a:ext cx="1435783" cy="778706"/>
            <a:chOff x="9297446" y="4711241"/>
            <a:chExt cx="1407758" cy="763507"/>
          </a:xfrm>
        </p:grpSpPr>
        <p:sp>
          <p:nvSpPr>
            <p:cNvPr id="45" name="Rectangle 327">
              <a:extLst>
                <a:ext uri="{FF2B5EF4-FFF2-40B4-BE49-F238E27FC236}">
                  <a16:creationId xmlns:a16="http://schemas.microsoft.com/office/drawing/2014/main" id="{F2BA3A0F-0474-40C3-A731-4FA5B197A7C3}"/>
                </a:ext>
              </a:extLst>
            </p:cNvPr>
            <p:cNvSpPr>
              <a:spLocks noChangeArrowheads="1"/>
            </p:cNvSpPr>
            <p:nvPr/>
          </p:nvSpPr>
          <p:spPr bwMode="auto">
            <a:xfrm>
              <a:off x="9297446" y="4711241"/>
              <a:ext cx="1382110" cy="763507"/>
            </a:xfrm>
            <a:prstGeom prst="roundRect">
              <a:avLst>
                <a:gd name="adj" fmla="val 1412"/>
              </a:avLst>
            </a:prstGeom>
            <a:solidFill>
              <a:schemeClr val="bg1"/>
            </a:solidFill>
            <a:ln w="317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020" dirty="0">
                <a:solidFill>
                  <a:srgbClr val="000000"/>
                </a:solidFill>
                <a:latin typeface="Segoe UI"/>
              </a:endParaRPr>
            </a:p>
          </p:txBody>
        </p:sp>
        <p:sp>
          <p:nvSpPr>
            <p:cNvPr id="36" name="TextBox 35">
              <a:extLst>
                <a:ext uri="{FF2B5EF4-FFF2-40B4-BE49-F238E27FC236}">
                  <a16:creationId xmlns:a16="http://schemas.microsoft.com/office/drawing/2014/main" id="{B56A0B6E-A417-411B-B6F2-D98D5BD2D149}"/>
                </a:ext>
              </a:extLst>
            </p:cNvPr>
            <p:cNvSpPr txBox="1"/>
            <p:nvPr/>
          </p:nvSpPr>
          <p:spPr>
            <a:xfrm>
              <a:off x="9297446" y="4744707"/>
              <a:ext cx="896399" cy="219484"/>
            </a:xfrm>
            <a:prstGeom prst="rect">
              <a:avLst/>
            </a:prstGeom>
            <a:noFill/>
          </p:spPr>
          <p:txBody>
            <a:bodyPr wrap="none" lIns="93260" tIns="46630" rIns="93260" bIns="46630" rtlCol="0">
              <a:spAutoFit/>
            </a:bodyPr>
            <a:lstStyle/>
            <a:p>
              <a:pPr defTabSz="932597">
                <a:lnSpc>
                  <a:spcPct val="90000"/>
                </a:lnSpc>
                <a:spcAft>
                  <a:spcPts val="612"/>
                </a:spcAft>
                <a:defRPr/>
              </a:pPr>
              <a:r>
                <a:rPr lang="en-US" sz="918" dirty="0">
                  <a:solidFill>
                    <a:srgbClr val="0078D7"/>
                  </a:solidFill>
                  <a:latin typeface="Segoe UI"/>
                </a:rPr>
                <a:t>CreditCardNo</a:t>
              </a:r>
            </a:p>
          </p:txBody>
        </p:sp>
        <p:sp>
          <p:nvSpPr>
            <p:cNvPr id="37" name="TextBox 36">
              <a:extLst>
                <a:ext uri="{FF2B5EF4-FFF2-40B4-BE49-F238E27FC236}">
                  <a16:creationId xmlns:a16="http://schemas.microsoft.com/office/drawing/2014/main" id="{25B12F2B-DB91-48A4-9D6F-3AF62A5F026D}"/>
                </a:ext>
              </a:extLst>
            </p:cNvPr>
            <p:cNvSpPr txBox="1"/>
            <p:nvPr/>
          </p:nvSpPr>
          <p:spPr>
            <a:xfrm>
              <a:off x="9297446" y="4998223"/>
              <a:ext cx="1407758" cy="219484"/>
            </a:xfrm>
            <a:prstGeom prst="rect">
              <a:avLst/>
            </a:prstGeom>
            <a:noFill/>
          </p:spPr>
          <p:txBody>
            <a:bodyPr wrap="none" lIns="93260" tIns="46630" rIns="93260" bIns="46630" rtlCol="0">
              <a:spAutoFit/>
            </a:bodyPr>
            <a:lstStyle/>
            <a:p>
              <a:pPr defTabSz="932597">
                <a:lnSpc>
                  <a:spcPct val="90000"/>
                </a:lnSpc>
                <a:spcAft>
                  <a:spcPts val="612"/>
                </a:spcAft>
                <a:defRPr/>
              </a:pPr>
              <a:r>
                <a:rPr lang="en-US" sz="918" dirty="0">
                  <a:solidFill>
                    <a:srgbClr val="0078D7"/>
                  </a:solidFill>
                  <a:latin typeface="Segoe UI"/>
                </a:rPr>
                <a:t>XXXX-XXXX-XXXX-5796</a:t>
              </a:r>
            </a:p>
          </p:txBody>
        </p:sp>
        <p:sp>
          <p:nvSpPr>
            <p:cNvPr id="38" name="TextBox 37">
              <a:extLst>
                <a:ext uri="{FF2B5EF4-FFF2-40B4-BE49-F238E27FC236}">
                  <a16:creationId xmlns:a16="http://schemas.microsoft.com/office/drawing/2014/main" id="{F110D9F1-B7A2-401E-B261-E85048873555}"/>
                </a:ext>
              </a:extLst>
            </p:cNvPr>
            <p:cNvSpPr txBox="1"/>
            <p:nvPr/>
          </p:nvSpPr>
          <p:spPr>
            <a:xfrm>
              <a:off x="9297446" y="5251739"/>
              <a:ext cx="1407758" cy="219484"/>
            </a:xfrm>
            <a:prstGeom prst="rect">
              <a:avLst/>
            </a:prstGeom>
            <a:noFill/>
          </p:spPr>
          <p:txBody>
            <a:bodyPr wrap="none" lIns="93260" tIns="46630" rIns="93260" bIns="46630" rtlCol="0">
              <a:spAutoFit/>
            </a:bodyPr>
            <a:lstStyle/>
            <a:p>
              <a:pPr defTabSz="932597">
                <a:lnSpc>
                  <a:spcPct val="90000"/>
                </a:lnSpc>
                <a:spcAft>
                  <a:spcPts val="612"/>
                </a:spcAft>
                <a:defRPr/>
              </a:pPr>
              <a:r>
                <a:rPr lang="en-US" sz="918" dirty="0">
                  <a:solidFill>
                    <a:srgbClr val="0078D7"/>
                  </a:solidFill>
                  <a:latin typeface="Segoe UI"/>
                </a:rPr>
                <a:t>XXXX-XXXX-XXXX-1978</a:t>
              </a:r>
            </a:p>
          </p:txBody>
        </p:sp>
        <p:cxnSp>
          <p:nvCxnSpPr>
            <p:cNvPr id="40" name="Straight Connector 39">
              <a:extLst>
                <a:ext uri="{FF2B5EF4-FFF2-40B4-BE49-F238E27FC236}">
                  <a16:creationId xmlns:a16="http://schemas.microsoft.com/office/drawing/2014/main" id="{7EB0A560-D1D5-40AF-BCD6-C5E3DB3BC896}"/>
                </a:ext>
              </a:extLst>
            </p:cNvPr>
            <p:cNvCxnSpPr>
              <a:cxnSpLocks/>
            </p:cNvCxnSpPr>
            <p:nvPr/>
          </p:nvCxnSpPr>
          <p:spPr>
            <a:xfrm>
              <a:off x="9297446" y="4964757"/>
              <a:ext cx="1382110" cy="0"/>
            </a:xfrm>
            <a:prstGeom prst="lin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12DB58-DACF-48F8-B792-A5C1FFAF0AE2}"/>
                </a:ext>
              </a:extLst>
            </p:cNvPr>
            <p:cNvCxnSpPr>
              <a:cxnSpLocks/>
            </p:cNvCxnSpPr>
            <p:nvPr/>
          </p:nvCxnSpPr>
          <p:spPr>
            <a:xfrm>
              <a:off x="9297446" y="5218272"/>
              <a:ext cx="1370554" cy="0"/>
            </a:xfrm>
            <a:prstGeom prst="lin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D4804F8B-75F7-4238-B011-B3DB6E31002C}"/>
              </a:ext>
            </a:extLst>
          </p:cNvPr>
          <p:cNvSpPr txBox="1"/>
          <p:nvPr/>
        </p:nvSpPr>
        <p:spPr>
          <a:xfrm>
            <a:off x="5830469" y="4582677"/>
            <a:ext cx="1112257"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defTabSz="932597"/>
            <a:r>
              <a:rPr lang="en-US" sz="1020" dirty="0"/>
              <a:t>SQL Database</a:t>
            </a:r>
          </a:p>
        </p:txBody>
      </p:sp>
      <p:cxnSp>
        <p:nvCxnSpPr>
          <p:cNvPr id="54" name="Connector: Elbow 53">
            <a:extLst>
              <a:ext uri="{FF2B5EF4-FFF2-40B4-BE49-F238E27FC236}">
                <a16:creationId xmlns:a16="http://schemas.microsoft.com/office/drawing/2014/main" id="{AF9AF027-FE5B-48B8-A64E-D93EC10D29C7}"/>
              </a:ext>
            </a:extLst>
          </p:cNvPr>
          <p:cNvCxnSpPr>
            <a:cxnSpLocks/>
            <a:stCxn id="47" idx="2"/>
            <a:endCxn id="45" idx="2"/>
          </p:cNvCxnSpPr>
          <p:nvPr/>
        </p:nvCxnSpPr>
        <p:spPr>
          <a:xfrm rot="5400000">
            <a:off x="4012479" y="2587317"/>
            <a:ext cx="218668" cy="4529571"/>
          </a:xfrm>
          <a:prstGeom prst="bentConnector3">
            <a:avLst>
              <a:gd name="adj1" fmla="val 20454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B005B77F-A40C-43F9-A645-C72FFE269607}"/>
              </a:ext>
            </a:extLst>
          </p:cNvPr>
          <p:cNvSpPr>
            <a:spLocks/>
          </p:cNvSpPr>
          <p:nvPr/>
        </p:nvSpPr>
        <p:spPr bwMode="auto">
          <a:xfrm>
            <a:off x="472663" y="4373166"/>
            <a:ext cx="484969" cy="603924"/>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prstClr val="black"/>
              </a:solidFill>
              <a:latin typeface="Segoe UI"/>
            </a:endParaRPr>
          </a:p>
        </p:txBody>
      </p:sp>
      <p:graphicFrame>
        <p:nvGraphicFramePr>
          <p:cNvPr id="59" name="Table 58">
            <a:extLst>
              <a:ext uri="{FF2B5EF4-FFF2-40B4-BE49-F238E27FC236}">
                <a16:creationId xmlns:a16="http://schemas.microsoft.com/office/drawing/2014/main" id="{359F31D4-9D0F-43F5-AC50-BB846024FD62}"/>
              </a:ext>
            </a:extLst>
          </p:cNvPr>
          <p:cNvGraphicFramePr>
            <a:graphicFrameLocks noGrp="1"/>
          </p:cNvGraphicFramePr>
          <p:nvPr>
            <p:extLst>
              <p:ext uri="{D42A27DB-BD31-4B8C-83A1-F6EECF244321}">
                <p14:modId xmlns:p14="http://schemas.microsoft.com/office/powerpoint/2010/main" val="1847913817"/>
              </p:ext>
            </p:extLst>
          </p:nvPr>
        </p:nvGraphicFramePr>
        <p:xfrm>
          <a:off x="6861804" y="4347212"/>
          <a:ext cx="1347189" cy="932604"/>
        </p:xfrm>
        <a:graphic>
          <a:graphicData uri="http://schemas.openxmlformats.org/drawingml/2006/table">
            <a:tbl>
              <a:tblPr firstRow="1" bandRow="1">
                <a:tableStyleId>{5940675A-B579-460E-94D1-54222C63F5DA}</a:tableStyleId>
              </a:tblPr>
              <a:tblGrid>
                <a:gridCol w="1347189">
                  <a:extLst>
                    <a:ext uri="{9D8B030D-6E8A-4147-A177-3AD203B41FA5}">
                      <a16:colId xmlns:a16="http://schemas.microsoft.com/office/drawing/2014/main" val="20000"/>
                    </a:ext>
                  </a:extLst>
                </a:gridCol>
              </a:tblGrid>
              <a:tr h="233151">
                <a:tc>
                  <a:txBody>
                    <a:bodyPr/>
                    <a:lstStyle/>
                    <a:p>
                      <a:r>
                        <a:rPr lang="en-US" sz="900" dirty="0">
                          <a:solidFill>
                            <a:schemeClr val="bg1"/>
                          </a:solidFill>
                          <a:latin typeface="Segoe UI Semibold" panose="020B0702040204020203" pitchFamily="34" charset="0"/>
                          <a:cs typeface="Segoe UI Semibold" panose="020B0702040204020203" pitchFamily="34" charset="0"/>
                        </a:rPr>
                        <a:t>Table.CreditCardNo</a:t>
                      </a:r>
                    </a:p>
                  </a:txBody>
                  <a:tcPr marL="93260" marR="93260" marT="46630" marB="4663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33151">
                <a:tc>
                  <a:txBody>
                    <a:bodyPr/>
                    <a:lstStyle/>
                    <a:p>
                      <a:r>
                        <a:rPr lang="en-US" sz="900" dirty="0"/>
                        <a:t>4465-6571-7868-5796</a:t>
                      </a:r>
                      <a:endParaRPr lang="en-US" sz="900" dirty="0">
                        <a:solidFill>
                          <a:schemeClr val="bg2">
                            <a:lumMod val="50000"/>
                          </a:schemeClr>
                        </a:solidFill>
                        <a:latin typeface="+mj-lt"/>
                      </a:endParaRPr>
                    </a:p>
                  </a:txBody>
                  <a:tcPr marL="93260" marR="93260" marT="46630" marB="4663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33151">
                <a:tc>
                  <a:txBody>
                    <a:bodyPr/>
                    <a:lstStyle/>
                    <a:p>
                      <a:r>
                        <a:rPr lang="en-US" sz="900" dirty="0"/>
                        <a:t>4468-7746-3848-1978</a:t>
                      </a:r>
                      <a:endParaRPr lang="en-US" sz="900" dirty="0">
                        <a:solidFill>
                          <a:schemeClr val="bg2">
                            <a:lumMod val="50000"/>
                          </a:schemeClr>
                        </a:solidFill>
                        <a:latin typeface="+mj-lt"/>
                      </a:endParaRPr>
                    </a:p>
                  </a:txBody>
                  <a:tcPr marL="93260" marR="93260" marT="46630" marB="4663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33151">
                <a:tc>
                  <a:txBody>
                    <a:bodyPr/>
                    <a:lstStyle/>
                    <a:p>
                      <a:r>
                        <a:rPr lang="en-US" sz="900" dirty="0"/>
                        <a:t>4484-5434-6858-6550</a:t>
                      </a:r>
                      <a:endParaRPr lang="en-US" sz="900" dirty="0">
                        <a:solidFill>
                          <a:schemeClr val="bg2">
                            <a:lumMod val="50000"/>
                          </a:schemeClr>
                        </a:solidFill>
                        <a:latin typeface="+mj-lt"/>
                      </a:endParaRPr>
                    </a:p>
                  </a:txBody>
                  <a:tcPr marL="93260" marR="93260" marT="46630" marB="4663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60" name="Text Placeholder 3">
            <a:extLst>
              <a:ext uri="{FF2B5EF4-FFF2-40B4-BE49-F238E27FC236}">
                <a16:creationId xmlns:a16="http://schemas.microsoft.com/office/drawing/2014/main" id="{3CAB11E2-9B81-4746-B174-0777BB88E526}"/>
              </a:ext>
            </a:extLst>
          </p:cNvPr>
          <p:cNvSpPr txBox="1">
            <a:spLocks/>
          </p:cNvSpPr>
          <p:nvPr/>
        </p:nvSpPr>
        <p:spPr>
          <a:xfrm>
            <a:off x="3811249" y="6036712"/>
            <a:ext cx="2487951" cy="286489"/>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Dynamic Data Masking</a:t>
            </a:r>
          </a:p>
        </p:txBody>
      </p:sp>
      <p:sp>
        <p:nvSpPr>
          <p:cNvPr id="64" name="TextBox 63">
            <a:extLst>
              <a:ext uri="{FF2B5EF4-FFF2-40B4-BE49-F238E27FC236}">
                <a16:creationId xmlns:a16="http://schemas.microsoft.com/office/drawing/2014/main" id="{67FC7E86-0E31-40F1-8104-17723D4F074A}"/>
              </a:ext>
            </a:extLst>
          </p:cNvPr>
          <p:cNvSpPr txBox="1"/>
          <p:nvPr/>
        </p:nvSpPr>
        <p:spPr>
          <a:xfrm>
            <a:off x="10715837" y="3022701"/>
            <a:ext cx="1250313" cy="25426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78D7"/>
                </a:solidFill>
                <a:effectLst/>
                <a:uLnTx/>
                <a:uFillTx/>
                <a:latin typeface="+mj-lt"/>
                <a:cs typeface="Segoe UI Semilight" panose="020B0402040204020203" pitchFamily="34" charset="0"/>
              </a:defRPr>
            </a:lvl1pPr>
          </a:lstStyle>
          <a:p>
            <a:pPr defTabSz="932597"/>
            <a:r>
              <a:rPr lang="en-US" sz="1020" dirty="0">
                <a:latin typeface="Segoe UI Semibold"/>
              </a:rPr>
              <a:t>Alert</a:t>
            </a:r>
          </a:p>
        </p:txBody>
      </p:sp>
      <p:cxnSp>
        <p:nvCxnSpPr>
          <p:cNvPr id="65" name="Straight Arrow Connector 64">
            <a:extLst>
              <a:ext uri="{FF2B5EF4-FFF2-40B4-BE49-F238E27FC236}">
                <a16:creationId xmlns:a16="http://schemas.microsoft.com/office/drawing/2014/main" id="{485B87D5-ADA7-4EA0-B261-1B05F3E1AC19}"/>
              </a:ext>
            </a:extLst>
          </p:cNvPr>
          <p:cNvCxnSpPr>
            <a:cxnSpLocks/>
          </p:cNvCxnSpPr>
          <p:nvPr/>
        </p:nvCxnSpPr>
        <p:spPr>
          <a:xfrm flipV="1">
            <a:off x="9840416" y="2579604"/>
            <a:ext cx="706500" cy="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D92D19DE-04CA-4C18-B1A6-06BF78FDBCF2}"/>
              </a:ext>
            </a:extLst>
          </p:cNvPr>
          <p:cNvGrpSpPr/>
          <p:nvPr/>
        </p:nvGrpSpPr>
        <p:grpSpPr>
          <a:xfrm>
            <a:off x="10726301" y="2122154"/>
            <a:ext cx="1089441" cy="854221"/>
            <a:chOff x="8676220" y="4585847"/>
            <a:chExt cx="1362435" cy="1068275"/>
          </a:xfrm>
        </p:grpSpPr>
        <p:sp>
          <p:nvSpPr>
            <p:cNvPr id="83" name="Freeform 5">
              <a:extLst>
                <a:ext uri="{FF2B5EF4-FFF2-40B4-BE49-F238E27FC236}">
                  <a16:creationId xmlns:a16="http://schemas.microsoft.com/office/drawing/2014/main" id="{39CC6428-910C-4295-A631-9226BA037F8D}"/>
                </a:ext>
              </a:extLst>
            </p:cNvPr>
            <p:cNvSpPr>
              <a:spLocks/>
            </p:cNvSpPr>
            <p:nvPr/>
          </p:nvSpPr>
          <p:spPr bwMode="auto">
            <a:xfrm>
              <a:off x="8676220" y="4585847"/>
              <a:ext cx="1362435" cy="106827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84" name="Rectangle 83">
              <a:extLst>
                <a:ext uri="{FF2B5EF4-FFF2-40B4-BE49-F238E27FC236}">
                  <a16:creationId xmlns:a16="http://schemas.microsoft.com/office/drawing/2014/main" id="{C59E954D-B4C6-48F3-AACF-3BC10F966D0F}"/>
                </a:ext>
              </a:extLst>
            </p:cNvPr>
            <p:cNvSpPr/>
            <p:nvPr/>
          </p:nvSpPr>
          <p:spPr bwMode="auto">
            <a:xfrm>
              <a:off x="8741229" y="4652282"/>
              <a:ext cx="1230278" cy="726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7DBA2B8A-E915-48E9-BEC7-2CA7698112A1}"/>
                </a:ext>
              </a:extLst>
            </p:cNvPr>
            <p:cNvGrpSpPr/>
            <p:nvPr/>
          </p:nvGrpSpPr>
          <p:grpSpPr>
            <a:xfrm>
              <a:off x="9148185" y="4823818"/>
              <a:ext cx="415106" cy="365914"/>
              <a:chOff x="10888627" y="4504791"/>
              <a:chExt cx="821490" cy="724138"/>
            </a:xfrm>
            <a:solidFill>
              <a:schemeClr val="accent2"/>
            </a:solidFill>
          </p:grpSpPr>
          <p:sp>
            <p:nvSpPr>
              <p:cNvPr id="86" name="Freeform: Shape 85">
                <a:extLst>
                  <a:ext uri="{FF2B5EF4-FFF2-40B4-BE49-F238E27FC236}">
                    <a16:creationId xmlns:a16="http://schemas.microsoft.com/office/drawing/2014/main" id="{16F02B9E-BCCB-4EF2-95F4-C08A504843AB}"/>
                  </a:ext>
                </a:extLst>
              </p:cNvPr>
              <p:cNvSpPr/>
              <p:nvPr/>
            </p:nvSpPr>
            <p:spPr bwMode="auto">
              <a:xfrm>
                <a:off x="10888627" y="4504791"/>
                <a:ext cx="821490" cy="724138"/>
              </a:xfrm>
              <a:custGeom>
                <a:avLst/>
                <a:gdLst>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410745 w 821490"/>
                  <a:gd name="connsiteY4" fmla="*/ 724138 h 724138"/>
                  <a:gd name="connsiteX5" fmla="*/ 38318 w 821490"/>
                  <a:gd name="connsiteY5" fmla="*/ 724138 h 724138"/>
                  <a:gd name="connsiteX6" fmla="*/ 4980 w 821490"/>
                  <a:gd name="connsiteY6" fmla="*/ 666988 h 724138"/>
                  <a:gd name="connsiteX7" fmla="*/ 378360 w 821490"/>
                  <a:gd name="connsiteY7" fmla="*/ 19288 h 724138"/>
                  <a:gd name="connsiteX8" fmla="*/ 411222 w 821490"/>
                  <a:gd name="connsiteY8" fmla="*/ 0 h 724138"/>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38318 w 821490"/>
                  <a:gd name="connsiteY4" fmla="*/ 724138 h 724138"/>
                  <a:gd name="connsiteX5" fmla="*/ 4980 w 821490"/>
                  <a:gd name="connsiteY5" fmla="*/ 666988 h 724138"/>
                  <a:gd name="connsiteX6" fmla="*/ 378360 w 821490"/>
                  <a:gd name="connsiteY6" fmla="*/ 19288 h 724138"/>
                  <a:gd name="connsiteX7" fmla="*/ 411222 w 821490"/>
                  <a:gd name="connsiteY7"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490" h="724138">
                    <a:moveTo>
                      <a:pt x="411222" y="0"/>
                    </a:moveTo>
                    <a:cubicBezTo>
                      <a:pt x="424080" y="0"/>
                      <a:pt x="436939" y="6429"/>
                      <a:pt x="444083" y="19288"/>
                    </a:cubicBezTo>
                    <a:lnTo>
                      <a:pt x="816510" y="666988"/>
                    </a:lnTo>
                    <a:cubicBezTo>
                      <a:pt x="830798" y="692705"/>
                      <a:pt x="812700" y="724138"/>
                      <a:pt x="783173" y="724138"/>
                    </a:cubicBezTo>
                    <a:lnTo>
                      <a:pt x="38318" y="724138"/>
                    </a:lnTo>
                    <a:cubicBezTo>
                      <a:pt x="8790" y="724138"/>
                      <a:pt x="-9307" y="692705"/>
                      <a:pt x="4980" y="666988"/>
                    </a:cubicBezTo>
                    <a:lnTo>
                      <a:pt x="378360" y="19288"/>
                    </a:lnTo>
                    <a:cubicBezTo>
                      <a:pt x="385504" y="6429"/>
                      <a:pt x="398363" y="0"/>
                      <a:pt x="411222" y="0"/>
                    </a:cubicBezTo>
                    <a:close/>
                  </a:path>
                </a:pathLst>
              </a:custGeom>
              <a:solidFill>
                <a:schemeClr val="accent1"/>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dirty="0">
                  <a:solidFill>
                    <a:prstClr val="black"/>
                  </a:solidFill>
                  <a:latin typeface="Segoe UI"/>
                </a:endParaRPr>
              </a:p>
            </p:txBody>
          </p:sp>
          <p:sp>
            <p:nvSpPr>
              <p:cNvPr id="87" name="Freeform: Shape 86" descr="Warning">
                <a:extLst>
                  <a:ext uri="{FF2B5EF4-FFF2-40B4-BE49-F238E27FC236}">
                    <a16:creationId xmlns:a16="http://schemas.microsoft.com/office/drawing/2014/main" id="{2A0FC925-8F70-4C43-A55A-4BCBA421793E}"/>
                  </a:ext>
                </a:extLst>
              </p:cNvPr>
              <p:cNvSpPr/>
              <p:nvPr/>
            </p:nvSpPr>
            <p:spPr>
              <a:xfrm>
                <a:off x="11270797" y="4676480"/>
                <a:ext cx="57150" cy="333375"/>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grpFill/>
              <a:ln w="9525" cap="flat">
                <a:noFill/>
                <a:prstDash val="solid"/>
                <a:miter/>
              </a:ln>
            </p:spPr>
            <p:txBody>
              <a:bodyPr rtlCol="0" anchor="ctr"/>
              <a:lstStyle/>
              <a:p>
                <a:pPr defTabSz="932597">
                  <a:defRPr/>
                </a:pPr>
                <a:endParaRPr lang="en-US" sz="1836" dirty="0">
                  <a:solidFill>
                    <a:prstClr val="black"/>
                  </a:solidFill>
                  <a:latin typeface="Segoe UI"/>
                </a:endParaRPr>
              </a:p>
            </p:txBody>
          </p:sp>
          <p:sp>
            <p:nvSpPr>
              <p:cNvPr id="88" name="Freeform: Shape 87" descr="Warning">
                <a:extLst>
                  <a:ext uri="{FF2B5EF4-FFF2-40B4-BE49-F238E27FC236}">
                    <a16:creationId xmlns:a16="http://schemas.microsoft.com/office/drawing/2014/main" id="{F708C1BE-108B-4D08-83C9-385731D25103}"/>
                  </a:ext>
                </a:extLst>
              </p:cNvPr>
              <p:cNvSpPr/>
              <p:nvPr/>
            </p:nvSpPr>
            <p:spPr>
              <a:xfrm>
                <a:off x="11251747" y="5047955"/>
                <a:ext cx="95250" cy="95250"/>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grpFill/>
              <a:ln w="9525" cap="flat">
                <a:noFill/>
                <a:prstDash val="solid"/>
                <a:miter/>
              </a:ln>
            </p:spPr>
            <p:txBody>
              <a:bodyPr rtlCol="0" anchor="ctr"/>
              <a:lstStyle/>
              <a:p>
                <a:pPr defTabSz="932597">
                  <a:defRPr/>
                </a:pPr>
                <a:endParaRPr lang="en-US" sz="1836" dirty="0">
                  <a:solidFill>
                    <a:prstClr val="black"/>
                  </a:solidFill>
                  <a:latin typeface="Segoe UI"/>
                </a:endParaRPr>
              </a:p>
            </p:txBody>
          </p:sp>
        </p:grpSp>
      </p:grpSp>
      <p:sp>
        <p:nvSpPr>
          <p:cNvPr id="89" name="Text Placeholder 3">
            <a:extLst>
              <a:ext uri="{FF2B5EF4-FFF2-40B4-BE49-F238E27FC236}">
                <a16:creationId xmlns:a16="http://schemas.microsoft.com/office/drawing/2014/main" id="{DB3F53ED-7D47-460B-8DDD-FDC123B4F4C7}"/>
              </a:ext>
            </a:extLst>
          </p:cNvPr>
          <p:cNvSpPr txBox="1">
            <a:spLocks/>
          </p:cNvSpPr>
          <p:nvPr/>
        </p:nvSpPr>
        <p:spPr>
          <a:xfrm>
            <a:off x="10492841" y="1644948"/>
            <a:ext cx="2487951" cy="286489"/>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Threat Detection</a:t>
            </a:r>
          </a:p>
        </p:txBody>
      </p:sp>
      <p:cxnSp>
        <p:nvCxnSpPr>
          <p:cNvPr id="90" name="Connector: Elbow 89">
            <a:extLst>
              <a:ext uri="{FF2B5EF4-FFF2-40B4-BE49-F238E27FC236}">
                <a16:creationId xmlns:a16="http://schemas.microsoft.com/office/drawing/2014/main" id="{0089A1C9-3A4D-4318-95D7-9336C11D50A5}"/>
              </a:ext>
            </a:extLst>
          </p:cNvPr>
          <p:cNvCxnSpPr>
            <a:cxnSpLocks/>
          </p:cNvCxnSpPr>
          <p:nvPr/>
        </p:nvCxnSpPr>
        <p:spPr>
          <a:xfrm>
            <a:off x="7631988" y="4154069"/>
            <a:ext cx="1293587" cy="1827565"/>
          </a:xfrm>
          <a:prstGeom prst="bentConnector3">
            <a:avLst>
              <a:gd name="adj1" fmla="val 99692"/>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4CAC6EA7-13F0-4AB5-B177-1DBA8304098F}"/>
              </a:ext>
            </a:extLst>
          </p:cNvPr>
          <p:cNvCxnSpPr>
            <a:cxnSpLocks/>
          </p:cNvCxnSpPr>
          <p:nvPr/>
        </p:nvCxnSpPr>
        <p:spPr>
          <a:xfrm>
            <a:off x="7631988" y="3935673"/>
            <a:ext cx="2170765" cy="2045961"/>
          </a:xfrm>
          <a:prstGeom prst="bentConnector3">
            <a:avLst>
              <a:gd name="adj1" fmla="val 99987"/>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74CA5129-BC12-46E2-A44D-D9044C5B6777}"/>
              </a:ext>
            </a:extLst>
          </p:cNvPr>
          <p:cNvCxnSpPr>
            <a:cxnSpLocks/>
          </p:cNvCxnSpPr>
          <p:nvPr/>
        </p:nvCxnSpPr>
        <p:spPr>
          <a:xfrm>
            <a:off x="7631988" y="3709930"/>
            <a:ext cx="3053726" cy="2271703"/>
          </a:xfrm>
          <a:prstGeom prst="bentConnector3">
            <a:avLst>
              <a:gd name="adj1" fmla="val 99869"/>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279BE16A-2340-47A8-AAFF-55F7B6935751}"/>
              </a:ext>
            </a:extLst>
          </p:cNvPr>
          <p:cNvGrpSpPr/>
          <p:nvPr/>
        </p:nvGrpSpPr>
        <p:grpSpPr>
          <a:xfrm>
            <a:off x="8018147" y="3453218"/>
            <a:ext cx="907428" cy="908748"/>
            <a:chOff x="6383327" y="3337954"/>
            <a:chExt cx="772454" cy="773577"/>
          </a:xfrm>
        </p:grpSpPr>
        <p:sp>
          <p:nvSpPr>
            <p:cNvPr id="94" name="Freeform: Shape 93">
              <a:extLst>
                <a:ext uri="{FF2B5EF4-FFF2-40B4-BE49-F238E27FC236}">
                  <a16:creationId xmlns:a16="http://schemas.microsoft.com/office/drawing/2014/main" id="{D89AC9D1-ED64-4EE2-B606-AC09388DB4E9}"/>
                </a:ext>
              </a:extLst>
            </p:cNvPr>
            <p:cNvSpPr/>
            <p:nvPr/>
          </p:nvSpPr>
          <p:spPr bwMode="auto">
            <a:xfrm>
              <a:off x="6383327" y="3337954"/>
              <a:ext cx="772454" cy="773577"/>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solidFill>
              <a:schemeClr val="accent1"/>
            </a:solidFill>
            <a:ln w="444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cxnSp>
          <p:nvCxnSpPr>
            <p:cNvPr id="96" name="Straight Connector 95">
              <a:extLst>
                <a:ext uri="{FF2B5EF4-FFF2-40B4-BE49-F238E27FC236}">
                  <a16:creationId xmlns:a16="http://schemas.microsoft.com/office/drawing/2014/main" id="{AB5961CF-19DF-43AE-A438-D284795E332F}"/>
                </a:ext>
              </a:extLst>
            </p:cNvPr>
            <p:cNvCxnSpPr/>
            <p:nvPr/>
          </p:nvCxnSpPr>
          <p:spPr>
            <a:xfrm>
              <a:off x="6769554" y="3524250"/>
              <a:ext cx="0" cy="398689"/>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01B57AA-D8B4-4D70-888C-D5BE8B2BD281}"/>
                </a:ext>
              </a:extLst>
            </p:cNvPr>
            <p:cNvCxnSpPr/>
            <p:nvPr/>
          </p:nvCxnSpPr>
          <p:spPr>
            <a:xfrm flipV="1">
              <a:off x="6769554" y="3781425"/>
              <a:ext cx="202746" cy="141514"/>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C049F1A-D08E-4DF3-B9E2-E986432F7E20}"/>
                </a:ext>
              </a:extLst>
            </p:cNvPr>
            <p:cNvCxnSpPr/>
            <p:nvPr/>
          </p:nvCxnSpPr>
          <p:spPr>
            <a:xfrm>
              <a:off x="6769553" y="3524250"/>
              <a:ext cx="202746" cy="257175"/>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F1069A3-8E7B-4ABB-954A-62D71A7C9406}"/>
                </a:ext>
              </a:extLst>
            </p:cNvPr>
            <p:cNvCxnSpPr>
              <a:cxnSpLocks/>
            </p:cNvCxnSpPr>
            <p:nvPr/>
          </p:nvCxnSpPr>
          <p:spPr>
            <a:xfrm flipH="1" flipV="1">
              <a:off x="6571270" y="3781425"/>
              <a:ext cx="202746" cy="141514"/>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7932526-D013-49A9-B774-CC0B4DCFDA72}"/>
                </a:ext>
              </a:extLst>
            </p:cNvPr>
            <p:cNvCxnSpPr>
              <a:cxnSpLocks/>
            </p:cNvCxnSpPr>
            <p:nvPr/>
          </p:nvCxnSpPr>
          <p:spPr>
            <a:xfrm flipH="1">
              <a:off x="6571269" y="3524250"/>
              <a:ext cx="202746" cy="257175"/>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5" name="Oval 104">
            <a:extLst>
              <a:ext uri="{FF2B5EF4-FFF2-40B4-BE49-F238E27FC236}">
                <a16:creationId xmlns:a16="http://schemas.microsoft.com/office/drawing/2014/main" id="{2E73F3DA-C4A2-4FA5-A0FD-A050201F0364}"/>
              </a:ext>
            </a:extLst>
          </p:cNvPr>
          <p:cNvSpPr/>
          <p:nvPr/>
        </p:nvSpPr>
        <p:spPr bwMode="auto">
          <a:xfrm>
            <a:off x="8746548" y="4899429"/>
            <a:ext cx="349726" cy="349726"/>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5">
            <a:extLst>
              <a:ext uri="{FF2B5EF4-FFF2-40B4-BE49-F238E27FC236}">
                <a16:creationId xmlns:a16="http://schemas.microsoft.com/office/drawing/2014/main" id="{249EB7B9-B5D5-45D8-B733-64F606BBD75D}"/>
              </a:ext>
            </a:extLst>
          </p:cNvPr>
          <p:cNvSpPr/>
          <p:nvPr/>
        </p:nvSpPr>
        <p:spPr bwMode="auto">
          <a:xfrm>
            <a:off x="8836252" y="5020100"/>
            <a:ext cx="170320" cy="108387"/>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dirty="0">
              <a:solidFill>
                <a:srgbClr val="FFFFFF"/>
              </a:solidFill>
              <a:latin typeface="Segoe UI"/>
            </a:endParaRPr>
          </a:p>
        </p:txBody>
      </p:sp>
      <p:sp>
        <p:nvSpPr>
          <p:cNvPr id="107" name="Oval 106">
            <a:extLst>
              <a:ext uri="{FF2B5EF4-FFF2-40B4-BE49-F238E27FC236}">
                <a16:creationId xmlns:a16="http://schemas.microsoft.com/office/drawing/2014/main" id="{C089EA83-CD64-4F23-9FB8-C7E065ED05A2}"/>
              </a:ext>
            </a:extLst>
          </p:cNvPr>
          <p:cNvSpPr/>
          <p:nvPr/>
        </p:nvSpPr>
        <p:spPr bwMode="auto">
          <a:xfrm>
            <a:off x="10506098" y="4899429"/>
            <a:ext cx="349726" cy="349726"/>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5">
            <a:extLst>
              <a:ext uri="{FF2B5EF4-FFF2-40B4-BE49-F238E27FC236}">
                <a16:creationId xmlns:a16="http://schemas.microsoft.com/office/drawing/2014/main" id="{F3463605-DD0B-4AE4-BC2D-41FEC58A9507}"/>
              </a:ext>
            </a:extLst>
          </p:cNvPr>
          <p:cNvSpPr/>
          <p:nvPr/>
        </p:nvSpPr>
        <p:spPr bwMode="auto">
          <a:xfrm>
            <a:off x="10595802" y="5020100"/>
            <a:ext cx="170320" cy="108387"/>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dirty="0">
              <a:solidFill>
                <a:srgbClr val="FFFFFF"/>
              </a:solidFill>
              <a:latin typeface="Segoe UI"/>
            </a:endParaRPr>
          </a:p>
        </p:txBody>
      </p:sp>
      <p:sp>
        <p:nvSpPr>
          <p:cNvPr id="110" name="Oval 109">
            <a:extLst>
              <a:ext uri="{FF2B5EF4-FFF2-40B4-BE49-F238E27FC236}">
                <a16:creationId xmlns:a16="http://schemas.microsoft.com/office/drawing/2014/main" id="{CD755825-B133-4128-9DE5-E14608F8AC5B}"/>
              </a:ext>
            </a:extLst>
          </p:cNvPr>
          <p:cNvSpPr/>
          <p:nvPr/>
        </p:nvSpPr>
        <p:spPr bwMode="auto">
          <a:xfrm>
            <a:off x="9625752" y="4899429"/>
            <a:ext cx="349726" cy="349726"/>
          </a:xfrm>
          <a:prstGeom prst="ellipse">
            <a:avLst/>
          </a:prstGeom>
          <a:solidFill>
            <a:srgbClr val="C0000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ECB9D589-836F-44C8-889F-C88835173409}"/>
              </a:ext>
            </a:extLst>
          </p:cNvPr>
          <p:cNvGrpSpPr/>
          <p:nvPr/>
        </p:nvGrpSpPr>
        <p:grpSpPr>
          <a:xfrm>
            <a:off x="9726063" y="5000375"/>
            <a:ext cx="149105" cy="147835"/>
            <a:chOff x="10239438" y="4431953"/>
            <a:chExt cx="236132" cy="234118"/>
          </a:xfrm>
        </p:grpSpPr>
        <p:cxnSp>
          <p:nvCxnSpPr>
            <p:cNvPr id="112" name="Straight Connector 111">
              <a:extLst>
                <a:ext uri="{FF2B5EF4-FFF2-40B4-BE49-F238E27FC236}">
                  <a16:creationId xmlns:a16="http://schemas.microsoft.com/office/drawing/2014/main" id="{5F537144-AEEB-403A-BA15-386A6DF6EFB1}"/>
                </a:ext>
              </a:extLst>
            </p:cNvPr>
            <p:cNvCxnSpPr>
              <a:cxnSpLocks/>
            </p:cNvCxnSpPr>
            <p:nvPr/>
          </p:nvCxnSpPr>
          <p:spPr>
            <a:xfrm>
              <a:off x="10248141" y="4437632"/>
              <a:ext cx="218727" cy="222761"/>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23CD707-5646-4218-9333-336EA06CEE4C}"/>
                </a:ext>
              </a:extLst>
            </p:cNvPr>
            <p:cNvCxnSpPr>
              <a:cxnSpLocks/>
            </p:cNvCxnSpPr>
            <p:nvPr/>
          </p:nvCxnSpPr>
          <p:spPr>
            <a:xfrm flipV="1">
              <a:off x="10239438" y="4431953"/>
              <a:ext cx="236132" cy="234118"/>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Freeform: Shape 114">
            <a:extLst>
              <a:ext uri="{FF2B5EF4-FFF2-40B4-BE49-F238E27FC236}">
                <a16:creationId xmlns:a16="http://schemas.microsoft.com/office/drawing/2014/main" id="{D3149988-E2B7-4B3D-BF76-CF3300B0A7CD}"/>
              </a:ext>
            </a:extLst>
          </p:cNvPr>
          <p:cNvSpPr>
            <a:spLocks/>
          </p:cNvSpPr>
          <p:nvPr/>
        </p:nvSpPr>
        <p:spPr bwMode="auto">
          <a:xfrm>
            <a:off x="9624895" y="5981633"/>
            <a:ext cx="350583" cy="436573"/>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rgbClr val="C00000"/>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prstClr val="black"/>
              </a:solidFill>
              <a:latin typeface="Segoe UI"/>
            </a:endParaRPr>
          </a:p>
        </p:txBody>
      </p:sp>
      <p:sp>
        <p:nvSpPr>
          <p:cNvPr id="116" name="Freeform: Shape 115">
            <a:extLst>
              <a:ext uri="{FF2B5EF4-FFF2-40B4-BE49-F238E27FC236}">
                <a16:creationId xmlns:a16="http://schemas.microsoft.com/office/drawing/2014/main" id="{5EC439A2-5545-453B-ABEC-427A07FFA1B9}"/>
              </a:ext>
            </a:extLst>
          </p:cNvPr>
          <p:cNvSpPr>
            <a:spLocks/>
          </p:cNvSpPr>
          <p:nvPr/>
        </p:nvSpPr>
        <p:spPr bwMode="auto">
          <a:xfrm>
            <a:off x="10505670" y="5981633"/>
            <a:ext cx="350583" cy="436573"/>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prstClr val="black"/>
              </a:solidFill>
              <a:latin typeface="Segoe UI"/>
            </a:endParaRPr>
          </a:p>
        </p:txBody>
      </p:sp>
      <p:sp>
        <p:nvSpPr>
          <p:cNvPr id="117" name="Freeform: Shape 116">
            <a:extLst>
              <a:ext uri="{FF2B5EF4-FFF2-40B4-BE49-F238E27FC236}">
                <a16:creationId xmlns:a16="http://schemas.microsoft.com/office/drawing/2014/main" id="{42622392-D205-4291-8FDF-DF0C22AF49F2}"/>
              </a:ext>
            </a:extLst>
          </p:cNvPr>
          <p:cNvSpPr>
            <a:spLocks/>
          </p:cNvSpPr>
          <p:nvPr/>
        </p:nvSpPr>
        <p:spPr bwMode="auto">
          <a:xfrm>
            <a:off x="8744119" y="5981633"/>
            <a:ext cx="350583" cy="436573"/>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prstClr val="black"/>
              </a:solidFill>
              <a:latin typeface="Segoe UI"/>
            </a:endParaRPr>
          </a:p>
        </p:txBody>
      </p:sp>
      <p:grpSp>
        <p:nvGrpSpPr>
          <p:cNvPr id="118" name="Group 117">
            <a:extLst>
              <a:ext uri="{FF2B5EF4-FFF2-40B4-BE49-F238E27FC236}">
                <a16:creationId xmlns:a16="http://schemas.microsoft.com/office/drawing/2014/main" id="{43428D9F-351C-4E89-A0D0-AA39FD3A5A70}"/>
              </a:ext>
            </a:extLst>
          </p:cNvPr>
          <p:cNvGrpSpPr/>
          <p:nvPr/>
        </p:nvGrpSpPr>
        <p:grpSpPr>
          <a:xfrm>
            <a:off x="8662860" y="5405822"/>
            <a:ext cx="517102" cy="332423"/>
            <a:chOff x="6890249" y="4985657"/>
            <a:chExt cx="762000" cy="489856"/>
          </a:xfrm>
        </p:grpSpPr>
        <p:sp>
          <p:nvSpPr>
            <p:cNvPr id="119" name="Rectangle: Rounded Corners 118">
              <a:extLst>
                <a:ext uri="{FF2B5EF4-FFF2-40B4-BE49-F238E27FC236}">
                  <a16:creationId xmlns:a16="http://schemas.microsoft.com/office/drawing/2014/main" id="{89A7AAD9-6781-47F2-BAFD-95233B9B77BE}"/>
                </a:ext>
              </a:extLst>
            </p:cNvPr>
            <p:cNvSpPr/>
            <p:nvPr/>
          </p:nvSpPr>
          <p:spPr>
            <a:xfrm>
              <a:off x="6890249" y="4985657"/>
              <a:ext cx="762000" cy="489856"/>
            </a:xfrm>
            <a:prstGeom prst="roundRect">
              <a:avLst>
                <a:gd name="adj" fmla="val 8504"/>
              </a:avLst>
            </a:prstGeom>
            <a:solidFill>
              <a:schemeClr val="accent1"/>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0" name="Freeform: Shape 119">
              <a:extLst>
                <a:ext uri="{FF2B5EF4-FFF2-40B4-BE49-F238E27FC236}">
                  <a16:creationId xmlns:a16="http://schemas.microsoft.com/office/drawing/2014/main" id="{2C0D96EC-D684-4A9C-B6AF-0F6BE4DF3F54}"/>
                </a:ext>
              </a:extLst>
            </p:cNvPr>
            <p:cNvSpPr/>
            <p:nvPr/>
          </p:nvSpPr>
          <p:spPr>
            <a:xfrm>
              <a:off x="7042649" y="5075464"/>
              <a:ext cx="152400" cy="152400"/>
            </a:xfrm>
            <a:custGeom>
              <a:avLst/>
              <a:gdLst>
                <a:gd name="connsiteX0" fmla="*/ 76200 w 152400"/>
                <a:gd name="connsiteY0" fmla="*/ 0 h 152400"/>
                <a:gd name="connsiteX1" fmla="*/ 152400 w 152400"/>
                <a:gd name="connsiteY1" fmla="*/ 76200 h 152400"/>
                <a:gd name="connsiteX2" fmla="*/ 76200 w 152400"/>
                <a:gd name="connsiteY2" fmla="*/ 152400 h 152400"/>
                <a:gd name="connsiteX3" fmla="*/ 0 w 152400"/>
                <a:gd name="connsiteY3" fmla="*/ 76200 h 152400"/>
                <a:gd name="connsiteX4" fmla="*/ 76200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200" y="0"/>
                  </a:moveTo>
                  <a:cubicBezTo>
                    <a:pt x="118110" y="0"/>
                    <a:pt x="152400" y="34290"/>
                    <a:pt x="152400" y="76200"/>
                  </a:cubicBezTo>
                  <a:cubicBezTo>
                    <a:pt x="152400" y="118110"/>
                    <a:pt x="118110" y="152400"/>
                    <a:pt x="76200" y="152400"/>
                  </a:cubicBezTo>
                  <a:cubicBezTo>
                    <a:pt x="34290" y="152400"/>
                    <a:pt x="0" y="118110"/>
                    <a:pt x="0" y="76200"/>
                  </a:cubicBezTo>
                  <a:cubicBezTo>
                    <a:pt x="0" y="34290"/>
                    <a:pt x="34290" y="0"/>
                    <a:pt x="76200" y="0"/>
                  </a:cubicBez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1" name="Freeform: Shape 120">
              <a:extLst>
                <a:ext uri="{FF2B5EF4-FFF2-40B4-BE49-F238E27FC236}">
                  <a16:creationId xmlns:a16="http://schemas.microsoft.com/office/drawing/2014/main" id="{FACC8A9F-06A5-4420-BAA5-B90B85EB0B67}"/>
                </a:ext>
              </a:extLst>
            </p:cNvPr>
            <p:cNvSpPr/>
            <p:nvPr/>
          </p:nvSpPr>
          <p:spPr>
            <a:xfrm>
              <a:off x="7347449" y="51326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2" name="Freeform: Shape 121">
              <a:extLst>
                <a:ext uri="{FF2B5EF4-FFF2-40B4-BE49-F238E27FC236}">
                  <a16:creationId xmlns:a16="http://schemas.microsoft.com/office/drawing/2014/main" id="{C0AEC378-537D-405E-82EB-745F5168332B}"/>
                </a:ext>
              </a:extLst>
            </p:cNvPr>
            <p:cNvSpPr/>
            <p:nvPr/>
          </p:nvSpPr>
          <p:spPr>
            <a:xfrm>
              <a:off x="6966449" y="5246914"/>
              <a:ext cx="304800" cy="152400"/>
            </a:xfrm>
            <a:custGeom>
              <a:avLst/>
              <a:gdLst>
                <a:gd name="connsiteX0" fmla="*/ 152400 w 304800"/>
                <a:gd name="connsiteY0" fmla="*/ 0 h 152400"/>
                <a:gd name="connsiteX1" fmla="*/ 215265 w 304800"/>
                <a:gd name="connsiteY1" fmla="*/ 9525 h 152400"/>
                <a:gd name="connsiteX2" fmla="*/ 289560 w 304800"/>
                <a:gd name="connsiteY2" fmla="*/ 45720 h 152400"/>
                <a:gd name="connsiteX3" fmla="*/ 304800 w 304800"/>
                <a:gd name="connsiteY3" fmla="*/ 76200 h 152400"/>
                <a:gd name="connsiteX4" fmla="*/ 304800 w 304800"/>
                <a:gd name="connsiteY4" fmla="*/ 152400 h 152400"/>
                <a:gd name="connsiteX5" fmla="*/ 0 w 304800"/>
                <a:gd name="connsiteY5" fmla="*/ 152400 h 152400"/>
                <a:gd name="connsiteX6" fmla="*/ 0 w 304800"/>
                <a:gd name="connsiteY6" fmla="*/ 76200 h 152400"/>
                <a:gd name="connsiteX7" fmla="*/ 15240 w 304800"/>
                <a:gd name="connsiteY7" fmla="*/ 45720 h 152400"/>
                <a:gd name="connsiteX8" fmla="*/ 89535 w 304800"/>
                <a:gd name="connsiteY8" fmla="*/ 9525 h 152400"/>
                <a:gd name="connsiteX9" fmla="*/ 152400 w 304800"/>
                <a:gd name="connsiteY9"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152400">
                  <a:moveTo>
                    <a:pt x="152400" y="0"/>
                  </a:moveTo>
                  <a:cubicBezTo>
                    <a:pt x="175260" y="0"/>
                    <a:pt x="196215" y="3810"/>
                    <a:pt x="215265" y="9525"/>
                  </a:cubicBezTo>
                  <a:cubicBezTo>
                    <a:pt x="241935" y="17145"/>
                    <a:pt x="268605" y="28575"/>
                    <a:pt x="289560" y="45720"/>
                  </a:cubicBezTo>
                  <a:cubicBezTo>
                    <a:pt x="299085" y="53340"/>
                    <a:pt x="304800" y="64770"/>
                    <a:pt x="304800" y="76200"/>
                  </a:cubicBezTo>
                  <a:lnTo>
                    <a:pt x="304800" y="152400"/>
                  </a:lnTo>
                  <a:lnTo>
                    <a:pt x="0" y="152400"/>
                  </a:lnTo>
                  <a:lnTo>
                    <a:pt x="0" y="76200"/>
                  </a:lnTo>
                  <a:cubicBezTo>
                    <a:pt x="0" y="64770"/>
                    <a:pt x="5715" y="53340"/>
                    <a:pt x="15240" y="45720"/>
                  </a:cubicBezTo>
                  <a:cubicBezTo>
                    <a:pt x="36195" y="30480"/>
                    <a:pt x="62865" y="17145"/>
                    <a:pt x="89535" y="9525"/>
                  </a:cubicBezTo>
                  <a:cubicBezTo>
                    <a:pt x="110490" y="3810"/>
                    <a:pt x="131445" y="0"/>
                    <a:pt x="152400" y="0"/>
                  </a:cubicBez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3" name="Freeform: Shape 122">
              <a:extLst>
                <a:ext uri="{FF2B5EF4-FFF2-40B4-BE49-F238E27FC236}">
                  <a16:creationId xmlns:a16="http://schemas.microsoft.com/office/drawing/2014/main" id="{B94323F2-747F-4034-888A-76D33757BA99}"/>
                </a:ext>
              </a:extLst>
            </p:cNvPr>
            <p:cNvSpPr/>
            <p:nvPr/>
          </p:nvSpPr>
          <p:spPr>
            <a:xfrm>
              <a:off x="7347449" y="52469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4" name="Freeform: Shape 123">
              <a:extLst>
                <a:ext uri="{FF2B5EF4-FFF2-40B4-BE49-F238E27FC236}">
                  <a16:creationId xmlns:a16="http://schemas.microsoft.com/office/drawing/2014/main" id="{F939EAC3-D750-4460-8E56-49814C096829}"/>
                </a:ext>
              </a:extLst>
            </p:cNvPr>
            <p:cNvSpPr/>
            <p:nvPr/>
          </p:nvSpPr>
          <p:spPr>
            <a:xfrm>
              <a:off x="7347449" y="53612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125" name="Group 124">
            <a:extLst>
              <a:ext uri="{FF2B5EF4-FFF2-40B4-BE49-F238E27FC236}">
                <a16:creationId xmlns:a16="http://schemas.microsoft.com/office/drawing/2014/main" id="{745B367B-4678-4BBA-8A7F-7989449EB2CB}"/>
              </a:ext>
            </a:extLst>
          </p:cNvPr>
          <p:cNvGrpSpPr/>
          <p:nvPr/>
        </p:nvGrpSpPr>
        <p:grpSpPr>
          <a:xfrm>
            <a:off x="10423189" y="5405822"/>
            <a:ext cx="517102" cy="332423"/>
            <a:chOff x="6890249" y="4985657"/>
            <a:chExt cx="762000" cy="489856"/>
          </a:xfrm>
        </p:grpSpPr>
        <p:sp>
          <p:nvSpPr>
            <p:cNvPr id="126" name="Rectangle: Rounded Corners 125">
              <a:extLst>
                <a:ext uri="{FF2B5EF4-FFF2-40B4-BE49-F238E27FC236}">
                  <a16:creationId xmlns:a16="http://schemas.microsoft.com/office/drawing/2014/main" id="{6B4AA2C2-4DB9-4FC5-AFAA-408D6E2E2B99}"/>
                </a:ext>
              </a:extLst>
            </p:cNvPr>
            <p:cNvSpPr/>
            <p:nvPr/>
          </p:nvSpPr>
          <p:spPr>
            <a:xfrm>
              <a:off x="6890249" y="4985657"/>
              <a:ext cx="762000" cy="489856"/>
            </a:xfrm>
            <a:prstGeom prst="roundRect">
              <a:avLst>
                <a:gd name="adj" fmla="val 8504"/>
              </a:avLst>
            </a:prstGeom>
            <a:solidFill>
              <a:schemeClr val="accent1"/>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7" name="Freeform: Shape 126">
              <a:extLst>
                <a:ext uri="{FF2B5EF4-FFF2-40B4-BE49-F238E27FC236}">
                  <a16:creationId xmlns:a16="http://schemas.microsoft.com/office/drawing/2014/main" id="{0EACC6CB-0AED-4B63-AC1C-473655785619}"/>
                </a:ext>
              </a:extLst>
            </p:cNvPr>
            <p:cNvSpPr/>
            <p:nvPr/>
          </p:nvSpPr>
          <p:spPr>
            <a:xfrm>
              <a:off x="7042649" y="5075464"/>
              <a:ext cx="152400" cy="152400"/>
            </a:xfrm>
            <a:custGeom>
              <a:avLst/>
              <a:gdLst>
                <a:gd name="connsiteX0" fmla="*/ 76200 w 152400"/>
                <a:gd name="connsiteY0" fmla="*/ 0 h 152400"/>
                <a:gd name="connsiteX1" fmla="*/ 152400 w 152400"/>
                <a:gd name="connsiteY1" fmla="*/ 76200 h 152400"/>
                <a:gd name="connsiteX2" fmla="*/ 76200 w 152400"/>
                <a:gd name="connsiteY2" fmla="*/ 152400 h 152400"/>
                <a:gd name="connsiteX3" fmla="*/ 0 w 152400"/>
                <a:gd name="connsiteY3" fmla="*/ 76200 h 152400"/>
                <a:gd name="connsiteX4" fmla="*/ 76200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200" y="0"/>
                  </a:moveTo>
                  <a:cubicBezTo>
                    <a:pt x="118110" y="0"/>
                    <a:pt x="152400" y="34290"/>
                    <a:pt x="152400" y="76200"/>
                  </a:cubicBezTo>
                  <a:cubicBezTo>
                    <a:pt x="152400" y="118110"/>
                    <a:pt x="118110" y="152400"/>
                    <a:pt x="76200" y="152400"/>
                  </a:cubicBezTo>
                  <a:cubicBezTo>
                    <a:pt x="34290" y="152400"/>
                    <a:pt x="0" y="118110"/>
                    <a:pt x="0" y="76200"/>
                  </a:cubicBezTo>
                  <a:cubicBezTo>
                    <a:pt x="0" y="34290"/>
                    <a:pt x="34290" y="0"/>
                    <a:pt x="76200" y="0"/>
                  </a:cubicBez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8" name="Freeform: Shape 127">
              <a:extLst>
                <a:ext uri="{FF2B5EF4-FFF2-40B4-BE49-F238E27FC236}">
                  <a16:creationId xmlns:a16="http://schemas.microsoft.com/office/drawing/2014/main" id="{A6CB9073-E50A-44B9-A636-3B5248E3DED8}"/>
                </a:ext>
              </a:extLst>
            </p:cNvPr>
            <p:cNvSpPr/>
            <p:nvPr/>
          </p:nvSpPr>
          <p:spPr>
            <a:xfrm>
              <a:off x="7347449" y="51326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9" name="Freeform: Shape 128">
              <a:extLst>
                <a:ext uri="{FF2B5EF4-FFF2-40B4-BE49-F238E27FC236}">
                  <a16:creationId xmlns:a16="http://schemas.microsoft.com/office/drawing/2014/main" id="{5891D3BA-63CF-472F-8DC6-0595CE852F04}"/>
                </a:ext>
              </a:extLst>
            </p:cNvPr>
            <p:cNvSpPr/>
            <p:nvPr/>
          </p:nvSpPr>
          <p:spPr>
            <a:xfrm>
              <a:off x="6966449" y="5246914"/>
              <a:ext cx="304800" cy="152400"/>
            </a:xfrm>
            <a:custGeom>
              <a:avLst/>
              <a:gdLst>
                <a:gd name="connsiteX0" fmla="*/ 152400 w 304800"/>
                <a:gd name="connsiteY0" fmla="*/ 0 h 152400"/>
                <a:gd name="connsiteX1" fmla="*/ 215265 w 304800"/>
                <a:gd name="connsiteY1" fmla="*/ 9525 h 152400"/>
                <a:gd name="connsiteX2" fmla="*/ 289560 w 304800"/>
                <a:gd name="connsiteY2" fmla="*/ 45720 h 152400"/>
                <a:gd name="connsiteX3" fmla="*/ 304800 w 304800"/>
                <a:gd name="connsiteY3" fmla="*/ 76200 h 152400"/>
                <a:gd name="connsiteX4" fmla="*/ 304800 w 304800"/>
                <a:gd name="connsiteY4" fmla="*/ 152400 h 152400"/>
                <a:gd name="connsiteX5" fmla="*/ 0 w 304800"/>
                <a:gd name="connsiteY5" fmla="*/ 152400 h 152400"/>
                <a:gd name="connsiteX6" fmla="*/ 0 w 304800"/>
                <a:gd name="connsiteY6" fmla="*/ 76200 h 152400"/>
                <a:gd name="connsiteX7" fmla="*/ 15240 w 304800"/>
                <a:gd name="connsiteY7" fmla="*/ 45720 h 152400"/>
                <a:gd name="connsiteX8" fmla="*/ 89535 w 304800"/>
                <a:gd name="connsiteY8" fmla="*/ 9525 h 152400"/>
                <a:gd name="connsiteX9" fmla="*/ 152400 w 304800"/>
                <a:gd name="connsiteY9"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152400">
                  <a:moveTo>
                    <a:pt x="152400" y="0"/>
                  </a:moveTo>
                  <a:cubicBezTo>
                    <a:pt x="175260" y="0"/>
                    <a:pt x="196215" y="3810"/>
                    <a:pt x="215265" y="9525"/>
                  </a:cubicBezTo>
                  <a:cubicBezTo>
                    <a:pt x="241935" y="17145"/>
                    <a:pt x="268605" y="28575"/>
                    <a:pt x="289560" y="45720"/>
                  </a:cubicBezTo>
                  <a:cubicBezTo>
                    <a:pt x="299085" y="53340"/>
                    <a:pt x="304800" y="64770"/>
                    <a:pt x="304800" y="76200"/>
                  </a:cubicBezTo>
                  <a:lnTo>
                    <a:pt x="304800" y="152400"/>
                  </a:lnTo>
                  <a:lnTo>
                    <a:pt x="0" y="152400"/>
                  </a:lnTo>
                  <a:lnTo>
                    <a:pt x="0" y="76200"/>
                  </a:lnTo>
                  <a:cubicBezTo>
                    <a:pt x="0" y="64770"/>
                    <a:pt x="5715" y="53340"/>
                    <a:pt x="15240" y="45720"/>
                  </a:cubicBezTo>
                  <a:cubicBezTo>
                    <a:pt x="36195" y="30480"/>
                    <a:pt x="62865" y="17145"/>
                    <a:pt x="89535" y="9525"/>
                  </a:cubicBezTo>
                  <a:cubicBezTo>
                    <a:pt x="110490" y="3810"/>
                    <a:pt x="131445" y="0"/>
                    <a:pt x="152400" y="0"/>
                  </a:cubicBez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0" name="Freeform: Shape 129">
              <a:extLst>
                <a:ext uri="{FF2B5EF4-FFF2-40B4-BE49-F238E27FC236}">
                  <a16:creationId xmlns:a16="http://schemas.microsoft.com/office/drawing/2014/main" id="{C3F0A573-59A0-43C1-B33D-580DBF645DD6}"/>
                </a:ext>
              </a:extLst>
            </p:cNvPr>
            <p:cNvSpPr/>
            <p:nvPr/>
          </p:nvSpPr>
          <p:spPr>
            <a:xfrm>
              <a:off x="7347449" y="52469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1" name="Freeform: Shape 130">
              <a:extLst>
                <a:ext uri="{FF2B5EF4-FFF2-40B4-BE49-F238E27FC236}">
                  <a16:creationId xmlns:a16="http://schemas.microsoft.com/office/drawing/2014/main" id="{3CB4554A-31DB-4B0D-867E-E61C733BFCAC}"/>
                </a:ext>
              </a:extLst>
            </p:cNvPr>
            <p:cNvSpPr/>
            <p:nvPr/>
          </p:nvSpPr>
          <p:spPr>
            <a:xfrm>
              <a:off x="7347449" y="53612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132" name="Group 131">
            <a:extLst>
              <a:ext uri="{FF2B5EF4-FFF2-40B4-BE49-F238E27FC236}">
                <a16:creationId xmlns:a16="http://schemas.microsoft.com/office/drawing/2014/main" id="{275058C3-3E24-4C43-842F-36E45200C613}"/>
              </a:ext>
            </a:extLst>
          </p:cNvPr>
          <p:cNvGrpSpPr/>
          <p:nvPr/>
        </p:nvGrpSpPr>
        <p:grpSpPr>
          <a:xfrm>
            <a:off x="9543025" y="5405822"/>
            <a:ext cx="517102" cy="332423"/>
            <a:chOff x="6890249" y="4985657"/>
            <a:chExt cx="762000" cy="489856"/>
          </a:xfrm>
          <a:solidFill>
            <a:schemeClr val="bg1">
              <a:lumMod val="85000"/>
            </a:schemeClr>
          </a:solidFill>
        </p:grpSpPr>
        <p:sp>
          <p:nvSpPr>
            <p:cNvPr id="133" name="Rectangle: Rounded Corners 132">
              <a:extLst>
                <a:ext uri="{FF2B5EF4-FFF2-40B4-BE49-F238E27FC236}">
                  <a16:creationId xmlns:a16="http://schemas.microsoft.com/office/drawing/2014/main" id="{2E8496B5-AACE-42CC-92A0-C4517EADF829}"/>
                </a:ext>
              </a:extLst>
            </p:cNvPr>
            <p:cNvSpPr/>
            <p:nvPr/>
          </p:nvSpPr>
          <p:spPr>
            <a:xfrm>
              <a:off x="6890249" y="4985657"/>
              <a:ext cx="762000" cy="489856"/>
            </a:xfrm>
            <a:prstGeom prst="roundRect">
              <a:avLst>
                <a:gd name="adj" fmla="val 8504"/>
              </a:avLst>
            </a:prstGeom>
            <a:solidFill>
              <a:srgbClr val="C00000"/>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4" name="Freeform: Shape 133">
              <a:extLst>
                <a:ext uri="{FF2B5EF4-FFF2-40B4-BE49-F238E27FC236}">
                  <a16:creationId xmlns:a16="http://schemas.microsoft.com/office/drawing/2014/main" id="{AF0586FF-8485-437A-BEB3-84E7618F4914}"/>
                </a:ext>
              </a:extLst>
            </p:cNvPr>
            <p:cNvSpPr/>
            <p:nvPr/>
          </p:nvSpPr>
          <p:spPr>
            <a:xfrm>
              <a:off x="7042649" y="5075464"/>
              <a:ext cx="152400" cy="152400"/>
            </a:xfrm>
            <a:custGeom>
              <a:avLst/>
              <a:gdLst>
                <a:gd name="connsiteX0" fmla="*/ 76200 w 152400"/>
                <a:gd name="connsiteY0" fmla="*/ 0 h 152400"/>
                <a:gd name="connsiteX1" fmla="*/ 152400 w 152400"/>
                <a:gd name="connsiteY1" fmla="*/ 76200 h 152400"/>
                <a:gd name="connsiteX2" fmla="*/ 76200 w 152400"/>
                <a:gd name="connsiteY2" fmla="*/ 152400 h 152400"/>
                <a:gd name="connsiteX3" fmla="*/ 0 w 152400"/>
                <a:gd name="connsiteY3" fmla="*/ 76200 h 152400"/>
                <a:gd name="connsiteX4" fmla="*/ 76200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200" y="0"/>
                  </a:moveTo>
                  <a:cubicBezTo>
                    <a:pt x="118110" y="0"/>
                    <a:pt x="152400" y="34290"/>
                    <a:pt x="152400" y="76200"/>
                  </a:cubicBezTo>
                  <a:cubicBezTo>
                    <a:pt x="152400" y="118110"/>
                    <a:pt x="118110" y="152400"/>
                    <a:pt x="76200" y="152400"/>
                  </a:cubicBezTo>
                  <a:cubicBezTo>
                    <a:pt x="34290" y="152400"/>
                    <a:pt x="0" y="118110"/>
                    <a:pt x="0" y="76200"/>
                  </a:cubicBezTo>
                  <a:cubicBezTo>
                    <a:pt x="0" y="34290"/>
                    <a:pt x="34290" y="0"/>
                    <a:pt x="76200" y="0"/>
                  </a:cubicBez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5" name="Freeform: Shape 134">
              <a:extLst>
                <a:ext uri="{FF2B5EF4-FFF2-40B4-BE49-F238E27FC236}">
                  <a16:creationId xmlns:a16="http://schemas.microsoft.com/office/drawing/2014/main" id="{D328014B-B6DD-4C3E-A924-B119C0CA904A}"/>
                </a:ext>
              </a:extLst>
            </p:cNvPr>
            <p:cNvSpPr/>
            <p:nvPr/>
          </p:nvSpPr>
          <p:spPr>
            <a:xfrm>
              <a:off x="7347449" y="51326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6" name="Freeform: Shape 135">
              <a:extLst>
                <a:ext uri="{FF2B5EF4-FFF2-40B4-BE49-F238E27FC236}">
                  <a16:creationId xmlns:a16="http://schemas.microsoft.com/office/drawing/2014/main" id="{9D050E40-B0A1-4767-AA1B-25C95EF45B1B}"/>
                </a:ext>
              </a:extLst>
            </p:cNvPr>
            <p:cNvSpPr/>
            <p:nvPr/>
          </p:nvSpPr>
          <p:spPr>
            <a:xfrm>
              <a:off x="6966449" y="5246914"/>
              <a:ext cx="304800" cy="152400"/>
            </a:xfrm>
            <a:custGeom>
              <a:avLst/>
              <a:gdLst>
                <a:gd name="connsiteX0" fmla="*/ 152400 w 304800"/>
                <a:gd name="connsiteY0" fmla="*/ 0 h 152400"/>
                <a:gd name="connsiteX1" fmla="*/ 215265 w 304800"/>
                <a:gd name="connsiteY1" fmla="*/ 9525 h 152400"/>
                <a:gd name="connsiteX2" fmla="*/ 289560 w 304800"/>
                <a:gd name="connsiteY2" fmla="*/ 45720 h 152400"/>
                <a:gd name="connsiteX3" fmla="*/ 304800 w 304800"/>
                <a:gd name="connsiteY3" fmla="*/ 76200 h 152400"/>
                <a:gd name="connsiteX4" fmla="*/ 304800 w 304800"/>
                <a:gd name="connsiteY4" fmla="*/ 152400 h 152400"/>
                <a:gd name="connsiteX5" fmla="*/ 0 w 304800"/>
                <a:gd name="connsiteY5" fmla="*/ 152400 h 152400"/>
                <a:gd name="connsiteX6" fmla="*/ 0 w 304800"/>
                <a:gd name="connsiteY6" fmla="*/ 76200 h 152400"/>
                <a:gd name="connsiteX7" fmla="*/ 15240 w 304800"/>
                <a:gd name="connsiteY7" fmla="*/ 45720 h 152400"/>
                <a:gd name="connsiteX8" fmla="*/ 89535 w 304800"/>
                <a:gd name="connsiteY8" fmla="*/ 9525 h 152400"/>
                <a:gd name="connsiteX9" fmla="*/ 152400 w 304800"/>
                <a:gd name="connsiteY9"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152400">
                  <a:moveTo>
                    <a:pt x="152400" y="0"/>
                  </a:moveTo>
                  <a:cubicBezTo>
                    <a:pt x="175260" y="0"/>
                    <a:pt x="196215" y="3810"/>
                    <a:pt x="215265" y="9525"/>
                  </a:cubicBezTo>
                  <a:cubicBezTo>
                    <a:pt x="241935" y="17145"/>
                    <a:pt x="268605" y="28575"/>
                    <a:pt x="289560" y="45720"/>
                  </a:cubicBezTo>
                  <a:cubicBezTo>
                    <a:pt x="299085" y="53340"/>
                    <a:pt x="304800" y="64770"/>
                    <a:pt x="304800" y="76200"/>
                  </a:cubicBezTo>
                  <a:lnTo>
                    <a:pt x="304800" y="152400"/>
                  </a:lnTo>
                  <a:lnTo>
                    <a:pt x="0" y="152400"/>
                  </a:lnTo>
                  <a:lnTo>
                    <a:pt x="0" y="76200"/>
                  </a:lnTo>
                  <a:cubicBezTo>
                    <a:pt x="0" y="64770"/>
                    <a:pt x="5715" y="53340"/>
                    <a:pt x="15240" y="45720"/>
                  </a:cubicBezTo>
                  <a:cubicBezTo>
                    <a:pt x="36195" y="30480"/>
                    <a:pt x="62865" y="17145"/>
                    <a:pt x="89535" y="9525"/>
                  </a:cubicBezTo>
                  <a:cubicBezTo>
                    <a:pt x="110490" y="3810"/>
                    <a:pt x="131445" y="0"/>
                    <a:pt x="152400" y="0"/>
                  </a:cubicBez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7" name="Freeform: Shape 136">
              <a:extLst>
                <a:ext uri="{FF2B5EF4-FFF2-40B4-BE49-F238E27FC236}">
                  <a16:creationId xmlns:a16="http://schemas.microsoft.com/office/drawing/2014/main" id="{A96DBBB5-46B6-4FEF-90FE-3351CB3C188A}"/>
                </a:ext>
              </a:extLst>
            </p:cNvPr>
            <p:cNvSpPr/>
            <p:nvPr/>
          </p:nvSpPr>
          <p:spPr>
            <a:xfrm>
              <a:off x="7347449" y="52469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8" name="Freeform: Shape 137">
              <a:extLst>
                <a:ext uri="{FF2B5EF4-FFF2-40B4-BE49-F238E27FC236}">
                  <a16:creationId xmlns:a16="http://schemas.microsoft.com/office/drawing/2014/main" id="{D5ECE4C6-8844-4A75-94D7-45D4E57F1755}"/>
                </a:ext>
              </a:extLst>
            </p:cNvPr>
            <p:cNvSpPr/>
            <p:nvPr/>
          </p:nvSpPr>
          <p:spPr>
            <a:xfrm>
              <a:off x="7347449" y="53612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grpSp>
      <p:sp>
        <p:nvSpPr>
          <p:cNvPr id="7" name="TextBox 6">
            <a:extLst>
              <a:ext uri="{FF2B5EF4-FFF2-40B4-BE49-F238E27FC236}">
                <a16:creationId xmlns:a16="http://schemas.microsoft.com/office/drawing/2014/main" id="{00925C6C-7304-4820-BF76-E0B2B25CE7FA}"/>
              </a:ext>
            </a:extLst>
          </p:cNvPr>
          <p:cNvSpPr txBox="1"/>
          <p:nvPr/>
        </p:nvSpPr>
        <p:spPr>
          <a:xfrm>
            <a:off x="8580329" y="6603303"/>
            <a:ext cx="660437" cy="156966"/>
          </a:xfrm>
          <a:prstGeom prst="rect">
            <a:avLst/>
          </a:prstGeom>
          <a:noFill/>
        </p:spPr>
        <p:txBody>
          <a:bodyPr wrap="none" lIns="0" tIns="0" rIns="0" bIns="0" rtlCol="0">
            <a:spAutoFit/>
          </a:bodyPr>
          <a:lstStyle/>
          <a:p>
            <a:pPr defTabSz="932597"/>
            <a:r>
              <a:rPr lang="en-US" sz="1000" b="1" dirty="0">
                <a:solidFill>
                  <a:srgbClr val="0078D7"/>
                </a:solidFill>
                <a:latin typeface="Segoe UI Semibold" charset="0"/>
                <a:cs typeface="Segoe UI Semibold" charset="0"/>
              </a:rPr>
              <a:t>Customer 1</a:t>
            </a:r>
          </a:p>
        </p:txBody>
      </p:sp>
      <p:sp>
        <p:nvSpPr>
          <p:cNvPr id="139" name="TextBox 138">
            <a:extLst>
              <a:ext uri="{FF2B5EF4-FFF2-40B4-BE49-F238E27FC236}">
                <a16:creationId xmlns:a16="http://schemas.microsoft.com/office/drawing/2014/main" id="{83467FAD-BF16-46EE-9C31-9D9A57CFD953}"/>
              </a:ext>
            </a:extLst>
          </p:cNvPr>
          <p:cNvSpPr txBox="1"/>
          <p:nvPr/>
        </p:nvSpPr>
        <p:spPr>
          <a:xfrm>
            <a:off x="9471765" y="6603303"/>
            <a:ext cx="679673" cy="156966"/>
          </a:xfrm>
          <a:prstGeom prst="rect">
            <a:avLst/>
          </a:prstGeom>
          <a:noFill/>
        </p:spPr>
        <p:txBody>
          <a:bodyPr wrap="none" lIns="0" tIns="0" rIns="0" bIns="0" rtlCol="0">
            <a:spAutoFit/>
          </a:bodyPr>
          <a:lstStyle/>
          <a:p>
            <a:pPr defTabSz="932597"/>
            <a:r>
              <a:rPr lang="en-US" sz="1000" b="1" dirty="0">
                <a:solidFill>
                  <a:srgbClr val="0078D7"/>
                </a:solidFill>
                <a:latin typeface="Segoe UI Semibold" charset="0"/>
                <a:cs typeface="Segoe UI Semibold" charset="0"/>
              </a:rPr>
              <a:t>Customer 2</a:t>
            </a:r>
          </a:p>
        </p:txBody>
      </p:sp>
      <p:sp>
        <p:nvSpPr>
          <p:cNvPr id="140" name="TextBox 139">
            <a:extLst>
              <a:ext uri="{FF2B5EF4-FFF2-40B4-BE49-F238E27FC236}">
                <a16:creationId xmlns:a16="http://schemas.microsoft.com/office/drawing/2014/main" id="{51A51C8A-38B0-4B96-A888-C19D47B748EE}"/>
              </a:ext>
            </a:extLst>
          </p:cNvPr>
          <p:cNvSpPr txBox="1"/>
          <p:nvPr/>
        </p:nvSpPr>
        <p:spPr>
          <a:xfrm>
            <a:off x="10363201" y="6603303"/>
            <a:ext cx="684755" cy="156966"/>
          </a:xfrm>
          <a:prstGeom prst="rect">
            <a:avLst/>
          </a:prstGeom>
          <a:noFill/>
        </p:spPr>
        <p:txBody>
          <a:bodyPr wrap="square" lIns="0" tIns="0" rIns="0" bIns="0" rtlCol="0">
            <a:spAutoFit/>
          </a:bodyPr>
          <a:lstStyle/>
          <a:p>
            <a:pPr defTabSz="932597"/>
            <a:r>
              <a:rPr lang="en-US" sz="1000" b="1" dirty="0">
                <a:solidFill>
                  <a:srgbClr val="0078D7"/>
                </a:solidFill>
                <a:latin typeface="Segoe UI Semibold" charset="0"/>
                <a:cs typeface="Segoe UI Semibold" charset="0"/>
              </a:rPr>
              <a:t>Customer 3</a:t>
            </a:r>
          </a:p>
        </p:txBody>
      </p:sp>
      <p:sp>
        <p:nvSpPr>
          <p:cNvPr id="141" name="Text Placeholder 3">
            <a:extLst>
              <a:ext uri="{FF2B5EF4-FFF2-40B4-BE49-F238E27FC236}">
                <a16:creationId xmlns:a16="http://schemas.microsoft.com/office/drawing/2014/main" id="{ADFC3ECD-00D6-4D38-8921-8CFF5CE65D39}"/>
              </a:ext>
            </a:extLst>
          </p:cNvPr>
          <p:cNvSpPr txBox="1">
            <a:spLocks/>
          </p:cNvSpPr>
          <p:nvPr/>
        </p:nvSpPr>
        <p:spPr>
          <a:xfrm>
            <a:off x="10783027" y="4026980"/>
            <a:ext cx="2487951" cy="597279"/>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Multifactor authentication</a:t>
            </a:r>
          </a:p>
        </p:txBody>
      </p:sp>
    </p:spTree>
    <p:extLst>
      <p:ext uri="{BB962C8B-B14F-4D97-AF65-F5344CB8AC3E}">
        <p14:creationId xmlns:p14="http://schemas.microsoft.com/office/powerpoint/2010/main" val="486604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4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p:bldP spid="34" grpId="0"/>
      <p:bldP spid="47" grpId="0"/>
      <p:bldP spid="57" grpId="0" animBg="1"/>
      <p:bldP spid="60" grpId="0"/>
      <p:bldP spid="64" grpId="0"/>
      <p:bldP spid="89" grpId="0"/>
      <p:bldP spid="105" grpId="0" animBg="1"/>
      <p:bldP spid="106" grpId="0" animBg="1"/>
      <p:bldP spid="107" grpId="0" animBg="1"/>
      <p:bldP spid="108" grpId="0" animBg="1"/>
      <p:bldP spid="110" grpId="0" animBg="1"/>
      <p:bldP spid="115" grpId="0" animBg="1"/>
      <p:bldP spid="116" grpId="0" animBg="1"/>
      <p:bldP spid="117" grpId="0" animBg="1"/>
      <p:bldP spid="7" grpId="0"/>
      <p:bldP spid="139" grpId="0"/>
      <p:bldP spid="140" grpId="0"/>
      <p:bldP spid="14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32E00D37-841E-4CBA-8A2D-1F8914FAC4E9}"/>
              </a:ext>
            </a:extLst>
          </p:cNvPr>
          <p:cNvSpPr txBox="1">
            <a:spLocks/>
          </p:cNvSpPr>
          <p:nvPr/>
        </p:nvSpPr>
        <p:spPr>
          <a:xfrm>
            <a:off x="275482" y="295274"/>
            <a:ext cx="4139723" cy="1067272"/>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defTabSz="932563"/>
            <a:endParaRPr lang="en-US" sz="3264" cap="none" spc="102">
              <a:solidFill>
                <a:prstClr val="black"/>
              </a:solidFill>
              <a:ea typeface="Segoe UI Semilight" charset="0"/>
            </a:endParaRPr>
          </a:p>
        </p:txBody>
      </p:sp>
      <p:sp>
        <p:nvSpPr>
          <p:cNvPr id="38" name="Content Placeholder 2">
            <a:extLst>
              <a:ext uri="{FF2B5EF4-FFF2-40B4-BE49-F238E27FC236}">
                <a16:creationId xmlns:a16="http://schemas.microsoft.com/office/drawing/2014/main" id="{FA22ECF3-461F-4362-8AC2-DC64E89B3017}"/>
              </a:ext>
            </a:extLst>
          </p:cNvPr>
          <p:cNvSpPr txBox="1">
            <a:spLocks/>
          </p:cNvSpPr>
          <p:nvPr/>
        </p:nvSpPr>
        <p:spPr>
          <a:xfrm>
            <a:off x="7785242" y="2870384"/>
            <a:ext cx="4215136" cy="935469"/>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384">
              <a:spcBef>
                <a:spcPts val="612"/>
              </a:spcBef>
              <a:buNone/>
              <a:defRPr/>
            </a:pPr>
            <a:r>
              <a:rPr lang="en-US" sz="1428" b="1" dirty="0">
                <a:solidFill>
                  <a:prstClr val="black"/>
                </a:solidFill>
                <a:latin typeface="Segoe UI Semibold" charset="0"/>
                <a:ea typeface="Segoe UI Semibold" charset="0"/>
                <a:cs typeface="Segoe UI Semibold" charset="0"/>
              </a:rPr>
              <a:t>Azure Database Migration Service (DMS)</a:t>
            </a:r>
          </a:p>
          <a:p>
            <a:pPr marL="0" lvl="1" indent="0" defTabSz="932384">
              <a:spcBef>
                <a:spcPts val="612"/>
              </a:spcBef>
              <a:buNone/>
              <a:defRPr/>
            </a:pPr>
            <a:r>
              <a:rPr lang="en-US" sz="1428" b="1" dirty="0">
                <a:solidFill>
                  <a:prstClr val="black"/>
                </a:solidFill>
                <a:latin typeface="Segoe UI Semibold" charset="0"/>
                <a:ea typeface="Segoe UI Semibold" charset="0"/>
                <a:cs typeface="Segoe UI Semibold" charset="0"/>
              </a:rPr>
              <a:t>Data Migration Assistant (DMA)</a:t>
            </a:r>
          </a:p>
          <a:p>
            <a:pPr marL="0" lvl="1" indent="0" defTabSz="932384">
              <a:spcBef>
                <a:spcPts val="612"/>
              </a:spcBef>
              <a:buNone/>
              <a:defRPr/>
            </a:pPr>
            <a:endParaRPr lang="en-US" sz="1428" b="1" dirty="0">
              <a:solidFill>
                <a:prstClr val="black"/>
              </a:solidFill>
              <a:latin typeface="Segoe UI Semibold" charset="0"/>
              <a:ea typeface="Segoe UI Semibold" charset="0"/>
              <a:cs typeface="Segoe UI Semibold" charset="0"/>
            </a:endParaRPr>
          </a:p>
        </p:txBody>
      </p:sp>
      <p:sp>
        <p:nvSpPr>
          <p:cNvPr id="40" name="Rectangle 39">
            <a:extLst>
              <a:ext uri="{FF2B5EF4-FFF2-40B4-BE49-F238E27FC236}">
                <a16:creationId xmlns:a16="http://schemas.microsoft.com/office/drawing/2014/main" id="{CA9D2BDA-C85A-45F0-AC02-2D8F965C307C}"/>
              </a:ext>
            </a:extLst>
          </p:cNvPr>
          <p:cNvSpPr/>
          <p:nvPr/>
        </p:nvSpPr>
        <p:spPr>
          <a:xfrm>
            <a:off x="9400247" y="1681017"/>
            <a:ext cx="2093020" cy="542399"/>
          </a:xfrm>
          <a:prstGeom prst="rect">
            <a:avLst/>
          </a:prstGeom>
        </p:spPr>
        <p:txBody>
          <a:bodyPr wrap="square">
            <a:spAutoFit/>
          </a:bodyPr>
          <a:lstStyle/>
          <a:p>
            <a:pPr defTabSz="932597">
              <a:spcBef>
                <a:spcPts val="1428"/>
              </a:spcBef>
              <a:defRPr/>
            </a:pPr>
            <a:r>
              <a:rPr lang="en-US" sz="1428" b="1" dirty="0">
                <a:solidFill>
                  <a:prstClr val="black"/>
                </a:solidFill>
                <a:latin typeface="Segoe UI Semibold" charset="0"/>
                <a:ea typeface="Segoe UI Semibold" charset="0"/>
                <a:cs typeface="Segoe UI Semibold" charset="0"/>
              </a:rPr>
              <a:t>Azure SQL Database Managed Instance</a:t>
            </a:r>
          </a:p>
        </p:txBody>
      </p:sp>
      <p:sp>
        <p:nvSpPr>
          <p:cNvPr id="41" name="Content Placeholder 2">
            <a:extLst>
              <a:ext uri="{FF2B5EF4-FFF2-40B4-BE49-F238E27FC236}">
                <a16:creationId xmlns:a16="http://schemas.microsoft.com/office/drawing/2014/main" id="{D1108AA4-A79B-4A0A-82C0-B76A03FFA519}"/>
              </a:ext>
            </a:extLst>
          </p:cNvPr>
          <p:cNvSpPr txBox="1">
            <a:spLocks/>
          </p:cNvSpPr>
          <p:nvPr/>
        </p:nvSpPr>
        <p:spPr>
          <a:xfrm>
            <a:off x="7082095" y="4324555"/>
            <a:ext cx="3472693" cy="408082"/>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97">
              <a:lnSpc>
                <a:spcPct val="100000"/>
              </a:lnSpc>
              <a:spcBef>
                <a:spcPts val="1428"/>
              </a:spcBef>
              <a:buNone/>
              <a:defRPr/>
            </a:pPr>
            <a:r>
              <a:rPr lang="en-US" sz="1428" b="1" dirty="0">
                <a:solidFill>
                  <a:prstClr val="black"/>
                </a:solidFill>
                <a:latin typeface="Segoe UI Semibold" charset="0"/>
                <a:ea typeface="Segoe UI Semibold" charset="0"/>
                <a:cs typeface="Segoe UI Semibold" charset="0"/>
              </a:rPr>
              <a:t>Azure Hybrid Benefit for SQL Server</a:t>
            </a:r>
            <a:endParaRPr lang="en-US" sz="1122" b="1" dirty="0">
              <a:solidFill>
                <a:prstClr val="black"/>
              </a:solidFill>
              <a:latin typeface="Segoe UI Semibold" charset="0"/>
              <a:ea typeface="Segoe UI Semibold" charset="0"/>
              <a:cs typeface="Segoe UI Semibold" charset="0"/>
            </a:endParaRPr>
          </a:p>
        </p:txBody>
      </p:sp>
      <p:sp>
        <p:nvSpPr>
          <p:cNvPr id="3" name="Text Placeholder 2">
            <a:extLst>
              <a:ext uri="{FF2B5EF4-FFF2-40B4-BE49-F238E27FC236}">
                <a16:creationId xmlns:a16="http://schemas.microsoft.com/office/drawing/2014/main" id="{E102C981-7B39-4ABA-85A5-4922E7519C86}"/>
              </a:ext>
            </a:extLst>
          </p:cNvPr>
          <p:cNvSpPr>
            <a:spLocks noGrp="1"/>
          </p:cNvSpPr>
          <p:nvPr>
            <p:ph type="body" sz="quarter" idx="10"/>
          </p:nvPr>
        </p:nvSpPr>
        <p:spPr>
          <a:xfrm>
            <a:off x="638135" y="1591712"/>
            <a:ext cx="6096822" cy="3933706"/>
          </a:xfrm>
        </p:spPr>
        <p:txBody>
          <a:bodyPr/>
          <a:lstStyle/>
          <a:p>
            <a:pPr lvl="0"/>
            <a:r>
              <a:rPr lang="en-US" sz="1800" dirty="0">
                <a:solidFill>
                  <a:srgbClr val="0070C0"/>
                </a:solidFill>
              </a:rPr>
              <a:t>Data Migration Assistant (DMA) </a:t>
            </a:r>
          </a:p>
          <a:p>
            <a:pPr lvl="0"/>
            <a:r>
              <a:rPr lang="en-US" sz="1600" dirty="0"/>
              <a:t>Enables upgrades to SQL Server and Azure SQL Database</a:t>
            </a:r>
          </a:p>
          <a:p>
            <a:pPr lvl="0"/>
            <a:endParaRPr lang="en-US" sz="1800" dirty="0">
              <a:solidFill>
                <a:srgbClr val="0070C0"/>
              </a:solidFill>
            </a:endParaRPr>
          </a:p>
          <a:p>
            <a:pPr lvl="0"/>
            <a:r>
              <a:rPr lang="en-US" sz="1800" dirty="0">
                <a:solidFill>
                  <a:srgbClr val="0070C0"/>
                </a:solidFill>
              </a:rPr>
              <a:t>Azure Hybrid Benefit for SQL Server</a:t>
            </a:r>
          </a:p>
          <a:p>
            <a:pPr lvl="0"/>
            <a:r>
              <a:rPr lang="en-US" sz="1600" dirty="0"/>
              <a:t>Maximizes current on-premises license investments to facilitate migration</a:t>
            </a:r>
          </a:p>
          <a:p>
            <a:pPr lvl="0"/>
            <a:endParaRPr lang="en-US" sz="1800" dirty="0">
              <a:solidFill>
                <a:srgbClr val="0070C0"/>
              </a:solidFill>
            </a:endParaRPr>
          </a:p>
          <a:p>
            <a:pPr lvl="0"/>
            <a:r>
              <a:rPr lang="en-US" sz="1800" dirty="0">
                <a:solidFill>
                  <a:srgbClr val="0070C0"/>
                </a:solidFill>
              </a:rPr>
              <a:t>Azure SQL Database Managed Instance</a:t>
            </a:r>
          </a:p>
          <a:p>
            <a:pPr lvl="0"/>
            <a:r>
              <a:rPr lang="en-US" sz="1600" dirty="0"/>
              <a:t>Facilitates lift and shift migration from</a:t>
            </a:r>
            <a:br>
              <a:rPr lang="en-US" sz="1600" dirty="0"/>
            </a:br>
            <a:r>
              <a:rPr lang="en-US" sz="1600" dirty="0"/>
              <a:t>on-premises SQL Server to PaaS</a:t>
            </a:r>
          </a:p>
        </p:txBody>
      </p:sp>
      <p:sp>
        <p:nvSpPr>
          <p:cNvPr id="2" name="Title 1">
            <a:extLst>
              <a:ext uri="{FF2B5EF4-FFF2-40B4-BE49-F238E27FC236}">
                <a16:creationId xmlns:a16="http://schemas.microsoft.com/office/drawing/2014/main" id="{2E08469B-91FC-4A26-B2D5-E00426B53B11}"/>
              </a:ext>
            </a:extLst>
          </p:cNvPr>
          <p:cNvSpPr>
            <a:spLocks noGrp="1"/>
          </p:cNvSpPr>
          <p:nvPr>
            <p:ph type="title"/>
          </p:nvPr>
        </p:nvSpPr>
        <p:spPr/>
        <p:txBody>
          <a:bodyPr/>
          <a:lstStyle/>
          <a:p>
            <a:r>
              <a:rPr lang="en-US"/>
              <a:t>Tools for your migration journey</a:t>
            </a:r>
          </a:p>
        </p:txBody>
      </p:sp>
      <p:sp>
        <p:nvSpPr>
          <p:cNvPr id="42" name="Arc 41">
            <a:extLst>
              <a:ext uri="{FF2B5EF4-FFF2-40B4-BE49-F238E27FC236}">
                <a16:creationId xmlns:a16="http://schemas.microsoft.com/office/drawing/2014/main" id="{EB6FA93A-82CA-4AC4-A63B-657C2F55FFD6}"/>
              </a:ext>
            </a:extLst>
          </p:cNvPr>
          <p:cNvSpPr/>
          <p:nvPr/>
        </p:nvSpPr>
        <p:spPr>
          <a:xfrm flipH="1">
            <a:off x="6897704" y="1447751"/>
            <a:ext cx="3239620" cy="4191060"/>
          </a:xfrm>
          <a:custGeom>
            <a:avLst/>
            <a:gdLst>
              <a:gd name="connsiteX0" fmla="*/ 4377484 w 8234947"/>
              <a:gd name="connsiteY0" fmla="*/ 8218 h 8234948"/>
              <a:gd name="connsiteX1" fmla="*/ 8234947 w 8234947"/>
              <a:gd name="connsiteY1" fmla="*/ 4117474 h 8234948"/>
              <a:gd name="connsiteX2" fmla="*/ 4117474 w 8234947"/>
              <a:gd name="connsiteY2" fmla="*/ 4117474 h 8234948"/>
              <a:gd name="connsiteX3" fmla="*/ 4377484 w 8234947"/>
              <a:gd name="connsiteY3" fmla="*/ 8218 h 8234948"/>
              <a:gd name="connsiteX0" fmla="*/ 4377484 w 8234947"/>
              <a:gd name="connsiteY0" fmla="*/ 8218 h 8234948"/>
              <a:gd name="connsiteX1" fmla="*/ 8234947 w 8234947"/>
              <a:gd name="connsiteY1" fmla="*/ 4117474 h 8234948"/>
              <a:gd name="connsiteX0" fmla="*/ 0 w 3857463"/>
              <a:gd name="connsiteY0" fmla="*/ 0 h 4109256"/>
              <a:gd name="connsiteX1" fmla="*/ 3857463 w 3857463"/>
              <a:gd name="connsiteY1" fmla="*/ 4109256 h 4109256"/>
              <a:gd name="connsiteX2" fmla="*/ 0 w 3857463"/>
              <a:gd name="connsiteY2" fmla="*/ 0 h 4109256"/>
              <a:gd name="connsiteX0" fmla="*/ 0 w 3857463"/>
              <a:gd name="connsiteY0" fmla="*/ 0 h 4109256"/>
              <a:gd name="connsiteX1" fmla="*/ 3857463 w 3857463"/>
              <a:gd name="connsiteY1" fmla="*/ 4109256 h 4109256"/>
            </a:gdLst>
            <a:ahLst/>
            <a:cxnLst>
              <a:cxn ang="0">
                <a:pos x="connsiteX0" y="connsiteY0"/>
              </a:cxn>
              <a:cxn ang="0">
                <a:pos x="connsiteX1" y="connsiteY1"/>
              </a:cxn>
            </a:cxnLst>
            <a:rect l="l" t="t" r="r" b="b"/>
            <a:pathLst>
              <a:path w="3857463" h="4109256" stroke="0" extrusionOk="0">
                <a:moveTo>
                  <a:pt x="0" y="0"/>
                </a:moveTo>
                <a:cubicBezTo>
                  <a:pt x="2168725" y="137225"/>
                  <a:pt x="3857463" y="1936194"/>
                  <a:pt x="3857463" y="4109256"/>
                </a:cubicBezTo>
                <a:lnTo>
                  <a:pt x="0" y="0"/>
                </a:lnTo>
                <a:close/>
              </a:path>
              <a:path w="3857463" h="4109256" fill="none">
                <a:moveTo>
                  <a:pt x="0" y="0"/>
                </a:moveTo>
                <a:cubicBezTo>
                  <a:pt x="2168725" y="137225"/>
                  <a:pt x="3857463" y="1936194"/>
                  <a:pt x="3857463" y="4109256"/>
                </a:cubicBezTo>
              </a:path>
            </a:pathLst>
          </a:cu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31" name="Oval 30">
            <a:extLst>
              <a:ext uri="{FF2B5EF4-FFF2-40B4-BE49-F238E27FC236}">
                <a16:creationId xmlns:a16="http://schemas.microsoft.com/office/drawing/2014/main" id="{3748335E-3D1E-4AEE-A4EC-058641519CB3}"/>
              </a:ext>
            </a:extLst>
          </p:cNvPr>
          <p:cNvSpPr/>
          <p:nvPr/>
        </p:nvSpPr>
        <p:spPr bwMode="auto">
          <a:xfrm flipH="1">
            <a:off x="7023032" y="4343415"/>
            <a:ext cx="79954" cy="79954"/>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6" name="Oval 35">
            <a:extLst>
              <a:ext uri="{FF2B5EF4-FFF2-40B4-BE49-F238E27FC236}">
                <a16:creationId xmlns:a16="http://schemas.microsoft.com/office/drawing/2014/main" id="{3BEAF66C-A679-4AE4-A548-9B26BDDDADFE}"/>
              </a:ext>
            </a:extLst>
          </p:cNvPr>
          <p:cNvSpPr/>
          <p:nvPr/>
        </p:nvSpPr>
        <p:spPr bwMode="auto">
          <a:xfrm flipH="1">
            <a:off x="7744192" y="2796518"/>
            <a:ext cx="79954" cy="79954"/>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7" name="Oval 36">
            <a:extLst>
              <a:ext uri="{FF2B5EF4-FFF2-40B4-BE49-F238E27FC236}">
                <a16:creationId xmlns:a16="http://schemas.microsoft.com/office/drawing/2014/main" id="{96EF407A-15D2-491E-845D-F99371B1B48C}"/>
              </a:ext>
            </a:extLst>
          </p:cNvPr>
          <p:cNvSpPr/>
          <p:nvPr/>
        </p:nvSpPr>
        <p:spPr bwMode="auto">
          <a:xfrm flipH="1">
            <a:off x="9318320" y="1586436"/>
            <a:ext cx="79954" cy="79954"/>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18" name="Freeform: Shape 17">
            <a:extLst>
              <a:ext uri="{FF2B5EF4-FFF2-40B4-BE49-F238E27FC236}">
                <a16:creationId xmlns:a16="http://schemas.microsoft.com/office/drawing/2014/main" id="{E6F4034A-7C13-4A01-850A-B1DFFC7BA15F}"/>
              </a:ext>
            </a:extLst>
          </p:cNvPr>
          <p:cNvSpPr/>
          <p:nvPr/>
        </p:nvSpPr>
        <p:spPr bwMode="auto">
          <a:xfrm rot="10800000" flipV="1">
            <a:off x="10324508" y="1031328"/>
            <a:ext cx="910982" cy="502182"/>
          </a:xfrm>
          <a:custGeom>
            <a:avLst/>
            <a:gdLst>
              <a:gd name="connsiteX0" fmla="*/ 453439 w 893201"/>
              <a:gd name="connsiteY0" fmla="*/ 0 h 492380"/>
              <a:gd name="connsiteX1" fmla="*/ 260039 w 893201"/>
              <a:gd name="connsiteY1" fmla="*/ 128194 h 492380"/>
              <a:gd name="connsiteX2" fmla="*/ 258244 w 893201"/>
              <a:gd name="connsiteY2" fmla="*/ 133977 h 492380"/>
              <a:gd name="connsiteX3" fmla="*/ 241354 w 893201"/>
              <a:gd name="connsiteY3" fmla="*/ 127795 h 492380"/>
              <a:gd name="connsiteX4" fmla="*/ 186033 w 893201"/>
              <a:gd name="connsiteY4" fmla="*/ 119432 h 492380"/>
              <a:gd name="connsiteX5" fmla="*/ 0 w 893201"/>
              <a:gd name="connsiteY5" fmla="*/ 305465 h 492380"/>
              <a:gd name="connsiteX6" fmla="*/ 167012 w 893201"/>
              <a:gd name="connsiteY6" fmla="*/ 490538 h 492380"/>
              <a:gd name="connsiteX7" fmla="*/ 181206 w 893201"/>
              <a:gd name="connsiteY7" fmla="*/ 491255 h 492380"/>
              <a:gd name="connsiteX8" fmla="*/ 188979 w 893201"/>
              <a:gd name="connsiteY8" fmla="*/ 492038 h 492380"/>
              <a:gd name="connsiteX9" fmla="*/ 788513 w 893201"/>
              <a:gd name="connsiteY9" fmla="*/ 492038 h 492380"/>
              <a:gd name="connsiteX10" fmla="*/ 797231 w 893201"/>
              <a:gd name="connsiteY10" fmla="*/ 492380 h 492380"/>
              <a:gd name="connsiteX11" fmla="*/ 817613 w 893201"/>
              <a:gd name="connsiteY11" fmla="*/ 489063 h 492380"/>
              <a:gd name="connsiteX12" fmla="*/ 889702 w 893201"/>
              <a:gd name="connsiteY12" fmla="*/ 364202 h 492380"/>
              <a:gd name="connsiteX13" fmla="*/ 785223 w 893201"/>
              <a:gd name="connsiteY13" fmla="*/ 288796 h 492380"/>
              <a:gd name="connsiteX14" fmla="*/ 777454 w 893201"/>
              <a:gd name="connsiteY14" fmla="*/ 290060 h 492380"/>
              <a:gd name="connsiteX15" fmla="*/ 779600 w 893201"/>
              <a:gd name="connsiteY15" fmla="*/ 277271 h 492380"/>
              <a:gd name="connsiteX16" fmla="*/ 763810 w 893201"/>
              <a:gd name="connsiteY16" fmla="*/ 208954 h 492380"/>
              <a:gd name="connsiteX17" fmla="*/ 668286 w 893201"/>
              <a:gd name="connsiteY17" fmla="*/ 149263 h 492380"/>
              <a:gd name="connsiteX18" fmla="*/ 654449 w 893201"/>
              <a:gd name="connsiteY18" fmla="*/ 149627 h 492380"/>
              <a:gd name="connsiteX19" fmla="*/ 653897 w 893201"/>
              <a:gd name="connsiteY19" fmla="*/ 147478 h 492380"/>
              <a:gd name="connsiteX20" fmla="*/ 453439 w 893201"/>
              <a:gd name="connsiteY20" fmla="*/ 0 h 4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201" h="492380">
                <a:moveTo>
                  <a:pt x="453439" y="0"/>
                </a:moveTo>
                <a:cubicBezTo>
                  <a:pt x="366498" y="0"/>
                  <a:pt x="291903" y="52860"/>
                  <a:pt x="260039" y="128194"/>
                </a:cubicBezTo>
                <a:lnTo>
                  <a:pt x="258244" y="133977"/>
                </a:lnTo>
                <a:lnTo>
                  <a:pt x="241354" y="127795"/>
                </a:lnTo>
                <a:cubicBezTo>
                  <a:pt x="223878" y="122360"/>
                  <a:pt x="205298" y="119432"/>
                  <a:pt x="186033" y="119432"/>
                </a:cubicBezTo>
                <a:cubicBezTo>
                  <a:pt x="83290" y="119432"/>
                  <a:pt x="0" y="202722"/>
                  <a:pt x="0" y="305465"/>
                </a:cubicBezTo>
                <a:cubicBezTo>
                  <a:pt x="0" y="401787"/>
                  <a:pt x="73204" y="481011"/>
                  <a:pt x="167012" y="490538"/>
                </a:cubicBezTo>
                <a:lnTo>
                  <a:pt x="181206" y="491255"/>
                </a:lnTo>
                <a:lnTo>
                  <a:pt x="188979" y="492038"/>
                </a:lnTo>
                <a:lnTo>
                  <a:pt x="788513" y="492038"/>
                </a:lnTo>
                <a:lnTo>
                  <a:pt x="797231" y="492380"/>
                </a:lnTo>
                <a:cubicBezTo>
                  <a:pt x="803993" y="491974"/>
                  <a:pt x="810815" y="490885"/>
                  <a:pt x="817613" y="489063"/>
                </a:cubicBezTo>
                <a:cubicBezTo>
                  <a:pt x="872000" y="474490"/>
                  <a:pt x="904275" y="418588"/>
                  <a:pt x="889702" y="364202"/>
                </a:cubicBezTo>
                <a:cubicBezTo>
                  <a:pt x="876951" y="316614"/>
                  <a:pt x="832557" y="285955"/>
                  <a:pt x="785223" y="288796"/>
                </a:cubicBezTo>
                <a:lnTo>
                  <a:pt x="777454" y="290060"/>
                </a:lnTo>
                <a:lnTo>
                  <a:pt x="779600" y="277271"/>
                </a:lnTo>
                <a:cubicBezTo>
                  <a:pt x="781228" y="254227"/>
                  <a:pt x="776230" y="230467"/>
                  <a:pt x="763810" y="208954"/>
                </a:cubicBezTo>
                <a:cubicBezTo>
                  <a:pt x="743109" y="173100"/>
                  <a:pt x="706693" y="151977"/>
                  <a:pt x="668286" y="149263"/>
                </a:cubicBezTo>
                <a:lnTo>
                  <a:pt x="654449" y="149627"/>
                </a:lnTo>
                <a:lnTo>
                  <a:pt x="653897" y="147478"/>
                </a:lnTo>
                <a:cubicBezTo>
                  <a:pt x="627322" y="62037"/>
                  <a:pt x="547625" y="0"/>
                  <a:pt x="453439" y="0"/>
                </a:cubicBezTo>
                <a:close/>
              </a:path>
            </a:pathLst>
          </a:custGeom>
          <a:solidFill>
            <a:schemeClr val="accent1"/>
          </a:solidFill>
          <a:ln w="12700" cap="flat">
            <a:noFill/>
            <a:prstDash val="solid"/>
            <a:miter lim="800000"/>
            <a:headEnd/>
            <a:tailEnd/>
          </a:ln>
          <a:extLst/>
        </p:spPr>
        <p:txBody>
          <a:bodyPr vert="horz" wrap="square" lIns="93260" tIns="46630" rIns="93260" bIns="46630" numCol="1" anchor="t" anchorCtr="0" compatLnSpc="1">
            <a:prstTxWarp prst="textNoShape">
              <a:avLst/>
            </a:prstTxWarp>
            <a:noAutofit/>
          </a:bodyPr>
          <a:lstStyle/>
          <a:p>
            <a:pPr algn="ctr" defTabSz="932597">
              <a:defRPr/>
            </a:pPr>
            <a:endParaRPr lang="en-US" sz="1020">
              <a:solidFill>
                <a:srgbClr val="505050"/>
              </a:solidFill>
              <a:latin typeface="Segoe UI"/>
            </a:endParaRPr>
          </a:p>
        </p:txBody>
      </p:sp>
      <p:grpSp>
        <p:nvGrpSpPr>
          <p:cNvPr id="19" name="Group 18">
            <a:extLst>
              <a:ext uri="{FF2B5EF4-FFF2-40B4-BE49-F238E27FC236}">
                <a16:creationId xmlns:a16="http://schemas.microsoft.com/office/drawing/2014/main" id="{0EDB8F5C-0393-410A-A5EA-FE1763BFBD8D}"/>
              </a:ext>
            </a:extLst>
          </p:cNvPr>
          <p:cNvGrpSpPr/>
          <p:nvPr/>
        </p:nvGrpSpPr>
        <p:grpSpPr>
          <a:xfrm>
            <a:off x="6507430" y="5771481"/>
            <a:ext cx="730491" cy="567506"/>
            <a:chOff x="4629192" y="2336515"/>
            <a:chExt cx="716233" cy="556429"/>
          </a:xfrm>
        </p:grpSpPr>
        <p:sp>
          <p:nvSpPr>
            <p:cNvPr id="20" name="Rectangle 19">
              <a:extLst>
                <a:ext uri="{FF2B5EF4-FFF2-40B4-BE49-F238E27FC236}">
                  <a16:creationId xmlns:a16="http://schemas.microsoft.com/office/drawing/2014/main" id="{C066B990-C338-4237-8543-1780FDC354DD}"/>
                </a:ext>
              </a:extLst>
            </p:cNvPr>
            <p:cNvSpPr/>
            <p:nvPr/>
          </p:nvSpPr>
          <p:spPr>
            <a:xfrm>
              <a:off x="4629192" y="2336515"/>
              <a:ext cx="278414" cy="55642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1" name="Rectangle 20">
              <a:extLst>
                <a:ext uri="{FF2B5EF4-FFF2-40B4-BE49-F238E27FC236}">
                  <a16:creationId xmlns:a16="http://schemas.microsoft.com/office/drawing/2014/main" id="{6A1A667D-583E-4B60-A602-5CEB68F76560}"/>
                </a:ext>
              </a:extLst>
            </p:cNvPr>
            <p:cNvSpPr/>
            <p:nvPr/>
          </p:nvSpPr>
          <p:spPr>
            <a:xfrm>
              <a:off x="4938421" y="2455083"/>
              <a:ext cx="254220" cy="43786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2" name="Rectangle 21">
              <a:extLst>
                <a:ext uri="{FF2B5EF4-FFF2-40B4-BE49-F238E27FC236}">
                  <a16:creationId xmlns:a16="http://schemas.microsoft.com/office/drawing/2014/main" id="{89B745C7-BE36-466E-9F9A-9827AE5858DA}"/>
                </a:ext>
              </a:extLst>
            </p:cNvPr>
            <p:cNvSpPr/>
            <p:nvPr/>
          </p:nvSpPr>
          <p:spPr>
            <a:xfrm>
              <a:off x="5223456" y="2639024"/>
              <a:ext cx="121969" cy="2539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3" name="Rectangle 22">
              <a:extLst>
                <a:ext uri="{FF2B5EF4-FFF2-40B4-BE49-F238E27FC236}">
                  <a16:creationId xmlns:a16="http://schemas.microsoft.com/office/drawing/2014/main" id="{11A7CF14-DE3B-4795-BDD2-464F7921652B}"/>
                </a:ext>
              </a:extLst>
            </p:cNvPr>
            <p:cNvSpPr/>
            <p:nvPr/>
          </p:nvSpPr>
          <p:spPr>
            <a:xfrm>
              <a:off x="4733709"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Rectangle 23">
              <a:extLst>
                <a:ext uri="{FF2B5EF4-FFF2-40B4-BE49-F238E27FC236}">
                  <a16:creationId xmlns:a16="http://schemas.microsoft.com/office/drawing/2014/main" id="{F4171C05-F979-4359-A79B-93A726FE1C7F}"/>
                </a:ext>
              </a:extLst>
            </p:cNvPr>
            <p:cNvSpPr/>
            <p:nvPr/>
          </p:nvSpPr>
          <p:spPr>
            <a:xfrm>
              <a:off x="5030398"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5" name="Rectangle 24">
              <a:extLst>
                <a:ext uri="{FF2B5EF4-FFF2-40B4-BE49-F238E27FC236}">
                  <a16:creationId xmlns:a16="http://schemas.microsoft.com/office/drawing/2014/main" id="{A127E843-9AA2-4761-9129-F323704F9106}"/>
                </a:ext>
              </a:extLst>
            </p:cNvPr>
            <p:cNvSpPr/>
            <p:nvPr/>
          </p:nvSpPr>
          <p:spPr>
            <a:xfrm>
              <a:off x="5258775" y="2799041"/>
              <a:ext cx="45719" cy="9390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spTree>
    <p:extLst>
      <p:ext uri="{BB962C8B-B14F-4D97-AF65-F5344CB8AC3E}">
        <p14:creationId xmlns:p14="http://schemas.microsoft.com/office/powerpoint/2010/main" val="2542319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E86936-2A8E-49C7-B2D9-E915321A091A}"/>
              </a:ext>
            </a:extLst>
          </p:cNvPr>
          <p:cNvSpPr>
            <a:spLocks noGrp="1"/>
          </p:cNvSpPr>
          <p:nvPr>
            <p:ph type="body" sz="quarter" idx="10"/>
          </p:nvPr>
        </p:nvSpPr>
        <p:spPr>
          <a:xfrm>
            <a:off x="572052" y="2019746"/>
            <a:ext cx="4995646" cy="1143005"/>
          </a:xfrm>
        </p:spPr>
        <p:txBody>
          <a:bodyPr/>
          <a:lstStyle/>
          <a:p>
            <a:pPr lvl="0"/>
            <a:r>
              <a:rPr lang="en-US" sz="2000" dirty="0">
                <a:solidFill>
                  <a:schemeClr val="tx1"/>
                </a:solidFill>
              </a:rPr>
              <a:t>Provides guidance, tools, and partners in context of your migration scenario</a:t>
            </a:r>
          </a:p>
          <a:p>
            <a:pPr lvl="0"/>
            <a:endParaRPr lang="en-US" sz="2000" dirty="0">
              <a:solidFill>
                <a:schemeClr val="tx1"/>
              </a:solidFill>
            </a:endParaRPr>
          </a:p>
        </p:txBody>
      </p:sp>
      <p:sp>
        <p:nvSpPr>
          <p:cNvPr id="2" name="Title 1">
            <a:extLst>
              <a:ext uri="{FF2B5EF4-FFF2-40B4-BE49-F238E27FC236}">
                <a16:creationId xmlns:a16="http://schemas.microsoft.com/office/drawing/2014/main" id="{81523A62-AF11-400B-9411-0868F73A6218}"/>
              </a:ext>
            </a:extLst>
          </p:cNvPr>
          <p:cNvSpPr>
            <a:spLocks noGrp="1"/>
          </p:cNvSpPr>
          <p:nvPr>
            <p:ph type="title"/>
          </p:nvPr>
        </p:nvSpPr>
        <p:spPr/>
        <p:txBody>
          <a:bodyPr/>
          <a:lstStyle/>
          <a:p>
            <a:r>
              <a:rPr lang="en-US" dirty="0"/>
              <a:t>Your single destination for all thing's migration</a:t>
            </a:r>
          </a:p>
        </p:txBody>
      </p:sp>
      <p:sp>
        <p:nvSpPr>
          <p:cNvPr id="8" name="Content Placeholder 2">
            <a:extLst>
              <a:ext uri="{FF2B5EF4-FFF2-40B4-BE49-F238E27FC236}">
                <a16:creationId xmlns:a16="http://schemas.microsoft.com/office/drawing/2014/main" id="{A6DCE36A-4CEA-4A81-9D53-19E5783AFAFB}"/>
              </a:ext>
            </a:extLst>
          </p:cNvPr>
          <p:cNvSpPr txBox="1">
            <a:spLocks/>
          </p:cNvSpPr>
          <p:nvPr/>
        </p:nvSpPr>
        <p:spPr>
          <a:xfrm>
            <a:off x="275482" y="2360315"/>
            <a:ext cx="4659719" cy="39396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63">
              <a:spcBef>
                <a:spcPct val="20000"/>
              </a:spcBef>
              <a:buSzPct val="90000"/>
              <a:buNone/>
              <a:defRPr/>
            </a:pPr>
            <a:endParaRPr lang="en-US" sz="1428" spc="102">
              <a:solidFill>
                <a:prstClr val="white"/>
              </a:solidFill>
              <a:latin typeface="Segoe UI Semilight" charset="0"/>
              <a:cs typeface="Segoe UI Semilight" charset="0"/>
            </a:endParaRPr>
          </a:p>
        </p:txBody>
      </p:sp>
      <p:grpSp>
        <p:nvGrpSpPr>
          <p:cNvPr id="4" name="Group 3">
            <a:extLst>
              <a:ext uri="{FF2B5EF4-FFF2-40B4-BE49-F238E27FC236}">
                <a16:creationId xmlns:a16="http://schemas.microsoft.com/office/drawing/2014/main" id="{17226FAE-1D84-4B1F-9041-64659FC9775B}"/>
              </a:ext>
            </a:extLst>
          </p:cNvPr>
          <p:cNvGrpSpPr/>
          <p:nvPr/>
        </p:nvGrpSpPr>
        <p:grpSpPr>
          <a:xfrm>
            <a:off x="6031272" y="2085314"/>
            <a:ext cx="5209701" cy="4060986"/>
            <a:chOff x="5991061" y="1635310"/>
            <a:chExt cx="5108014" cy="3981720"/>
          </a:xfrm>
        </p:grpSpPr>
        <p:sp>
          <p:nvSpPr>
            <p:cNvPr id="9" name="Rectangle: Rounded Corners 8">
              <a:extLst>
                <a:ext uri="{FF2B5EF4-FFF2-40B4-BE49-F238E27FC236}">
                  <a16:creationId xmlns:a16="http://schemas.microsoft.com/office/drawing/2014/main" id="{59D24251-5A6D-4D6A-B90D-0C7348EAE5D0}"/>
                </a:ext>
              </a:extLst>
            </p:cNvPr>
            <p:cNvSpPr/>
            <p:nvPr/>
          </p:nvSpPr>
          <p:spPr bwMode="auto">
            <a:xfrm>
              <a:off x="5991061" y="1635310"/>
              <a:ext cx="5108014" cy="3981720"/>
            </a:xfrm>
            <a:prstGeom prst="roundRect">
              <a:avLst>
                <a:gd name="adj" fmla="val 2802"/>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784026F-702E-42E7-B530-11C3EB46A7D5}"/>
                </a:ext>
              </a:extLst>
            </p:cNvPr>
            <p:cNvPicPr>
              <a:picLocks noChangeAspect="1"/>
            </p:cNvPicPr>
            <p:nvPr/>
          </p:nvPicPr>
          <p:blipFill>
            <a:blip r:embed="rId3"/>
            <a:stretch>
              <a:fillRect/>
            </a:stretch>
          </p:blipFill>
          <p:spPr>
            <a:xfrm>
              <a:off x="6096000" y="1750075"/>
              <a:ext cx="4901821" cy="3761721"/>
            </a:xfrm>
            <a:prstGeom prst="rect">
              <a:avLst/>
            </a:prstGeom>
          </p:spPr>
        </p:pic>
      </p:grpSp>
      <p:sp>
        <p:nvSpPr>
          <p:cNvPr id="18" name="TextBox 17">
            <a:extLst>
              <a:ext uri="{FF2B5EF4-FFF2-40B4-BE49-F238E27FC236}">
                <a16:creationId xmlns:a16="http://schemas.microsoft.com/office/drawing/2014/main" id="{6D77AF10-17CF-4F5B-BE8E-669CAB35CC0C}"/>
              </a:ext>
            </a:extLst>
          </p:cNvPr>
          <p:cNvSpPr txBox="1"/>
          <p:nvPr/>
        </p:nvSpPr>
        <p:spPr>
          <a:xfrm>
            <a:off x="6031270" y="6286973"/>
            <a:ext cx="5272605" cy="343470"/>
          </a:xfrm>
          <a:prstGeom prst="rect">
            <a:avLst/>
          </a:prstGeom>
          <a:noFill/>
        </p:spPr>
        <p:txBody>
          <a:bodyPr wrap="square" lIns="93260" tIns="46630" rIns="93260" bIns="46630" rtlCol="0">
            <a:spAutoFit/>
          </a:bodyPr>
          <a:lstStyle>
            <a:defPPr>
              <a:defRPr lang="en-US"/>
            </a:defPPr>
            <a:lvl1pPr algn="ctr">
              <a:lnSpc>
                <a:spcPct val="90000"/>
              </a:lnSpc>
              <a:spcAft>
                <a:spcPts val="600"/>
              </a:spcAft>
              <a:defRPr sz="1000" kern="0">
                <a:ln>
                  <a:solidFill>
                    <a:srgbClr val="FFFFFF">
                      <a:alpha val="0"/>
                    </a:srgbClr>
                  </a:solidFill>
                </a:ln>
                <a:solidFill>
                  <a:srgbClr val="0078D7"/>
                </a:solidFill>
                <a:latin typeface="Segoe UI Semibold" charset="0"/>
                <a:cs typeface="Segoe UI Semibold" charset="0"/>
              </a:defRPr>
            </a:lvl1pPr>
          </a:lstStyle>
          <a:p>
            <a:pPr algn="l" defTabSz="932597">
              <a:spcAft>
                <a:spcPts val="612"/>
              </a:spcAft>
            </a:pPr>
            <a:r>
              <a:rPr lang="en-US" sz="1800" dirty="0">
                <a:solidFill>
                  <a:schemeClr val="accent2"/>
                </a:solidFill>
                <a:hlinkClick r:id="rId4">
                  <a:extLst>
                    <a:ext uri="{A12FA001-AC4F-418D-AE19-62706E023703}">
                      <ahyp:hlinkClr xmlns:ahyp="http://schemas.microsoft.com/office/drawing/2018/hyperlinkcolor" val="tx"/>
                    </a:ext>
                  </a:extLst>
                </a:hlinkClick>
              </a:rPr>
              <a:t>https://azure.microsoft.com/en-us/migration/</a:t>
            </a:r>
            <a:endParaRPr lang="en-US" sz="1800" dirty="0">
              <a:solidFill>
                <a:schemeClr val="accent2"/>
              </a:solidFill>
            </a:endParaRPr>
          </a:p>
        </p:txBody>
      </p:sp>
      <p:sp>
        <p:nvSpPr>
          <p:cNvPr id="12" name="TextBox 11">
            <a:extLst>
              <a:ext uri="{FF2B5EF4-FFF2-40B4-BE49-F238E27FC236}">
                <a16:creationId xmlns:a16="http://schemas.microsoft.com/office/drawing/2014/main" id="{20E55FE5-8135-484F-B3A3-490A3E79C68C}"/>
              </a:ext>
            </a:extLst>
          </p:cNvPr>
          <p:cNvSpPr txBox="1"/>
          <p:nvPr/>
        </p:nvSpPr>
        <p:spPr>
          <a:xfrm>
            <a:off x="6091707" y="1591714"/>
            <a:ext cx="5087155" cy="282513"/>
          </a:xfrm>
          <a:prstGeom prst="rect">
            <a:avLst/>
          </a:prstGeom>
          <a:noFill/>
        </p:spPr>
        <p:txBody>
          <a:bodyPr wrap="square" tIns="0" bIns="0" rtlCol="0">
            <a:spAutoFit/>
          </a:bodyPr>
          <a:lstStyle/>
          <a:p>
            <a:pPr algn="ctr" defTabSz="932597">
              <a:defRPr/>
            </a:pPr>
            <a:r>
              <a:rPr lang="en-US" sz="1836" dirty="0">
                <a:solidFill>
                  <a:srgbClr val="0078D4"/>
                </a:solidFill>
                <a:latin typeface="Segoe UI Semibold"/>
              </a:rPr>
              <a:t>Azure migration center</a:t>
            </a:r>
          </a:p>
        </p:txBody>
      </p:sp>
    </p:spTree>
    <p:extLst>
      <p:ext uri="{BB962C8B-B14F-4D97-AF65-F5344CB8AC3E}">
        <p14:creationId xmlns:p14="http://schemas.microsoft.com/office/powerpoint/2010/main" val="27957494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0AA9018A-6624-4088-BD18-E4AFFA1D25F7}"/>
              </a:ext>
            </a:extLst>
          </p:cNvPr>
          <p:cNvSpPr/>
          <p:nvPr/>
        </p:nvSpPr>
        <p:spPr bwMode="auto">
          <a:xfrm>
            <a:off x="7834023" y="4946893"/>
            <a:ext cx="706945" cy="91140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5" name="Text Placeholder 4">
            <a:extLst>
              <a:ext uri="{FF2B5EF4-FFF2-40B4-BE49-F238E27FC236}">
                <a16:creationId xmlns:a16="http://schemas.microsoft.com/office/drawing/2014/main" id="{1167C601-9F1B-455E-AA18-0FD3F62DDD0E}"/>
              </a:ext>
            </a:extLst>
          </p:cNvPr>
          <p:cNvSpPr>
            <a:spLocks noGrp="1"/>
          </p:cNvSpPr>
          <p:nvPr>
            <p:ph type="body" sz="quarter" idx="10"/>
          </p:nvPr>
        </p:nvSpPr>
        <p:spPr>
          <a:xfrm>
            <a:off x="598946" y="1875934"/>
            <a:ext cx="4995646" cy="2872937"/>
          </a:xfrm>
        </p:spPr>
        <p:txBody>
          <a:bodyPr vert="horz" wrap="square" lIns="0" tIns="0" rIns="0" bIns="0" rtlCol="0">
            <a:spAutoFit/>
          </a:bodyPr>
          <a:lstStyle/>
          <a:p>
            <a:r>
              <a:rPr lang="en-US" dirty="0"/>
              <a:t>Fully managed Azure service platform for seamless and frictionless data migration at scale</a:t>
            </a:r>
          </a:p>
          <a:p>
            <a:r>
              <a:rPr lang="en-US" dirty="0"/>
              <a:t>Database migrations with minimal downtime </a:t>
            </a:r>
          </a:p>
          <a:p>
            <a:pPr lvl="0"/>
            <a:r>
              <a:rPr lang="en-US" dirty="0">
                <a:sym typeface="Wingdings" panose="05000000000000000000" pitchFamily="2" charset="2"/>
              </a:rPr>
              <a:t>Migrate SQL Server &amp; 3rd party databases to Azure SQL Database</a:t>
            </a:r>
          </a:p>
          <a:p>
            <a:r>
              <a:rPr lang="en-US" dirty="0"/>
              <a:t>Built for scale and reliability</a:t>
            </a:r>
          </a:p>
          <a:p>
            <a:endParaRPr lang="en-US" dirty="0"/>
          </a:p>
        </p:txBody>
      </p:sp>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a:xfrm>
            <a:off x="385702" y="466301"/>
            <a:ext cx="11945251" cy="1107996"/>
          </a:xfrm>
        </p:spPr>
        <p:txBody>
          <a:bodyPr/>
          <a:lstStyle/>
          <a:p>
            <a:r>
              <a:rPr lang="en-US" sz="3600" dirty="0"/>
              <a:t>Expedite migration with Azure Database Migration Service</a:t>
            </a:r>
          </a:p>
        </p:txBody>
      </p:sp>
      <p:grpSp>
        <p:nvGrpSpPr>
          <p:cNvPr id="24" name="Group 23">
            <a:extLst>
              <a:ext uri="{FF2B5EF4-FFF2-40B4-BE49-F238E27FC236}">
                <a16:creationId xmlns:a16="http://schemas.microsoft.com/office/drawing/2014/main" id="{0A7352D3-86A8-462A-993A-F5F75365A1A0}"/>
              </a:ext>
            </a:extLst>
          </p:cNvPr>
          <p:cNvGrpSpPr>
            <a:grpSpLocks noChangeAspect="1"/>
          </p:cNvGrpSpPr>
          <p:nvPr/>
        </p:nvGrpSpPr>
        <p:grpSpPr bwMode="auto">
          <a:xfrm>
            <a:off x="7906009" y="5432041"/>
            <a:ext cx="562973" cy="71741"/>
            <a:chOff x="753" y="1767"/>
            <a:chExt cx="6168" cy="786"/>
          </a:xfrm>
          <a:solidFill>
            <a:schemeClr val="bg1"/>
          </a:solidFill>
        </p:grpSpPr>
        <p:sp>
          <p:nvSpPr>
            <p:cNvPr id="35" name="Freeform 6">
              <a:extLst>
                <a:ext uri="{FF2B5EF4-FFF2-40B4-BE49-F238E27FC236}">
                  <a16:creationId xmlns:a16="http://schemas.microsoft.com/office/drawing/2014/main" id="{4F627948-6FF3-4142-B92D-D58FE0B22414}"/>
                </a:ext>
              </a:extLst>
            </p:cNvPr>
            <p:cNvSpPr>
              <a:spLocks/>
            </p:cNvSpPr>
            <p:nvPr/>
          </p:nvSpPr>
          <p:spPr bwMode="auto">
            <a:xfrm>
              <a:off x="5071" y="1776"/>
              <a:ext cx="674" cy="777"/>
            </a:xfrm>
            <a:custGeom>
              <a:avLst/>
              <a:gdLst>
                <a:gd name="T0" fmla="*/ 0 w 674"/>
                <a:gd name="T1" fmla="*/ 0 h 777"/>
                <a:gd name="T2" fmla="*/ 127 w 674"/>
                <a:gd name="T3" fmla="*/ 0 h 777"/>
                <a:gd name="T4" fmla="*/ 127 w 674"/>
                <a:gd name="T5" fmla="*/ 651 h 777"/>
                <a:gd name="T6" fmla="*/ 674 w 674"/>
                <a:gd name="T7" fmla="*/ 651 h 777"/>
                <a:gd name="T8" fmla="*/ 593 w 674"/>
                <a:gd name="T9" fmla="*/ 777 h 777"/>
                <a:gd name="T10" fmla="*/ 0 w 674"/>
                <a:gd name="T11" fmla="*/ 777 h 777"/>
                <a:gd name="T12" fmla="*/ 0 w 674"/>
                <a:gd name="T13" fmla="*/ 0 h 777"/>
              </a:gdLst>
              <a:ahLst/>
              <a:cxnLst>
                <a:cxn ang="0">
                  <a:pos x="T0" y="T1"/>
                </a:cxn>
                <a:cxn ang="0">
                  <a:pos x="T2" y="T3"/>
                </a:cxn>
                <a:cxn ang="0">
                  <a:pos x="T4" y="T5"/>
                </a:cxn>
                <a:cxn ang="0">
                  <a:pos x="T6" y="T7"/>
                </a:cxn>
                <a:cxn ang="0">
                  <a:pos x="T8" y="T9"/>
                </a:cxn>
                <a:cxn ang="0">
                  <a:pos x="T10" y="T11"/>
                </a:cxn>
                <a:cxn ang="0">
                  <a:pos x="T12" y="T13"/>
                </a:cxn>
              </a:cxnLst>
              <a:rect l="0" t="0" r="r" b="b"/>
              <a:pathLst>
                <a:path w="674" h="777">
                  <a:moveTo>
                    <a:pt x="0" y="0"/>
                  </a:moveTo>
                  <a:lnTo>
                    <a:pt x="127" y="0"/>
                  </a:lnTo>
                  <a:lnTo>
                    <a:pt x="127" y="651"/>
                  </a:lnTo>
                  <a:lnTo>
                    <a:pt x="674" y="651"/>
                  </a:lnTo>
                  <a:lnTo>
                    <a:pt x="593" y="777"/>
                  </a:lnTo>
                  <a:lnTo>
                    <a:pt x="0" y="777"/>
                  </a:lnTo>
                  <a:lnTo>
                    <a:pt x="0"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36" name="Freeform 7">
              <a:extLst>
                <a:ext uri="{FF2B5EF4-FFF2-40B4-BE49-F238E27FC236}">
                  <a16:creationId xmlns:a16="http://schemas.microsoft.com/office/drawing/2014/main" id="{09AA474E-706F-4315-B04C-4288A7361566}"/>
                </a:ext>
              </a:extLst>
            </p:cNvPr>
            <p:cNvSpPr>
              <a:spLocks/>
            </p:cNvSpPr>
            <p:nvPr/>
          </p:nvSpPr>
          <p:spPr bwMode="auto">
            <a:xfrm flipH="1">
              <a:off x="3004" y="1778"/>
              <a:ext cx="1068" cy="775"/>
            </a:xfrm>
            <a:custGeom>
              <a:avLst/>
              <a:gdLst>
                <a:gd name="T0" fmla="*/ 544 w 1068"/>
                <a:gd name="T1" fmla="*/ 0 h 775"/>
                <a:gd name="T2" fmla="*/ 567 w 1068"/>
                <a:gd name="T3" fmla="*/ 6 h 775"/>
                <a:gd name="T4" fmla="*/ 585 w 1068"/>
                <a:gd name="T5" fmla="*/ 17 h 775"/>
                <a:gd name="T6" fmla="*/ 600 w 1068"/>
                <a:gd name="T7" fmla="*/ 36 h 775"/>
                <a:gd name="T8" fmla="*/ 1068 w 1068"/>
                <a:gd name="T9" fmla="*/ 775 h 775"/>
                <a:gd name="T10" fmla="*/ 915 w 1068"/>
                <a:gd name="T11" fmla="*/ 775 h 775"/>
                <a:gd name="T12" fmla="*/ 533 w 1068"/>
                <a:gd name="T13" fmla="*/ 170 h 775"/>
                <a:gd name="T14" fmla="*/ 370 w 1068"/>
                <a:gd name="T15" fmla="*/ 425 h 775"/>
                <a:gd name="T16" fmla="*/ 669 w 1068"/>
                <a:gd name="T17" fmla="*/ 425 h 775"/>
                <a:gd name="T18" fmla="*/ 591 w 1068"/>
                <a:gd name="T19" fmla="*/ 553 h 775"/>
                <a:gd name="T20" fmla="*/ 292 w 1068"/>
                <a:gd name="T21" fmla="*/ 553 h 775"/>
                <a:gd name="T22" fmla="*/ 153 w 1068"/>
                <a:gd name="T23" fmla="*/ 775 h 775"/>
                <a:gd name="T24" fmla="*/ 0 w 1068"/>
                <a:gd name="T25" fmla="*/ 775 h 775"/>
                <a:gd name="T26" fmla="*/ 462 w 1068"/>
                <a:gd name="T27" fmla="*/ 38 h 775"/>
                <a:gd name="T28" fmla="*/ 479 w 1068"/>
                <a:gd name="T29" fmla="*/ 19 h 775"/>
                <a:gd name="T30" fmla="*/ 499 w 1068"/>
                <a:gd name="T31" fmla="*/ 6 h 775"/>
                <a:gd name="T32" fmla="*/ 522 w 1068"/>
                <a:gd name="T33" fmla="*/ 0 h 775"/>
                <a:gd name="T34" fmla="*/ 544 w 1068"/>
                <a:gd name="T35"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8" h="775">
                  <a:moveTo>
                    <a:pt x="544" y="0"/>
                  </a:moveTo>
                  <a:lnTo>
                    <a:pt x="567" y="6"/>
                  </a:lnTo>
                  <a:lnTo>
                    <a:pt x="585" y="17"/>
                  </a:lnTo>
                  <a:lnTo>
                    <a:pt x="600" y="36"/>
                  </a:lnTo>
                  <a:lnTo>
                    <a:pt x="1068" y="775"/>
                  </a:lnTo>
                  <a:lnTo>
                    <a:pt x="915" y="775"/>
                  </a:lnTo>
                  <a:lnTo>
                    <a:pt x="533" y="170"/>
                  </a:lnTo>
                  <a:lnTo>
                    <a:pt x="370" y="425"/>
                  </a:lnTo>
                  <a:lnTo>
                    <a:pt x="669" y="425"/>
                  </a:lnTo>
                  <a:lnTo>
                    <a:pt x="591" y="553"/>
                  </a:lnTo>
                  <a:lnTo>
                    <a:pt x="292" y="553"/>
                  </a:lnTo>
                  <a:lnTo>
                    <a:pt x="153" y="775"/>
                  </a:lnTo>
                  <a:lnTo>
                    <a:pt x="0" y="775"/>
                  </a:lnTo>
                  <a:lnTo>
                    <a:pt x="462" y="38"/>
                  </a:lnTo>
                  <a:lnTo>
                    <a:pt x="479" y="19"/>
                  </a:lnTo>
                  <a:lnTo>
                    <a:pt x="499" y="6"/>
                  </a:lnTo>
                  <a:lnTo>
                    <a:pt x="522" y="0"/>
                  </a:lnTo>
                  <a:lnTo>
                    <a:pt x="544"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37" name="Freeform 8">
              <a:extLst>
                <a:ext uri="{FF2B5EF4-FFF2-40B4-BE49-F238E27FC236}">
                  <a16:creationId xmlns:a16="http://schemas.microsoft.com/office/drawing/2014/main" id="{FFDB8A1B-FFDF-494E-8C53-5F4E2D8CD319}"/>
                </a:ext>
              </a:extLst>
            </p:cNvPr>
            <p:cNvSpPr>
              <a:spLocks/>
            </p:cNvSpPr>
            <p:nvPr/>
          </p:nvSpPr>
          <p:spPr bwMode="auto">
            <a:xfrm>
              <a:off x="4007" y="1776"/>
              <a:ext cx="967" cy="777"/>
            </a:xfrm>
            <a:custGeom>
              <a:avLst/>
              <a:gdLst>
                <a:gd name="T0" fmla="*/ 967 w 967"/>
                <a:gd name="T1" fmla="*/ 0 h 777"/>
                <a:gd name="T2" fmla="*/ 888 w 967"/>
                <a:gd name="T3" fmla="*/ 128 h 777"/>
                <a:gd name="T4" fmla="*/ 357 w 967"/>
                <a:gd name="T5" fmla="*/ 128 h 777"/>
                <a:gd name="T6" fmla="*/ 312 w 967"/>
                <a:gd name="T7" fmla="*/ 132 h 777"/>
                <a:gd name="T8" fmla="*/ 271 w 967"/>
                <a:gd name="T9" fmla="*/ 143 h 777"/>
                <a:gd name="T10" fmla="*/ 233 w 967"/>
                <a:gd name="T11" fmla="*/ 164 h 777"/>
                <a:gd name="T12" fmla="*/ 203 w 967"/>
                <a:gd name="T13" fmla="*/ 188 h 777"/>
                <a:gd name="T14" fmla="*/ 177 w 967"/>
                <a:gd name="T15" fmla="*/ 220 h 777"/>
                <a:gd name="T16" fmla="*/ 157 w 967"/>
                <a:gd name="T17" fmla="*/ 258 h 777"/>
                <a:gd name="T18" fmla="*/ 142 w 967"/>
                <a:gd name="T19" fmla="*/ 298 h 777"/>
                <a:gd name="T20" fmla="*/ 132 w 967"/>
                <a:gd name="T21" fmla="*/ 343 h 777"/>
                <a:gd name="T22" fmla="*/ 129 w 967"/>
                <a:gd name="T23" fmla="*/ 390 h 777"/>
                <a:gd name="T24" fmla="*/ 132 w 967"/>
                <a:gd name="T25" fmla="*/ 437 h 777"/>
                <a:gd name="T26" fmla="*/ 142 w 967"/>
                <a:gd name="T27" fmla="*/ 480 h 777"/>
                <a:gd name="T28" fmla="*/ 157 w 967"/>
                <a:gd name="T29" fmla="*/ 521 h 777"/>
                <a:gd name="T30" fmla="*/ 177 w 967"/>
                <a:gd name="T31" fmla="*/ 559 h 777"/>
                <a:gd name="T32" fmla="*/ 203 w 967"/>
                <a:gd name="T33" fmla="*/ 589 h 777"/>
                <a:gd name="T34" fmla="*/ 233 w 967"/>
                <a:gd name="T35" fmla="*/ 615 h 777"/>
                <a:gd name="T36" fmla="*/ 271 w 967"/>
                <a:gd name="T37" fmla="*/ 634 h 777"/>
                <a:gd name="T38" fmla="*/ 312 w 967"/>
                <a:gd name="T39" fmla="*/ 647 h 777"/>
                <a:gd name="T40" fmla="*/ 357 w 967"/>
                <a:gd name="T41" fmla="*/ 651 h 777"/>
                <a:gd name="T42" fmla="*/ 954 w 967"/>
                <a:gd name="T43" fmla="*/ 651 h 777"/>
                <a:gd name="T44" fmla="*/ 871 w 967"/>
                <a:gd name="T45" fmla="*/ 777 h 777"/>
                <a:gd name="T46" fmla="*/ 353 w 967"/>
                <a:gd name="T47" fmla="*/ 777 h 777"/>
                <a:gd name="T48" fmla="*/ 291 w 967"/>
                <a:gd name="T49" fmla="*/ 773 h 777"/>
                <a:gd name="T50" fmla="*/ 233 w 967"/>
                <a:gd name="T51" fmla="*/ 758 h 777"/>
                <a:gd name="T52" fmla="*/ 183 w 967"/>
                <a:gd name="T53" fmla="*/ 734 h 777"/>
                <a:gd name="T54" fmla="*/ 136 w 967"/>
                <a:gd name="T55" fmla="*/ 702 h 777"/>
                <a:gd name="T56" fmla="*/ 97 w 967"/>
                <a:gd name="T57" fmla="*/ 664 h 777"/>
                <a:gd name="T58" fmla="*/ 63 w 967"/>
                <a:gd name="T59" fmla="*/ 619 h 777"/>
                <a:gd name="T60" fmla="*/ 35 w 967"/>
                <a:gd name="T61" fmla="*/ 568 h 777"/>
                <a:gd name="T62" fmla="*/ 16 w 967"/>
                <a:gd name="T63" fmla="*/ 512 h 777"/>
                <a:gd name="T64" fmla="*/ 3 w 967"/>
                <a:gd name="T65" fmla="*/ 452 h 777"/>
                <a:gd name="T66" fmla="*/ 0 w 967"/>
                <a:gd name="T67" fmla="*/ 390 h 777"/>
                <a:gd name="T68" fmla="*/ 3 w 967"/>
                <a:gd name="T69" fmla="*/ 326 h 777"/>
                <a:gd name="T70" fmla="*/ 16 w 967"/>
                <a:gd name="T71" fmla="*/ 267 h 777"/>
                <a:gd name="T72" fmla="*/ 35 w 967"/>
                <a:gd name="T73" fmla="*/ 211 h 777"/>
                <a:gd name="T74" fmla="*/ 63 w 967"/>
                <a:gd name="T75" fmla="*/ 160 h 777"/>
                <a:gd name="T76" fmla="*/ 97 w 967"/>
                <a:gd name="T77" fmla="*/ 115 h 777"/>
                <a:gd name="T78" fmla="*/ 136 w 967"/>
                <a:gd name="T79" fmla="*/ 76 h 777"/>
                <a:gd name="T80" fmla="*/ 183 w 967"/>
                <a:gd name="T81" fmla="*/ 44 h 777"/>
                <a:gd name="T82" fmla="*/ 233 w 967"/>
                <a:gd name="T83" fmla="*/ 21 h 777"/>
                <a:gd name="T84" fmla="*/ 291 w 967"/>
                <a:gd name="T85" fmla="*/ 6 h 777"/>
                <a:gd name="T86" fmla="*/ 353 w 967"/>
                <a:gd name="T87" fmla="*/ 0 h 777"/>
                <a:gd name="T88" fmla="*/ 967 w 967"/>
                <a:gd name="T89"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7" h="777">
                  <a:moveTo>
                    <a:pt x="967" y="0"/>
                  </a:moveTo>
                  <a:lnTo>
                    <a:pt x="888" y="128"/>
                  </a:lnTo>
                  <a:lnTo>
                    <a:pt x="357" y="128"/>
                  </a:lnTo>
                  <a:lnTo>
                    <a:pt x="312" y="132"/>
                  </a:lnTo>
                  <a:lnTo>
                    <a:pt x="271" y="143"/>
                  </a:lnTo>
                  <a:lnTo>
                    <a:pt x="233" y="164"/>
                  </a:lnTo>
                  <a:lnTo>
                    <a:pt x="203" y="188"/>
                  </a:lnTo>
                  <a:lnTo>
                    <a:pt x="177" y="220"/>
                  </a:lnTo>
                  <a:lnTo>
                    <a:pt x="157" y="258"/>
                  </a:lnTo>
                  <a:lnTo>
                    <a:pt x="142" y="298"/>
                  </a:lnTo>
                  <a:lnTo>
                    <a:pt x="132" y="343"/>
                  </a:lnTo>
                  <a:lnTo>
                    <a:pt x="129" y="390"/>
                  </a:lnTo>
                  <a:lnTo>
                    <a:pt x="132" y="437"/>
                  </a:lnTo>
                  <a:lnTo>
                    <a:pt x="142" y="480"/>
                  </a:lnTo>
                  <a:lnTo>
                    <a:pt x="157" y="521"/>
                  </a:lnTo>
                  <a:lnTo>
                    <a:pt x="177" y="559"/>
                  </a:lnTo>
                  <a:lnTo>
                    <a:pt x="203" y="589"/>
                  </a:lnTo>
                  <a:lnTo>
                    <a:pt x="233" y="615"/>
                  </a:lnTo>
                  <a:lnTo>
                    <a:pt x="271" y="634"/>
                  </a:lnTo>
                  <a:lnTo>
                    <a:pt x="312" y="647"/>
                  </a:lnTo>
                  <a:lnTo>
                    <a:pt x="357" y="651"/>
                  </a:lnTo>
                  <a:lnTo>
                    <a:pt x="954" y="651"/>
                  </a:lnTo>
                  <a:lnTo>
                    <a:pt x="871" y="777"/>
                  </a:lnTo>
                  <a:lnTo>
                    <a:pt x="353" y="777"/>
                  </a:lnTo>
                  <a:lnTo>
                    <a:pt x="291" y="773"/>
                  </a:lnTo>
                  <a:lnTo>
                    <a:pt x="233" y="758"/>
                  </a:lnTo>
                  <a:lnTo>
                    <a:pt x="183" y="734"/>
                  </a:lnTo>
                  <a:lnTo>
                    <a:pt x="136" y="702"/>
                  </a:lnTo>
                  <a:lnTo>
                    <a:pt x="97" y="664"/>
                  </a:lnTo>
                  <a:lnTo>
                    <a:pt x="63" y="619"/>
                  </a:lnTo>
                  <a:lnTo>
                    <a:pt x="35" y="568"/>
                  </a:lnTo>
                  <a:lnTo>
                    <a:pt x="16" y="512"/>
                  </a:lnTo>
                  <a:lnTo>
                    <a:pt x="3" y="452"/>
                  </a:lnTo>
                  <a:lnTo>
                    <a:pt x="0" y="390"/>
                  </a:lnTo>
                  <a:lnTo>
                    <a:pt x="3" y="326"/>
                  </a:lnTo>
                  <a:lnTo>
                    <a:pt x="16" y="267"/>
                  </a:lnTo>
                  <a:lnTo>
                    <a:pt x="35" y="211"/>
                  </a:lnTo>
                  <a:lnTo>
                    <a:pt x="63" y="160"/>
                  </a:lnTo>
                  <a:lnTo>
                    <a:pt x="97" y="115"/>
                  </a:lnTo>
                  <a:lnTo>
                    <a:pt x="136" y="76"/>
                  </a:lnTo>
                  <a:lnTo>
                    <a:pt x="183" y="44"/>
                  </a:lnTo>
                  <a:lnTo>
                    <a:pt x="233" y="21"/>
                  </a:lnTo>
                  <a:lnTo>
                    <a:pt x="291" y="6"/>
                  </a:lnTo>
                  <a:lnTo>
                    <a:pt x="353" y="0"/>
                  </a:lnTo>
                  <a:lnTo>
                    <a:pt x="967"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38" name="Freeform 9">
              <a:extLst>
                <a:ext uri="{FF2B5EF4-FFF2-40B4-BE49-F238E27FC236}">
                  <a16:creationId xmlns:a16="http://schemas.microsoft.com/office/drawing/2014/main" id="{CD40B20A-3FA6-4089-AB39-B0DA3FA20B57}"/>
                </a:ext>
              </a:extLst>
            </p:cNvPr>
            <p:cNvSpPr>
              <a:spLocks noEditPoints="1"/>
            </p:cNvSpPr>
            <p:nvPr/>
          </p:nvSpPr>
          <p:spPr bwMode="auto">
            <a:xfrm>
              <a:off x="753" y="1776"/>
              <a:ext cx="1255" cy="777"/>
            </a:xfrm>
            <a:custGeom>
              <a:avLst/>
              <a:gdLst>
                <a:gd name="T0" fmla="*/ 309 w 1255"/>
                <a:gd name="T1" fmla="*/ 132 h 777"/>
                <a:gd name="T2" fmla="*/ 230 w 1255"/>
                <a:gd name="T3" fmla="*/ 164 h 777"/>
                <a:gd name="T4" fmla="*/ 174 w 1255"/>
                <a:gd name="T5" fmla="*/ 220 h 777"/>
                <a:gd name="T6" fmla="*/ 138 w 1255"/>
                <a:gd name="T7" fmla="*/ 298 h 777"/>
                <a:gd name="T8" fmla="*/ 125 w 1255"/>
                <a:gd name="T9" fmla="*/ 390 h 777"/>
                <a:gd name="T10" fmla="*/ 138 w 1255"/>
                <a:gd name="T11" fmla="*/ 480 h 777"/>
                <a:gd name="T12" fmla="*/ 174 w 1255"/>
                <a:gd name="T13" fmla="*/ 559 h 777"/>
                <a:gd name="T14" fmla="*/ 230 w 1255"/>
                <a:gd name="T15" fmla="*/ 615 h 777"/>
                <a:gd name="T16" fmla="*/ 309 w 1255"/>
                <a:gd name="T17" fmla="*/ 647 h 777"/>
                <a:gd name="T18" fmla="*/ 902 w 1255"/>
                <a:gd name="T19" fmla="*/ 651 h 777"/>
                <a:gd name="T20" fmla="*/ 988 w 1255"/>
                <a:gd name="T21" fmla="*/ 634 h 777"/>
                <a:gd name="T22" fmla="*/ 1055 w 1255"/>
                <a:gd name="T23" fmla="*/ 589 h 777"/>
                <a:gd name="T24" fmla="*/ 1102 w 1255"/>
                <a:gd name="T25" fmla="*/ 521 h 777"/>
                <a:gd name="T26" fmla="*/ 1126 w 1255"/>
                <a:gd name="T27" fmla="*/ 437 h 777"/>
                <a:gd name="T28" fmla="*/ 1126 w 1255"/>
                <a:gd name="T29" fmla="*/ 343 h 777"/>
                <a:gd name="T30" fmla="*/ 1102 w 1255"/>
                <a:gd name="T31" fmla="*/ 258 h 777"/>
                <a:gd name="T32" fmla="*/ 1055 w 1255"/>
                <a:gd name="T33" fmla="*/ 188 h 777"/>
                <a:gd name="T34" fmla="*/ 988 w 1255"/>
                <a:gd name="T35" fmla="*/ 143 h 777"/>
                <a:gd name="T36" fmla="*/ 902 w 1255"/>
                <a:gd name="T37" fmla="*/ 128 h 777"/>
                <a:gd name="T38" fmla="*/ 354 w 1255"/>
                <a:gd name="T39" fmla="*/ 0 h 777"/>
                <a:gd name="T40" fmla="*/ 964 w 1255"/>
                <a:gd name="T41" fmla="*/ 6 h 777"/>
                <a:gd name="T42" fmla="*/ 1072 w 1255"/>
                <a:gd name="T43" fmla="*/ 44 h 777"/>
                <a:gd name="T44" fmla="*/ 1158 w 1255"/>
                <a:gd name="T45" fmla="*/ 115 h 777"/>
                <a:gd name="T46" fmla="*/ 1218 w 1255"/>
                <a:gd name="T47" fmla="*/ 211 h 777"/>
                <a:gd name="T48" fmla="*/ 1250 w 1255"/>
                <a:gd name="T49" fmla="*/ 326 h 777"/>
                <a:gd name="T50" fmla="*/ 1250 w 1255"/>
                <a:gd name="T51" fmla="*/ 452 h 777"/>
                <a:gd name="T52" fmla="*/ 1218 w 1255"/>
                <a:gd name="T53" fmla="*/ 568 h 777"/>
                <a:gd name="T54" fmla="*/ 1158 w 1255"/>
                <a:gd name="T55" fmla="*/ 664 h 777"/>
                <a:gd name="T56" fmla="*/ 1072 w 1255"/>
                <a:gd name="T57" fmla="*/ 734 h 777"/>
                <a:gd name="T58" fmla="*/ 964 w 1255"/>
                <a:gd name="T59" fmla="*/ 773 h 777"/>
                <a:gd name="T60" fmla="*/ 354 w 1255"/>
                <a:gd name="T61" fmla="*/ 777 h 777"/>
                <a:gd name="T62" fmla="*/ 236 w 1255"/>
                <a:gd name="T63" fmla="*/ 758 h 777"/>
                <a:gd name="T64" fmla="*/ 137 w 1255"/>
                <a:gd name="T65" fmla="*/ 702 h 777"/>
                <a:gd name="T66" fmla="*/ 64 w 1255"/>
                <a:gd name="T67" fmla="*/ 619 h 777"/>
                <a:gd name="T68" fmla="*/ 17 w 1255"/>
                <a:gd name="T69" fmla="*/ 512 h 777"/>
                <a:gd name="T70" fmla="*/ 0 w 1255"/>
                <a:gd name="T71" fmla="*/ 390 h 777"/>
                <a:gd name="T72" fmla="*/ 17 w 1255"/>
                <a:gd name="T73" fmla="*/ 267 h 777"/>
                <a:gd name="T74" fmla="*/ 64 w 1255"/>
                <a:gd name="T75" fmla="*/ 160 h 777"/>
                <a:gd name="T76" fmla="*/ 137 w 1255"/>
                <a:gd name="T77" fmla="*/ 76 h 777"/>
                <a:gd name="T78" fmla="*/ 236 w 1255"/>
                <a:gd name="T79" fmla="*/ 21 h 777"/>
                <a:gd name="T80" fmla="*/ 354 w 1255"/>
                <a:gd name="T81"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5" h="777">
                  <a:moveTo>
                    <a:pt x="354" y="128"/>
                  </a:moveTo>
                  <a:lnTo>
                    <a:pt x="309" y="132"/>
                  </a:lnTo>
                  <a:lnTo>
                    <a:pt x="268" y="143"/>
                  </a:lnTo>
                  <a:lnTo>
                    <a:pt x="230" y="164"/>
                  </a:lnTo>
                  <a:lnTo>
                    <a:pt x="200" y="188"/>
                  </a:lnTo>
                  <a:lnTo>
                    <a:pt x="174" y="220"/>
                  </a:lnTo>
                  <a:lnTo>
                    <a:pt x="153" y="258"/>
                  </a:lnTo>
                  <a:lnTo>
                    <a:pt x="138" y="298"/>
                  </a:lnTo>
                  <a:lnTo>
                    <a:pt x="129" y="343"/>
                  </a:lnTo>
                  <a:lnTo>
                    <a:pt x="125" y="390"/>
                  </a:lnTo>
                  <a:lnTo>
                    <a:pt x="129" y="437"/>
                  </a:lnTo>
                  <a:lnTo>
                    <a:pt x="138" y="480"/>
                  </a:lnTo>
                  <a:lnTo>
                    <a:pt x="153" y="521"/>
                  </a:lnTo>
                  <a:lnTo>
                    <a:pt x="174" y="559"/>
                  </a:lnTo>
                  <a:lnTo>
                    <a:pt x="200" y="589"/>
                  </a:lnTo>
                  <a:lnTo>
                    <a:pt x="230" y="615"/>
                  </a:lnTo>
                  <a:lnTo>
                    <a:pt x="268" y="634"/>
                  </a:lnTo>
                  <a:lnTo>
                    <a:pt x="309" y="647"/>
                  </a:lnTo>
                  <a:lnTo>
                    <a:pt x="354" y="651"/>
                  </a:lnTo>
                  <a:lnTo>
                    <a:pt x="902" y="651"/>
                  </a:lnTo>
                  <a:lnTo>
                    <a:pt x="947" y="647"/>
                  </a:lnTo>
                  <a:lnTo>
                    <a:pt x="988" y="634"/>
                  </a:lnTo>
                  <a:lnTo>
                    <a:pt x="1023" y="615"/>
                  </a:lnTo>
                  <a:lnTo>
                    <a:pt x="1055" y="589"/>
                  </a:lnTo>
                  <a:lnTo>
                    <a:pt x="1081" y="559"/>
                  </a:lnTo>
                  <a:lnTo>
                    <a:pt x="1102" y="521"/>
                  </a:lnTo>
                  <a:lnTo>
                    <a:pt x="1117" y="480"/>
                  </a:lnTo>
                  <a:lnTo>
                    <a:pt x="1126" y="437"/>
                  </a:lnTo>
                  <a:lnTo>
                    <a:pt x="1128" y="390"/>
                  </a:lnTo>
                  <a:lnTo>
                    <a:pt x="1126" y="343"/>
                  </a:lnTo>
                  <a:lnTo>
                    <a:pt x="1117" y="298"/>
                  </a:lnTo>
                  <a:lnTo>
                    <a:pt x="1102" y="258"/>
                  </a:lnTo>
                  <a:lnTo>
                    <a:pt x="1081" y="220"/>
                  </a:lnTo>
                  <a:lnTo>
                    <a:pt x="1055" y="188"/>
                  </a:lnTo>
                  <a:lnTo>
                    <a:pt x="1023" y="164"/>
                  </a:lnTo>
                  <a:lnTo>
                    <a:pt x="988" y="143"/>
                  </a:lnTo>
                  <a:lnTo>
                    <a:pt x="947" y="132"/>
                  </a:lnTo>
                  <a:lnTo>
                    <a:pt x="902" y="128"/>
                  </a:lnTo>
                  <a:lnTo>
                    <a:pt x="354" y="128"/>
                  </a:lnTo>
                  <a:close/>
                  <a:moveTo>
                    <a:pt x="354" y="0"/>
                  </a:moveTo>
                  <a:lnTo>
                    <a:pt x="902" y="0"/>
                  </a:lnTo>
                  <a:lnTo>
                    <a:pt x="964" y="6"/>
                  </a:lnTo>
                  <a:lnTo>
                    <a:pt x="1020" y="21"/>
                  </a:lnTo>
                  <a:lnTo>
                    <a:pt x="1072" y="44"/>
                  </a:lnTo>
                  <a:lnTo>
                    <a:pt x="1117" y="76"/>
                  </a:lnTo>
                  <a:lnTo>
                    <a:pt x="1158" y="115"/>
                  </a:lnTo>
                  <a:lnTo>
                    <a:pt x="1192" y="160"/>
                  </a:lnTo>
                  <a:lnTo>
                    <a:pt x="1218" y="211"/>
                  </a:lnTo>
                  <a:lnTo>
                    <a:pt x="1239" y="267"/>
                  </a:lnTo>
                  <a:lnTo>
                    <a:pt x="1250" y="326"/>
                  </a:lnTo>
                  <a:lnTo>
                    <a:pt x="1255" y="390"/>
                  </a:lnTo>
                  <a:lnTo>
                    <a:pt x="1250" y="452"/>
                  </a:lnTo>
                  <a:lnTo>
                    <a:pt x="1239" y="512"/>
                  </a:lnTo>
                  <a:lnTo>
                    <a:pt x="1218" y="568"/>
                  </a:lnTo>
                  <a:lnTo>
                    <a:pt x="1192" y="619"/>
                  </a:lnTo>
                  <a:lnTo>
                    <a:pt x="1158" y="664"/>
                  </a:lnTo>
                  <a:lnTo>
                    <a:pt x="1117" y="702"/>
                  </a:lnTo>
                  <a:lnTo>
                    <a:pt x="1072" y="734"/>
                  </a:lnTo>
                  <a:lnTo>
                    <a:pt x="1020" y="758"/>
                  </a:lnTo>
                  <a:lnTo>
                    <a:pt x="964" y="773"/>
                  </a:lnTo>
                  <a:lnTo>
                    <a:pt x="902" y="777"/>
                  </a:lnTo>
                  <a:lnTo>
                    <a:pt x="354" y="777"/>
                  </a:lnTo>
                  <a:lnTo>
                    <a:pt x="292" y="773"/>
                  </a:lnTo>
                  <a:lnTo>
                    <a:pt x="236" y="758"/>
                  </a:lnTo>
                  <a:lnTo>
                    <a:pt x="183" y="734"/>
                  </a:lnTo>
                  <a:lnTo>
                    <a:pt x="137" y="702"/>
                  </a:lnTo>
                  <a:lnTo>
                    <a:pt x="97" y="664"/>
                  </a:lnTo>
                  <a:lnTo>
                    <a:pt x="64" y="619"/>
                  </a:lnTo>
                  <a:lnTo>
                    <a:pt x="36" y="568"/>
                  </a:lnTo>
                  <a:lnTo>
                    <a:pt x="17" y="512"/>
                  </a:lnTo>
                  <a:lnTo>
                    <a:pt x="4" y="452"/>
                  </a:lnTo>
                  <a:lnTo>
                    <a:pt x="0" y="390"/>
                  </a:lnTo>
                  <a:lnTo>
                    <a:pt x="4" y="326"/>
                  </a:lnTo>
                  <a:lnTo>
                    <a:pt x="17" y="267"/>
                  </a:lnTo>
                  <a:lnTo>
                    <a:pt x="36" y="211"/>
                  </a:lnTo>
                  <a:lnTo>
                    <a:pt x="64" y="160"/>
                  </a:lnTo>
                  <a:lnTo>
                    <a:pt x="97" y="115"/>
                  </a:lnTo>
                  <a:lnTo>
                    <a:pt x="137" y="76"/>
                  </a:lnTo>
                  <a:lnTo>
                    <a:pt x="183" y="44"/>
                  </a:lnTo>
                  <a:lnTo>
                    <a:pt x="236" y="21"/>
                  </a:lnTo>
                  <a:lnTo>
                    <a:pt x="292" y="6"/>
                  </a:lnTo>
                  <a:lnTo>
                    <a:pt x="354"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39" name="Freeform 10">
              <a:extLst>
                <a:ext uri="{FF2B5EF4-FFF2-40B4-BE49-F238E27FC236}">
                  <a16:creationId xmlns:a16="http://schemas.microsoft.com/office/drawing/2014/main" id="{BDE365C1-0D4D-4443-AFBE-1A557AF4EB2C}"/>
                </a:ext>
              </a:extLst>
            </p:cNvPr>
            <p:cNvSpPr>
              <a:spLocks/>
            </p:cNvSpPr>
            <p:nvPr/>
          </p:nvSpPr>
          <p:spPr bwMode="auto">
            <a:xfrm>
              <a:off x="5748" y="1776"/>
              <a:ext cx="968" cy="777"/>
            </a:xfrm>
            <a:custGeom>
              <a:avLst/>
              <a:gdLst>
                <a:gd name="T0" fmla="*/ 968 w 968"/>
                <a:gd name="T1" fmla="*/ 0 h 777"/>
                <a:gd name="T2" fmla="*/ 889 w 968"/>
                <a:gd name="T3" fmla="*/ 128 h 777"/>
                <a:gd name="T4" fmla="*/ 358 w 968"/>
                <a:gd name="T5" fmla="*/ 128 h 777"/>
                <a:gd name="T6" fmla="*/ 315 w 968"/>
                <a:gd name="T7" fmla="*/ 132 h 777"/>
                <a:gd name="T8" fmla="*/ 275 w 968"/>
                <a:gd name="T9" fmla="*/ 143 h 777"/>
                <a:gd name="T10" fmla="*/ 240 w 968"/>
                <a:gd name="T11" fmla="*/ 160 h 777"/>
                <a:gd name="T12" fmla="*/ 210 w 968"/>
                <a:gd name="T13" fmla="*/ 183 h 777"/>
                <a:gd name="T14" fmla="*/ 184 w 968"/>
                <a:gd name="T15" fmla="*/ 213 h 777"/>
                <a:gd name="T16" fmla="*/ 163 w 968"/>
                <a:gd name="T17" fmla="*/ 247 h 777"/>
                <a:gd name="T18" fmla="*/ 146 w 968"/>
                <a:gd name="T19" fmla="*/ 282 h 777"/>
                <a:gd name="T20" fmla="*/ 137 w 968"/>
                <a:gd name="T21" fmla="*/ 324 h 777"/>
                <a:gd name="T22" fmla="*/ 885 w 968"/>
                <a:gd name="T23" fmla="*/ 324 h 777"/>
                <a:gd name="T24" fmla="*/ 805 w 968"/>
                <a:gd name="T25" fmla="*/ 452 h 777"/>
                <a:gd name="T26" fmla="*/ 137 w 968"/>
                <a:gd name="T27" fmla="*/ 452 h 777"/>
                <a:gd name="T28" fmla="*/ 146 w 968"/>
                <a:gd name="T29" fmla="*/ 493 h 777"/>
                <a:gd name="T30" fmla="*/ 163 w 968"/>
                <a:gd name="T31" fmla="*/ 531 h 777"/>
                <a:gd name="T32" fmla="*/ 184 w 968"/>
                <a:gd name="T33" fmla="*/ 565 h 777"/>
                <a:gd name="T34" fmla="*/ 208 w 968"/>
                <a:gd name="T35" fmla="*/ 595 h 777"/>
                <a:gd name="T36" fmla="*/ 240 w 968"/>
                <a:gd name="T37" fmla="*/ 617 h 777"/>
                <a:gd name="T38" fmla="*/ 275 w 968"/>
                <a:gd name="T39" fmla="*/ 636 h 777"/>
                <a:gd name="T40" fmla="*/ 315 w 968"/>
                <a:gd name="T41" fmla="*/ 647 h 777"/>
                <a:gd name="T42" fmla="*/ 358 w 968"/>
                <a:gd name="T43" fmla="*/ 651 h 777"/>
                <a:gd name="T44" fmla="*/ 954 w 968"/>
                <a:gd name="T45" fmla="*/ 651 h 777"/>
                <a:gd name="T46" fmla="*/ 872 w 968"/>
                <a:gd name="T47" fmla="*/ 777 h 777"/>
                <a:gd name="T48" fmla="*/ 354 w 968"/>
                <a:gd name="T49" fmla="*/ 777 h 777"/>
                <a:gd name="T50" fmla="*/ 292 w 968"/>
                <a:gd name="T51" fmla="*/ 773 h 777"/>
                <a:gd name="T52" fmla="*/ 236 w 968"/>
                <a:gd name="T53" fmla="*/ 758 h 777"/>
                <a:gd name="T54" fmla="*/ 184 w 968"/>
                <a:gd name="T55" fmla="*/ 734 h 777"/>
                <a:gd name="T56" fmla="*/ 137 w 968"/>
                <a:gd name="T57" fmla="*/ 702 h 777"/>
                <a:gd name="T58" fmla="*/ 98 w 968"/>
                <a:gd name="T59" fmla="*/ 664 h 777"/>
                <a:gd name="T60" fmla="*/ 64 w 968"/>
                <a:gd name="T61" fmla="*/ 619 h 777"/>
                <a:gd name="T62" fmla="*/ 36 w 968"/>
                <a:gd name="T63" fmla="*/ 568 h 777"/>
                <a:gd name="T64" fmla="*/ 17 w 968"/>
                <a:gd name="T65" fmla="*/ 512 h 777"/>
                <a:gd name="T66" fmla="*/ 4 w 968"/>
                <a:gd name="T67" fmla="*/ 452 h 777"/>
                <a:gd name="T68" fmla="*/ 0 w 968"/>
                <a:gd name="T69" fmla="*/ 390 h 777"/>
                <a:gd name="T70" fmla="*/ 4 w 968"/>
                <a:gd name="T71" fmla="*/ 326 h 777"/>
                <a:gd name="T72" fmla="*/ 17 w 968"/>
                <a:gd name="T73" fmla="*/ 267 h 777"/>
                <a:gd name="T74" fmla="*/ 36 w 968"/>
                <a:gd name="T75" fmla="*/ 211 h 777"/>
                <a:gd name="T76" fmla="*/ 64 w 968"/>
                <a:gd name="T77" fmla="*/ 160 h 777"/>
                <a:gd name="T78" fmla="*/ 98 w 968"/>
                <a:gd name="T79" fmla="*/ 115 h 777"/>
                <a:gd name="T80" fmla="*/ 137 w 968"/>
                <a:gd name="T81" fmla="*/ 76 h 777"/>
                <a:gd name="T82" fmla="*/ 184 w 968"/>
                <a:gd name="T83" fmla="*/ 44 h 777"/>
                <a:gd name="T84" fmla="*/ 236 w 968"/>
                <a:gd name="T85" fmla="*/ 21 h 777"/>
                <a:gd name="T86" fmla="*/ 292 w 968"/>
                <a:gd name="T87" fmla="*/ 6 h 777"/>
                <a:gd name="T88" fmla="*/ 354 w 968"/>
                <a:gd name="T89" fmla="*/ 0 h 777"/>
                <a:gd name="T90" fmla="*/ 968 w 968"/>
                <a:gd name="T91"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8" h="777">
                  <a:moveTo>
                    <a:pt x="968" y="0"/>
                  </a:moveTo>
                  <a:lnTo>
                    <a:pt x="889" y="128"/>
                  </a:lnTo>
                  <a:lnTo>
                    <a:pt x="358" y="128"/>
                  </a:lnTo>
                  <a:lnTo>
                    <a:pt x="315" y="132"/>
                  </a:lnTo>
                  <a:lnTo>
                    <a:pt x="275" y="143"/>
                  </a:lnTo>
                  <a:lnTo>
                    <a:pt x="240" y="160"/>
                  </a:lnTo>
                  <a:lnTo>
                    <a:pt x="210" y="183"/>
                  </a:lnTo>
                  <a:lnTo>
                    <a:pt x="184" y="213"/>
                  </a:lnTo>
                  <a:lnTo>
                    <a:pt x="163" y="247"/>
                  </a:lnTo>
                  <a:lnTo>
                    <a:pt x="146" y="282"/>
                  </a:lnTo>
                  <a:lnTo>
                    <a:pt x="137" y="324"/>
                  </a:lnTo>
                  <a:lnTo>
                    <a:pt x="885" y="324"/>
                  </a:lnTo>
                  <a:lnTo>
                    <a:pt x="805" y="452"/>
                  </a:lnTo>
                  <a:lnTo>
                    <a:pt x="137" y="452"/>
                  </a:lnTo>
                  <a:lnTo>
                    <a:pt x="146" y="493"/>
                  </a:lnTo>
                  <a:lnTo>
                    <a:pt x="163" y="531"/>
                  </a:lnTo>
                  <a:lnTo>
                    <a:pt x="184" y="565"/>
                  </a:lnTo>
                  <a:lnTo>
                    <a:pt x="208" y="595"/>
                  </a:lnTo>
                  <a:lnTo>
                    <a:pt x="240" y="617"/>
                  </a:lnTo>
                  <a:lnTo>
                    <a:pt x="275" y="636"/>
                  </a:lnTo>
                  <a:lnTo>
                    <a:pt x="315" y="647"/>
                  </a:lnTo>
                  <a:lnTo>
                    <a:pt x="358" y="651"/>
                  </a:lnTo>
                  <a:lnTo>
                    <a:pt x="954" y="651"/>
                  </a:lnTo>
                  <a:lnTo>
                    <a:pt x="872" y="777"/>
                  </a:lnTo>
                  <a:lnTo>
                    <a:pt x="354" y="777"/>
                  </a:lnTo>
                  <a:lnTo>
                    <a:pt x="292" y="773"/>
                  </a:lnTo>
                  <a:lnTo>
                    <a:pt x="236" y="758"/>
                  </a:lnTo>
                  <a:lnTo>
                    <a:pt x="184" y="734"/>
                  </a:lnTo>
                  <a:lnTo>
                    <a:pt x="137" y="702"/>
                  </a:lnTo>
                  <a:lnTo>
                    <a:pt x="98" y="664"/>
                  </a:lnTo>
                  <a:lnTo>
                    <a:pt x="64" y="619"/>
                  </a:lnTo>
                  <a:lnTo>
                    <a:pt x="36" y="568"/>
                  </a:lnTo>
                  <a:lnTo>
                    <a:pt x="17" y="512"/>
                  </a:lnTo>
                  <a:lnTo>
                    <a:pt x="4" y="452"/>
                  </a:lnTo>
                  <a:lnTo>
                    <a:pt x="0" y="390"/>
                  </a:lnTo>
                  <a:lnTo>
                    <a:pt x="4" y="326"/>
                  </a:lnTo>
                  <a:lnTo>
                    <a:pt x="17" y="267"/>
                  </a:lnTo>
                  <a:lnTo>
                    <a:pt x="36" y="211"/>
                  </a:lnTo>
                  <a:lnTo>
                    <a:pt x="64" y="160"/>
                  </a:lnTo>
                  <a:lnTo>
                    <a:pt x="98" y="115"/>
                  </a:lnTo>
                  <a:lnTo>
                    <a:pt x="137" y="76"/>
                  </a:lnTo>
                  <a:lnTo>
                    <a:pt x="184" y="44"/>
                  </a:lnTo>
                  <a:lnTo>
                    <a:pt x="236" y="21"/>
                  </a:lnTo>
                  <a:lnTo>
                    <a:pt x="292" y="6"/>
                  </a:lnTo>
                  <a:lnTo>
                    <a:pt x="354" y="0"/>
                  </a:lnTo>
                  <a:lnTo>
                    <a:pt x="968"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40" name="Freeform 11">
              <a:extLst>
                <a:ext uri="{FF2B5EF4-FFF2-40B4-BE49-F238E27FC236}">
                  <a16:creationId xmlns:a16="http://schemas.microsoft.com/office/drawing/2014/main" id="{2C593118-0588-409D-80E1-B1DF8AB1DC8E}"/>
                </a:ext>
              </a:extLst>
            </p:cNvPr>
            <p:cNvSpPr>
              <a:spLocks/>
            </p:cNvSpPr>
            <p:nvPr/>
          </p:nvSpPr>
          <p:spPr bwMode="auto">
            <a:xfrm>
              <a:off x="2083" y="1776"/>
              <a:ext cx="880" cy="777"/>
            </a:xfrm>
            <a:custGeom>
              <a:avLst/>
              <a:gdLst>
                <a:gd name="T0" fmla="*/ 0 w 880"/>
                <a:gd name="T1" fmla="*/ 0 h 777"/>
                <a:gd name="T2" fmla="*/ 644 w 880"/>
                <a:gd name="T3" fmla="*/ 0 h 777"/>
                <a:gd name="T4" fmla="*/ 691 w 880"/>
                <a:gd name="T5" fmla="*/ 6 h 777"/>
                <a:gd name="T6" fmla="*/ 734 w 880"/>
                <a:gd name="T7" fmla="*/ 19 h 777"/>
                <a:gd name="T8" fmla="*/ 773 w 880"/>
                <a:gd name="T9" fmla="*/ 40 h 777"/>
                <a:gd name="T10" fmla="*/ 807 w 880"/>
                <a:gd name="T11" fmla="*/ 68 h 777"/>
                <a:gd name="T12" fmla="*/ 835 w 880"/>
                <a:gd name="T13" fmla="*/ 102 h 777"/>
                <a:gd name="T14" fmla="*/ 855 w 880"/>
                <a:gd name="T15" fmla="*/ 141 h 777"/>
                <a:gd name="T16" fmla="*/ 868 w 880"/>
                <a:gd name="T17" fmla="*/ 185 h 777"/>
                <a:gd name="T18" fmla="*/ 874 w 880"/>
                <a:gd name="T19" fmla="*/ 232 h 777"/>
                <a:gd name="T20" fmla="*/ 868 w 880"/>
                <a:gd name="T21" fmla="*/ 279 h 777"/>
                <a:gd name="T22" fmla="*/ 855 w 880"/>
                <a:gd name="T23" fmla="*/ 322 h 777"/>
                <a:gd name="T24" fmla="*/ 835 w 880"/>
                <a:gd name="T25" fmla="*/ 361 h 777"/>
                <a:gd name="T26" fmla="*/ 807 w 880"/>
                <a:gd name="T27" fmla="*/ 395 h 777"/>
                <a:gd name="T28" fmla="*/ 773 w 880"/>
                <a:gd name="T29" fmla="*/ 423 h 777"/>
                <a:gd name="T30" fmla="*/ 734 w 880"/>
                <a:gd name="T31" fmla="*/ 444 h 777"/>
                <a:gd name="T32" fmla="*/ 691 w 880"/>
                <a:gd name="T33" fmla="*/ 457 h 777"/>
                <a:gd name="T34" fmla="*/ 644 w 880"/>
                <a:gd name="T35" fmla="*/ 463 h 777"/>
                <a:gd name="T36" fmla="*/ 554 w 880"/>
                <a:gd name="T37" fmla="*/ 463 h 777"/>
                <a:gd name="T38" fmla="*/ 880 w 880"/>
                <a:gd name="T39" fmla="*/ 777 h 777"/>
                <a:gd name="T40" fmla="*/ 696 w 880"/>
                <a:gd name="T41" fmla="*/ 777 h 777"/>
                <a:gd name="T42" fmla="*/ 242 w 880"/>
                <a:gd name="T43" fmla="*/ 335 h 777"/>
                <a:gd name="T44" fmla="*/ 644 w 880"/>
                <a:gd name="T45" fmla="*/ 335 h 777"/>
                <a:gd name="T46" fmla="*/ 677 w 880"/>
                <a:gd name="T47" fmla="*/ 329 h 777"/>
                <a:gd name="T48" fmla="*/ 706 w 880"/>
                <a:gd name="T49" fmla="*/ 316 h 777"/>
                <a:gd name="T50" fmla="*/ 728 w 880"/>
                <a:gd name="T51" fmla="*/ 294 h 777"/>
                <a:gd name="T52" fmla="*/ 743 w 880"/>
                <a:gd name="T53" fmla="*/ 264 h 777"/>
                <a:gd name="T54" fmla="*/ 749 w 880"/>
                <a:gd name="T55" fmla="*/ 232 h 777"/>
                <a:gd name="T56" fmla="*/ 743 w 880"/>
                <a:gd name="T57" fmla="*/ 198 h 777"/>
                <a:gd name="T58" fmla="*/ 728 w 880"/>
                <a:gd name="T59" fmla="*/ 170 h 777"/>
                <a:gd name="T60" fmla="*/ 706 w 880"/>
                <a:gd name="T61" fmla="*/ 147 h 777"/>
                <a:gd name="T62" fmla="*/ 677 w 880"/>
                <a:gd name="T63" fmla="*/ 132 h 777"/>
                <a:gd name="T64" fmla="*/ 644 w 880"/>
                <a:gd name="T65" fmla="*/ 128 h 777"/>
                <a:gd name="T66" fmla="*/ 142 w 880"/>
                <a:gd name="T67" fmla="*/ 128 h 777"/>
                <a:gd name="T68" fmla="*/ 142 w 880"/>
                <a:gd name="T69" fmla="*/ 777 h 777"/>
                <a:gd name="T70" fmla="*/ 0 w 880"/>
                <a:gd name="T71" fmla="*/ 777 h 777"/>
                <a:gd name="T72" fmla="*/ 0 w 880"/>
                <a:gd name="T73"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0" h="777">
                  <a:moveTo>
                    <a:pt x="0" y="0"/>
                  </a:moveTo>
                  <a:lnTo>
                    <a:pt x="644" y="0"/>
                  </a:lnTo>
                  <a:lnTo>
                    <a:pt x="691" y="6"/>
                  </a:lnTo>
                  <a:lnTo>
                    <a:pt x="734" y="19"/>
                  </a:lnTo>
                  <a:lnTo>
                    <a:pt x="773" y="40"/>
                  </a:lnTo>
                  <a:lnTo>
                    <a:pt x="807" y="68"/>
                  </a:lnTo>
                  <a:lnTo>
                    <a:pt x="835" y="102"/>
                  </a:lnTo>
                  <a:lnTo>
                    <a:pt x="855" y="141"/>
                  </a:lnTo>
                  <a:lnTo>
                    <a:pt x="868" y="185"/>
                  </a:lnTo>
                  <a:lnTo>
                    <a:pt x="874" y="232"/>
                  </a:lnTo>
                  <a:lnTo>
                    <a:pt x="868" y="279"/>
                  </a:lnTo>
                  <a:lnTo>
                    <a:pt x="855" y="322"/>
                  </a:lnTo>
                  <a:lnTo>
                    <a:pt x="835" y="361"/>
                  </a:lnTo>
                  <a:lnTo>
                    <a:pt x="807" y="395"/>
                  </a:lnTo>
                  <a:lnTo>
                    <a:pt x="773" y="423"/>
                  </a:lnTo>
                  <a:lnTo>
                    <a:pt x="734" y="444"/>
                  </a:lnTo>
                  <a:lnTo>
                    <a:pt x="691" y="457"/>
                  </a:lnTo>
                  <a:lnTo>
                    <a:pt x="644" y="463"/>
                  </a:lnTo>
                  <a:lnTo>
                    <a:pt x="554" y="463"/>
                  </a:lnTo>
                  <a:lnTo>
                    <a:pt x="880" y="777"/>
                  </a:lnTo>
                  <a:lnTo>
                    <a:pt x="696" y="777"/>
                  </a:lnTo>
                  <a:lnTo>
                    <a:pt x="242" y="335"/>
                  </a:lnTo>
                  <a:lnTo>
                    <a:pt x="644" y="335"/>
                  </a:lnTo>
                  <a:lnTo>
                    <a:pt x="677" y="329"/>
                  </a:lnTo>
                  <a:lnTo>
                    <a:pt x="706" y="316"/>
                  </a:lnTo>
                  <a:lnTo>
                    <a:pt x="728" y="294"/>
                  </a:lnTo>
                  <a:lnTo>
                    <a:pt x="743" y="264"/>
                  </a:lnTo>
                  <a:lnTo>
                    <a:pt x="749" y="232"/>
                  </a:lnTo>
                  <a:lnTo>
                    <a:pt x="743" y="198"/>
                  </a:lnTo>
                  <a:lnTo>
                    <a:pt x="728" y="170"/>
                  </a:lnTo>
                  <a:lnTo>
                    <a:pt x="706" y="147"/>
                  </a:lnTo>
                  <a:lnTo>
                    <a:pt x="677" y="132"/>
                  </a:lnTo>
                  <a:lnTo>
                    <a:pt x="644" y="128"/>
                  </a:lnTo>
                  <a:lnTo>
                    <a:pt x="142" y="128"/>
                  </a:lnTo>
                  <a:lnTo>
                    <a:pt x="142" y="777"/>
                  </a:lnTo>
                  <a:lnTo>
                    <a:pt x="0" y="777"/>
                  </a:lnTo>
                  <a:lnTo>
                    <a:pt x="0"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41" name="Freeform 12">
              <a:extLst>
                <a:ext uri="{FF2B5EF4-FFF2-40B4-BE49-F238E27FC236}">
                  <a16:creationId xmlns:a16="http://schemas.microsoft.com/office/drawing/2014/main" id="{F49F1016-262E-4E68-9403-90E072BFAC86}"/>
                </a:ext>
              </a:extLst>
            </p:cNvPr>
            <p:cNvSpPr>
              <a:spLocks noEditPoints="1"/>
            </p:cNvSpPr>
            <p:nvPr/>
          </p:nvSpPr>
          <p:spPr bwMode="auto">
            <a:xfrm>
              <a:off x="6781" y="1767"/>
              <a:ext cx="140" cy="139"/>
            </a:xfrm>
            <a:custGeom>
              <a:avLst/>
              <a:gdLst>
                <a:gd name="T0" fmla="*/ 69 w 140"/>
                <a:gd name="T1" fmla="*/ 11 h 139"/>
                <a:gd name="T2" fmla="*/ 49 w 140"/>
                <a:gd name="T3" fmla="*/ 17 h 139"/>
                <a:gd name="T4" fmla="*/ 30 w 140"/>
                <a:gd name="T5" fmla="*/ 28 h 139"/>
                <a:gd name="T6" fmla="*/ 19 w 140"/>
                <a:gd name="T7" fmla="*/ 47 h 139"/>
                <a:gd name="T8" fmla="*/ 13 w 140"/>
                <a:gd name="T9" fmla="*/ 70 h 139"/>
                <a:gd name="T10" fmla="*/ 19 w 140"/>
                <a:gd name="T11" fmla="*/ 92 h 139"/>
                <a:gd name="T12" fmla="*/ 30 w 140"/>
                <a:gd name="T13" fmla="*/ 111 h 139"/>
                <a:gd name="T14" fmla="*/ 49 w 140"/>
                <a:gd name="T15" fmla="*/ 124 h 139"/>
                <a:gd name="T16" fmla="*/ 69 w 140"/>
                <a:gd name="T17" fmla="*/ 128 h 139"/>
                <a:gd name="T18" fmla="*/ 92 w 140"/>
                <a:gd name="T19" fmla="*/ 124 h 139"/>
                <a:gd name="T20" fmla="*/ 110 w 140"/>
                <a:gd name="T21" fmla="*/ 111 h 139"/>
                <a:gd name="T22" fmla="*/ 122 w 140"/>
                <a:gd name="T23" fmla="*/ 92 h 139"/>
                <a:gd name="T24" fmla="*/ 125 w 140"/>
                <a:gd name="T25" fmla="*/ 70 h 139"/>
                <a:gd name="T26" fmla="*/ 122 w 140"/>
                <a:gd name="T27" fmla="*/ 47 h 139"/>
                <a:gd name="T28" fmla="*/ 110 w 140"/>
                <a:gd name="T29" fmla="*/ 28 h 139"/>
                <a:gd name="T30" fmla="*/ 92 w 140"/>
                <a:gd name="T31" fmla="*/ 17 h 139"/>
                <a:gd name="T32" fmla="*/ 69 w 140"/>
                <a:gd name="T33" fmla="*/ 11 h 139"/>
                <a:gd name="T34" fmla="*/ 69 w 140"/>
                <a:gd name="T35" fmla="*/ 0 h 139"/>
                <a:gd name="T36" fmla="*/ 92 w 140"/>
                <a:gd name="T37" fmla="*/ 4 h 139"/>
                <a:gd name="T38" fmla="*/ 110 w 140"/>
                <a:gd name="T39" fmla="*/ 13 h 139"/>
                <a:gd name="T40" fmla="*/ 125 w 140"/>
                <a:gd name="T41" fmla="*/ 28 h 139"/>
                <a:gd name="T42" fmla="*/ 137 w 140"/>
                <a:gd name="T43" fmla="*/ 47 h 139"/>
                <a:gd name="T44" fmla="*/ 140 w 140"/>
                <a:gd name="T45" fmla="*/ 70 h 139"/>
                <a:gd name="T46" fmla="*/ 137 w 140"/>
                <a:gd name="T47" fmla="*/ 92 h 139"/>
                <a:gd name="T48" fmla="*/ 125 w 140"/>
                <a:gd name="T49" fmla="*/ 111 h 139"/>
                <a:gd name="T50" fmla="*/ 110 w 140"/>
                <a:gd name="T51" fmla="*/ 126 h 139"/>
                <a:gd name="T52" fmla="*/ 92 w 140"/>
                <a:gd name="T53" fmla="*/ 135 h 139"/>
                <a:gd name="T54" fmla="*/ 69 w 140"/>
                <a:gd name="T55" fmla="*/ 139 h 139"/>
                <a:gd name="T56" fmla="*/ 49 w 140"/>
                <a:gd name="T57" fmla="*/ 135 h 139"/>
                <a:gd name="T58" fmla="*/ 28 w 140"/>
                <a:gd name="T59" fmla="*/ 126 h 139"/>
                <a:gd name="T60" fmla="*/ 13 w 140"/>
                <a:gd name="T61" fmla="*/ 111 h 139"/>
                <a:gd name="T62" fmla="*/ 4 w 140"/>
                <a:gd name="T63" fmla="*/ 92 h 139"/>
                <a:gd name="T64" fmla="*/ 0 w 140"/>
                <a:gd name="T65" fmla="*/ 70 h 139"/>
                <a:gd name="T66" fmla="*/ 4 w 140"/>
                <a:gd name="T67" fmla="*/ 47 h 139"/>
                <a:gd name="T68" fmla="*/ 13 w 140"/>
                <a:gd name="T69" fmla="*/ 28 h 139"/>
                <a:gd name="T70" fmla="*/ 28 w 140"/>
                <a:gd name="T71" fmla="*/ 13 h 139"/>
                <a:gd name="T72" fmla="*/ 49 w 140"/>
                <a:gd name="T73" fmla="*/ 4 h 139"/>
                <a:gd name="T74" fmla="*/ 69 w 140"/>
                <a:gd name="T7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39">
                  <a:moveTo>
                    <a:pt x="69" y="11"/>
                  </a:moveTo>
                  <a:lnTo>
                    <a:pt x="49" y="17"/>
                  </a:lnTo>
                  <a:lnTo>
                    <a:pt x="30" y="28"/>
                  </a:lnTo>
                  <a:lnTo>
                    <a:pt x="19" y="47"/>
                  </a:lnTo>
                  <a:lnTo>
                    <a:pt x="13" y="70"/>
                  </a:lnTo>
                  <a:lnTo>
                    <a:pt x="19" y="92"/>
                  </a:lnTo>
                  <a:lnTo>
                    <a:pt x="30" y="111"/>
                  </a:lnTo>
                  <a:lnTo>
                    <a:pt x="49" y="124"/>
                  </a:lnTo>
                  <a:lnTo>
                    <a:pt x="69" y="128"/>
                  </a:lnTo>
                  <a:lnTo>
                    <a:pt x="92" y="124"/>
                  </a:lnTo>
                  <a:lnTo>
                    <a:pt x="110" y="111"/>
                  </a:lnTo>
                  <a:lnTo>
                    <a:pt x="122" y="92"/>
                  </a:lnTo>
                  <a:lnTo>
                    <a:pt x="125" y="70"/>
                  </a:lnTo>
                  <a:lnTo>
                    <a:pt x="122" y="47"/>
                  </a:lnTo>
                  <a:lnTo>
                    <a:pt x="110" y="28"/>
                  </a:lnTo>
                  <a:lnTo>
                    <a:pt x="92" y="17"/>
                  </a:lnTo>
                  <a:lnTo>
                    <a:pt x="69" y="11"/>
                  </a:lnTo>
                  <a:close/>
                  <a:moveTo>
                    <a:pt x="69" y="0"/>
                  </a:moveTo>
                  <a:lnTo>
                    <a:pt x="92" y="4"/>
                  </a:lnTo>
                  <a:lnTo>
                    <a:pt x="110" y="13"/>
                  </a:lnTo>
                  <a:lnTo>
                    <a:pt x="125" y="28"/>
                  </a:lnTo>
                  <a:lnTo>
                    <a:pt x="137" y="47"/>
                  </a:lnTo>
                  <a:lnTo>
                    <a:pt x="140" y="70"/>
                  </a:lnTo>
                  <a:lnTo>
                    <a:pt x="137" y="92"/>
                  </a:lnTo>
                  <a:lnTo>
                    <a:pt x="125" y="111"/>
                  </a:lnTo>
                  <a:lnTo>
                    <a:pt x="110" y="126"/>
                  </a:lnTo>
                  <a:lnTo>
                    <a:pt x="92" y="135"/>
                  </a:lnTo>
                  <a:lnTo>
                    <a:pt x="69" y="139"/>
                  </a:lnTo>
                  <a:lnTo>
                    <a:pt x="49" y="135"/>
                  </a:lnTo>
                  <a:lnTo>
                    <a:pt x="28" y="126"/>
                  </a:lnTo>
                  <a:lnTo>
                    <a:pt x="13" y="111"/>
                  </a:lnTo>
                  <a:lnTo>
                    <a:pt x="4" y="92"/>
                  </a:lnTo>
                  <a:lnTo>
                    <a:pt x="0" y="70"/>
                  </a:lnTo>
                  <a:lnTo>
                    <a:pt x="4" y="47"/>
                  </a:lnTo>
                  <a:lnTo>
                    <a:pt x="13" y="28"/>
                  </a:lnTo>
                  <a:lnTo>
                    <a:pt x="28" y="13"/>
                  </a:lnTo>
                  <a:lnTo>
                    <a:pt x="49" y="4"/>
                  </a:lnTo>
                  <a:lnTo>
                    <a:pt x="69"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42" name="Freeform 13">
              <a:extLst>
                <a:ext uri="{FF2B5EF4-FFF2-40B4-BE49-F238E27FC236}">
                  <a16:creationId xmlns:a16="http://schemas.microsoft.com/office/drawing/2014/main" id="{F18F3B7F-EDB7-4D96-812C-C85B8B256CFA}"/>
                </a:ext>
              </a:extLst>
            </p:cNvPr>
            <p:cNvSpPr>
              <a:spLocks noEditPoints="1"/>
            </p:cNvSpPr>
            <p:nvPr/>
          </p:nvSpPr>
          <p:spPr bwMode="auto">
            <a:xfrm>
              <a:off x="6824" y="1797"/>
              <a:ext cx="60" cy="79"/>
            </a:xfrm>
            <a:custGeom>
              <a:avLst/>
              <a:gdLst>
                <a:gd name="T0" fmla="*/ 13 w 60"/>
                <a:gd name="T1" fmla="*/ 9 h 79"/>
                <a:gd name="T2" fmla="*/ 13 w 60"/>
                <a:gd name="T3" fmla="*/ 34 h 79"/>
                <a:gd name="T4" fmla="*/ 26 w 60"/>
                <a:gd name="T5" fmla="*/ 34 h 79"/>
                <a:gd name="T6" fmla="*/ 32 w 60"/>
                <a:gd name="T7" fmla="*/ 34 h 79"/>
                <a:gd name="T8" fmla="*/ 36 w 60"/>
                <a:gd name="T9" fmla="*/ 34 h 79"/>
                <a:gd name="T10" fmla="*/ 39 w 60"/>
                <a:gd name="T11" fmla="*/ 32 h 79"/>
                <a:gd name="T12" fmla="*/ 43 w 60"/>
                <a:gd name="T13" fmla="*/ 30 h 79"/>
                <a:gd name="T14" fmla="*/ 45 w 60"/>
                <a:gd name="T15" fmla="*/ 26 h 79"/>
                <a:gd name="T16" fmla="*/ 47 w 60"/>
                <a:gd name="T17" fmla="*/ 23 h 79"/>
                <a:gd name="T18" fmla="*/ 45 w 60"/>
                <a:gd name="T19" fmla="*/ 17 h 79"/>
                <a:gd name="T20" fmla="*/ 43 w 60"/>
                <a:gd name="T21" fmla="*/ 15 h 79"/>
                <a:gd name="T22" fmla="*/ 41 w 60"/>
                <a:gd name="T23" fmla="*/ 11 h 79"/>
                <a:gd name="T24" fmla="*/ 38 w 60"/>
                <a:gd name="T25" fmla="*/ 11 h 79"/>
                <a:gd name="T26" fmla="*/ 34 w 60"/>
                <a:gd name="T27" fmla="*/ 9 h 79"/>
                <a:gd name="T28" fmla="*/ 28 w 60"/>
                <a:gd name="T29" fmla="*/ 9 h 79"/>
                <a:gd name="T30" fmla="*/ 13 w 60"/>
                <a:gd name="T31" fmla="*/ 9 h 79"/>
                <a:gd name="T32" fmla="*/ 0 w 60"/>
                <a:gd name="T33" fmla="*/ 0 h 79"/>
                <a:gd name="T34" fmla="*/ 30 w 60"/>
                <a:gd name="T35" fmla="*/ 0 h 79"/>
                <a:gd name="T36" fmla="*/ 39 w 60"/>
                <a:gd name="T37" fmla="*/ 0 h 79"/>
                <a:gd name="T38" fmla="*/ 47 w 60"/>
                <a:gd name="T39" fmla="*/ 2 h 79"/>
                <a:gd name="T40" fmla="*/ 52 w 60"/>
                <a:gd name="T41" fmla="*/ 6 h 79"/>
                <a:gd name="T42" fmla="*/ 56 w 60"/>
                <a:gd name="T43" fmla="*/ 9 h 79"/>
                <a:gd name="T44" fmla="*/ 58 w 60"/>
                <a:gd name="T45" fmla="*/ 15 h 79"/>
                <a:gd name="T46" fmla="*/ 58 w 60"/>
                <a:gd name="T47" fmla="*/ 23 h 79"/>
                <a:gd name="T48" fmla="*/ 58 w 60"/>
                <a:gd name="T49" fmla="*/ 28 h 79"/>
                <a:gd name="T50" fmla="*/ 56 w 60"/>
                <a:gd name="T51" fmla="*/ 34 h 79"/>
                <a:gd name="T52" fmla="*/ 52 w 60"/>
                <a:gd name="T53" fmla="*/ 38 h 79"/>
                <a:gd name="T54" fmla="*/ 49 w 60"/>
                <a:gd name="T55" fmla="*/ 41 h 79"/>
                <a:gd name="T56" fmla="*/ 43 w 60"/>
                <a:gd name="T57" fmla="*/ 43 h 79"/>
                <a:gd name="T58" fmla="*/ 38 w 60"/>
                <a:gd name="T59" fmla="*/ 45 h 79"/>
                <a:gd name="T60" fmla="*/ 60 w 60"/>
                <a:gd name="T61" fmla="*/ 79 h 79"/>
                <a:gd name="T62" fmla="*/ 47 w 60"/>
                <a:gd name="T63" fmla="*/ 79 h 79"/>
                <a:gd name="T64" fmla="*/ 26 w 60"/>
                <a:gd name="T65" fmla="*/ 45 h 79"/>
                <a:gd name="T66" fmla="*/ 13 w 60"/>
                <a:gd name="T67" fmla="*/ 45 h 79"/>
                <a:gd name="T68" fmla="*/ 13 w 60"/>
                <a:gd name="T69" fmla="*/ 79 h 79"/>
                <a:gd name="T70" fmla="*/ 0 w 60"/>
                <a:gd name="T71" fmla="*/ 79 h 79"/>
                <a:gd name="T72" fmla="*/ 0 w 60"/>
                <a:gd name="T7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79">
                  <a:moveTo>
                    <a:pt x="13" y="9"/>
                  </a:moveTo>
                  <a:lnTo>
                    <a:pt x="13" y="34"/>
                  </a:lnTo>
                  <a:lnTo>
                    <a:pt x="26" y="34"/>
                  </a:lnTo>
                  <a:lnTo>
                    <a:pt x="32" y="34"/>
                  </a:lnTo>
                  <a:lnTo>
                    <a:pt x="36" y="34"/>
                  </a:lnTo>
                  <a:lnTo>
                    <a:pt x="39" y="32"/>
                  </a:lnTo>
                  <a:lnTo>
                    <a:pt x="43" y="30"/>
                  </a:lnTo>
                  <a:lnTo>
                    <a:pt x="45" y="26"/>
                  </a:lnTo>
                  <a:lnTo>
                    <a:pt x="47" y="23"/>
                  </a:lnTo>
                  <a:lnTo>
                    <a:pt x="45" y="17"/>
                  </a:lnTo>
                  <a:lnTo>
                    <a:pt x="43" y="15"/>
                  </a:lnTo>
                  <a:lnTo>
                    <a:pt x="41" y="11"/>
                  </a:lnTo>
                  <a:lnTo>
                    <a:pt x="38" y="11"/>
                  </a:lnTo>
                  <a:lnTo>
                    <a:pt x="34" y="9"/>
                  </a:lnTo>
                  <a:lnTo>
                    <a:pt x="28" y="9"/>
                  </a:lnTo>
                  <a:lnTo>
                    <a:pt x="13" y="9"/>
                  </a:lnTo>
                  <a:close/>
                  <a:moveTo>
                    <a:pt x="0" y="0"/>
                  </a:moveTo>
                  <a:lnTo>
                    <a:pt x="30" y="0"/>
                  </a:lnTo>
                  <a:lnTo>
                    <a:pt x="39" y="0"/>
                  </a:lnTo>
                  <a:lnTo>
                    <a:pt x="47" y="2"/>
                  </a:lnTo>
                  <a:lnTo>
                    <a:pt x="52" y="6"/>
                  </a:lnTo>
                  <a:lnTo>
                    <a:pt x="56" y="9"/>
                  </a:lnTo>
                  <a:lnTo>
                    <a:pt x="58" y="15"/>
                  </a:lnTo>
                  <a:lnTo>
                    <a:pt x="58" y="23"/>
                  </a:lnTo>
                  <a:lnTo>
                    <a:pt x="58" y="28"/>
                  </a:lnTo>
                  <a:lnTo>
                    <a:pt x="56" y="34"/>
                  </a:lnTo>
                  <a:lnTo>
                    <a:pt x="52" y="38"/>
                  </a:lnTo>
                  <a:lnTo>
                    <a:pt x="49" y="41"/>
                  </a:lnTo>
                  <a:lnTo>
                    <a:pt x="43" y="43"/>
                  </a:lnTo>
                  <a:lnTo>
                    <a:pt x="38" y="45"/>
                  </a:lnTo>
                  <a:lnTo>
                    <a:pt x="60" y="79"/>
                  </a:lnTo>
                  <a:lnTo>
                    <a:pt x="47" y="79"/>
                  </a:lnTo>
                  <a:lnTo>
                    <a:pt x="26" y="45"/>
                  </a:lnTo>
                  <a:lnTo>
                    <a:pt x="13" y="45"/>
                  </a:lnTo>
                  <a:lnTo>
                    <a:pt x="13" y="79"/>
                  </a:lnTo>
                  <a:lnTo>
                    <a:pt x="0" y="79"/>
                  </a:lnTo>
                  <a:lnTo>
                    <a:pt x="0"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grpSp>
      <p:grpSp>
        <p:nvGrpSpPr>
          <p:cNvPr id="25" name="Group 24">
            <a:extLst>
              <a:ext uri="{FF2B5EF4-FFF2-40B4-BE49-F238E27FC236}">
                <a16:creationId xmlns:a16="http://schemas.microsoft.com/office/drawing/2014/main" id="{C994F696-FF1E-4015-ADB8-1A16BFCE5461}"/>
              </a:ext>
            </a:extLst>
          </p:cNvPr>
          <p:cNvGrpSpPr/>
          <p:nvPr/>
        </p:nvGrpSpPr>
        <p:grpSpPr>
          <a:xfrm>
            <a:off x="8187496" y="4196714"/>
            <a:ext cx="1371852" cy="591971"/>
            <a:chOff x="3061473" y="3636838"/>
            <a:chExt cx="1175657" cy="829933"/>
          </a:xfrm>
          <a:solidFill>
            <a:srgbClr val="FFFFFF"/>
          </a:solidFill>
        </p:grpSpPr>
        <p:cxnSp>
          <p:nvCxnSpPr>
            <p:cNvPr id="33" name="Straight Arrow Connector 32">
              <a:extLst>
                <a:ext uri="{FF2B5EF4-FFF2-40B4-BE49-F238E27FC236}">
                  <a16:creationId xmlns:a16="http://schemas.microsoft.com/office/drawing/2014/main" id="{D415C3BE-DED7-4B6E-BA56-BA6F58475D9D}"/>
                </a:ext>
              </a:extLst>
            </p:cNvPr>
            <p:cNvCxnSpPr/>
            <p:nvPr/>
          </p:nvCxnSpPr>
          <p:spPr>
            <a:xfrm flipV="1">
              <a:off x="3061473" y="3636838"/>
              <a:ext cx="0" cy="829933"/>
            </a:xfrm>
            <a:prstGeom prst="straightConnector1">
              <a:avLst/>
            </a:prstGeom>
            <a:grpFill/>
            <a:ln w="12700" cap="flat" cmpd="sng" algn="ctr">
              <a:solidFill>
                <a:schemeClr val="tx1"/>
              </a:solidFill>
              <a:prstDash val="solid"/>
              <a:miter lim="800000"/>
              <a:tailEnd type="triangle"/>
            </a:ln>
            <a:effectLst/>
          </p:spPr>
        </p:cxnSp>
        <p:cxnSp>
          <p:nvCxnSpPr>
            <p:cNvPr id="34" name="Straight Arrow Connector 33">
              <a:extLst>
                <a:ext uri="{FF2B5EF4-FFF2-40B4-BE49-F238E27FC236}">
                  <a16:creationId xmlns:a16="http://schemas.microsoft.com/office/drawing/2014/main" id="{5256F139-1CA1-472A-A5BC-C01FC0095F41}"/>
                </a:ext>
              </a:extLst>
            </p:cNvPr>
            <p:cNvCxnSpPr/>
            <p:nvPr/>
          </p:nvCxnSpPr>
          <p:spPr>
            <a:xfrm flipV="1">
              <a:off x="4237130" y="3636838"/>
              <a:ext cx="0" cy="829933"/>
            </a:xfrm>
            <a:prstGeom prst="straightConnector1">
              <a:avLst/>
            </a:prstGeom>
            <a:grpFill/>
            <a:ln w="12700" cap="flat" cmpd="sng" algn="ctr">
              <a:solidFill>
                <a:schemeClr val="tx1"/>
              </a:solidFill>
              <a:prstDash val="solid"/>
              <a:miter lim="800000"/>
              <a:tailEnd type="triangle"/>
            </a:ln>
            <a:effectLst/>
          </p:spPr>
        </p:cxnSp>
      </p:grpSp>
      <p:sp>
        <p:nvSpPr>
          <p:cNvPr id="26" name="Freeform: Shape 25">
            <a:extLst>
              <a:ext uri="{FF2B5EF4-FFF2-40B4-BE49-F238E27FC236}">
                <a16:creationId xmlns:a16="http://schemas.microsoft.com/office/drawing/2014/main" id="{B1586B60-B668-4056-9300-BB9A97AB2205}"/>
              </a:ext>
            </a:extLst>
          </p:cNvPr>
          <p:cNvSpPr/>
          <p:nvPr/>
        </p:nvSpPr>
        <p:spPr>
          <a:xfrm>
            <a:off x="8187496" y="6016503"/>
            <a:ext cx="1371852" cy="445269"/>
          </a:xfrm>
          <a:custGeom>
            <a:avLst/>
            <a:gdLst>
              <a:gd name="connsiteX0" fmla="*/ 0 w 1197429"/>
              <a:gd name="connsiteY0" fmla="*/ 0 h 457352"/>
              <a:gd name="connsiteX1" fmla="*/ 671286 w 1197429"/>
              <a:gd name="connsiteY1" fmla="*/ 457200 h 457352"/>
              <a:gd name="connsiteX2" fmla="*/ 1197429 w 1197429"/>
              <a:gd name="connsiteY2" fmla="*/ 39914 h 457352"/>
              <a:gd name="connsiteX0" fmla="*/ 0 w 1197429"/>
              <a:gd name="connsiteY0" fmla="*/ 0 h 39914"/>
              <a:gd name="connsiteX1" fmla="*/ 1197429 w 1197429"/>
              <a:gd name="connsiteY1" fmla="*/ 39914 h 39914"/>
              <a:gd name="connsiteX0" fmla="*/ 0 w 1197429"/>
              <a:gd name="connsiteY0" fmla="*/ 0 h 73700"/>
              <a:gd name="connsiteX1" fmla="*/ 1197429 w 1197429"/>
              <a:gd name="connsiteY1" fmla="*/ 39914 h 73700"/>
              <a:gd name="connsiteX0" fmla="*/ 0 w 1197429"/>
              <a:gd name="connsiteY0" fmla="*/ 0 h 91532"/>
              <a:gd name="connsiteX1" fmla="*/ 1197429 w 1197429"/>
              <a:gd name="connsiteY1" fmla="*/ 39914 h 91532"/>
              <a:gd name="connsiteX0" fmla="*/ 0 w 1197429"/>
              <a:gd name="connsiteY0" fmla="*/ 0 h 522997"/>
              <a:gd name="connsiteX1" fmla="*/ 1197429 w 1197429"/>
              <a:gd name="connsiteY1" fmla="*/ 39914 h 522997"/>
              <a:gd name="connsiteX0" fmla="*/ 0 w 1197429"/>
              <a:gd name="connsiteY0" fmla="*/ 0 h 789847"/>
              <a:gd name="connsiteX1" fmla="*/ 1197429 w 1197429"/>
              <a:gd name="connsiteY1" fmla="*/ 39914 h 789847"/>
              <a:gd name="connsiteX0" fmla="*/ 0 w 1197429"/>
              <a:gd name="connsiteY0" fmla="*/ 0 h 763962"/>
              <a:gd name="connsiteX1" fmla="*/ 1197429 w 1197429"/>
              <a:gd name="connsiteY1" fmla="*/ 39914 h 763962"/>
              <a:gd name="connsiteX0" fmla="*/ 0 w 1197429"/>
              <a:gd name="connsiteY0" fmla="*/ 0 h 763962"/>
              <a:gd name="connsiteX1" fmla="*/ 1197429 w 1197429"/>
              <a:gd name="connsiteY1" fmla="*/ 39914 h 763962"/>
            </a:gdLst>
            <a:ahLst/>
            <a:cxnLst>
              <a:cxn ang="0">
                <a:pos x="connsiteX0" y="connsiteY0"/>
              </a:cxn>
              <a:cxn ang="0">
                <a:pos x="connsiteX1" y="connsiteY1"/>
              </a:cxn>
            </a:cxnLst>
            <a:rect l="l" t="t" r="r" b="b"/>
            <a:pathLst>
              <a:path w="1197429" h="763962">
                <a:moveTo>
                  <a:pt x="0" y="0"/>
                </a:moveTo>
                <a:cubicBezTo>
                  <a:pt x="125658" y="914035"/>
                  <a:pt x="894375" y="1103290"/>
                  <a:pt x="1197429" y="39914"/>
                </a:cubicBezTo>
              </a:path>
            </a:pathLst>
          </a:custGeom>
          <a:noFill/>
          <a:ln w="12700" cap="flat" cmpd="sng" algn="ctr">
            <a:solidFill>
              <a:schemeClr val="tx1"/>
            </a:solidFill>
            <a:prstDash val="solid"/>
            <a:miter lim="800000"/>
            <a:tailEnd type="triangle"/>
          </a:ln>
          <a:effectLst/>
        </p:spPr>
        <p:txBody>
          <a:bodyPr rtlCol="0" anchor="ctr"/>
          <a:lstStyle/>
          <a:p>
            <a:pPr algn="ctr" defTabSz="950973">
              <a:defRPr/>
            </a:pPr>
            <a:endParaRPr lang="en-US" sz="1873" kern="0">
              <a:solidFill>
                <a:srgbClr val="505050"/>
              </a:solidFill>
              <a:latin typeface="Segoe UI Semilight"/>
            </a:endParaRPr>
          </a:p>
        </p:txBody>
      </p:sp>
      <p:sp>
        <p:nvSpPr>
          <p:cNvPr id="27" name="TextBox 26">
            <a:extLst>
              <a:ext uri="{FF2B5EF4-FFF2-40B4-BE49-F238E27FC236}">
                <a16:creationId xmlns:a16="http://schemas.microsoft.com/office/drawing/2014/main" id="{31B1B1B5-F7B3-42EB-8D99-40D14F3A8A88}"/>
              </a:ext>
            </a:extLst>
          </p:cNvPr>
          <p:cNvSpPr txBox="1"/>
          <p:nvPr/>
        </p:nvSpPr>
        <p:spPr>
          <a:xfrm>
            <a:off x="6911792" y="1875934"/>
            <a:ext cx="4090114" cy="335223"/>
          </a:xfrm>
          <a:prstGeom prst="rect">
            <a:avLst/>
          </a:prstGeom>
          <a:noFill/>
        </p:spPr>
        <p:txBody>
          <a:bodyPr wrap="square" tIns="0" rtlCol="0">
            <a:spAutoFit/>
          </a:bodyPr>
          <a:lstStyle/>
          <a:p>
            <a:pPr algn="ctr" defTabSz="932597">
              <a:defRPr/>
            </a:pPr>
            <a:r>
              <a:rPr lang="en-US" sz="1836" dirty="0">
                <a:solidFill>
                  <a:srgbClr val="0078D4"/>
                </a:solidFill>
                <a:latin typeface="Segoe UI Semibold"/>
              </a:rPr>
              <a:t>Azure Database Migration Service</a:t>
            </a:r>
          </a:p>
        </p:txBody>
      </p:sp>
      <p:sp>
        <p:nvSpPr>
          <p:cNvPr id="23" name="Freeform 188">
            <a:extLst>
              <a:ext uri="{FF2B5EF4-FFF2-40B4-BE49-F238E27FC236}">
                <a16:creationId xmlns:a16="http://schemas.microsoft.com/office/drawing/2014/main" id="{603413AB-EE3B-4547-92B8-4A157E7C2E30}"/>
              </a:ext>
            </a:extLst>
          </p:cNvPr>
          <p:cNvSpPr/>
          <p:nvPr/>
        </p:nvSpPr>
        <p:spPr bwMode="auto">
          <a:xfrm>
            <a:off x="9205875" y="4951631"/>
            <a:ext cx="706923" cy="9066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99">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Freeform 146">
            <a:extLst>
              <a:ext uri="{FF2B5EF4-FFF2-40B4-BE49-F238E27FC236}">
                <a16:creationId xmlns:a16="http://schemas.microsoft.com/office/drawing/2014/main" id="{B9592993-58FA-44F4-B85E-38CDCAE4107F}"/>
              </a:ext>
            </a:extLst>
          </p:cNvPr>
          <p:cNvSpPr>
            <a:spLocks noChangeAspect="1"/>
          </p:cNvSpPr>
          <p:nvPr/>
        </p:nvSpPr>
        <p:spPr bwMode="auto">
          <a:xfrm>
            <a:off x="7866718" y="2740475"/>
            <a:ext cx="2013407" cy="127510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IN" sz="1632">
                <a:solidFill>
                  <a:prstClr val="white"/>
                </a:solidFill>
                <a:latin typeface="Segoe UI Semibold"/>
                <a:ea typeface="Segoe UI" pitchFamily="34" charset="0"/>
                <a:cs typeface="Segoe UI" pitchFamily="34" charset="0"/>
              </a:rPr>
              <a:t>SQL DB</a:t>
            </a:r>
          </a:p>
        </p:txBody>
      </p:sp>
    </p:spTree>
    <p:extLst>
      <p:ext uri="{BB962C8B-B14F-4D97-AF65-F5344CB8AC3E}">
        <p14:creationId xmlns:p14="http://schemas.microsoft.com/office/powerpoint/2010/main" val="273124732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01C6-C5B8-4CBE-9A0C-40F0ABE8EB5D}"/>
              </a:ext>
            </a:extLst>
          </p:cNvPr>
          <p:cNvSpPr>
            <a:spLocks noGrp="1"/>
          </p:cNvSpPr>
          <p:nvPr>
            <p:ph type="title"/>
          </p:nvPr>
        </p:nvSpPr>
        <p:spPr/>
        <p:txBody>
          <a:bodyPr/>
          <a:lstStyle/>
          <a:p>
            <a:r>
              <a:rPr lang="en-US"/>
              <a:t>Azure Database Migration Service</a:t>
            </a:r>
          </a:p>
        </p:txBody>
      </p:sp>
      <p:sp>
        <p:nvSpPr>
          <p:cNvPr id="3" name="Rectangle 2">
            <a:extLst>
              <a:ext uri="{FF2B5EF4-FFF2-40B4-BE49-F238E27FC236}">
                <a16:creationId xmlns:a16="http://schemas.microsoft.com/office/drawing/2014/main" id="{474008B1-B2BA-46F0-ABEB-1FB53A498B06}"/>
              </a:ext>
            </a:extLst>
          </p:cNvPr>
          <p:cNvSpPr/>
          <p:nvPr/>
        </p:nvSpPr>
        <p:spPr bwMode="auto">
          <a:xfrm>
            <a:off x="10918722" y="2074345"/>
            <a:ext cx="1214144" cy="1822068"/>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7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On-premises network</a:t>
            </a:r>
          </a:p>
        </p:txBody>
      </p:sp>
      <p:sp>
        <p:nvSpPr>
          <p:cNvPr id="4" name="Rectangle 3">
            <a:extLst>
              <a:ext uri="{FF2B5EF4-FFF2-40B4-BE49-F238E27FC236}">
                <a16:creationId xmlns:a16="http://schemas.microsoft.com/office/drawing/2014/main" id="{6B2780AA-17FF-47F7-94ED-0BA9393A925E}"/>
              </a:ext>
            </a:extLst>
          </p:cNvPr>
          <p:cNvSpPr/>
          <p:nvPr/>
        </p:nvSpPr>
        <p:spPr bwMode="auto">
          <a:xfrm>
            <a:off x="4722254" y="3684974"/>
            <a:ext cx="1468191" cy="1813396"/>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AD8D70CC-A87F-42DD-B6A9-E383C6718ECD}"/>
              </a:ext>
            </a:extLst>
          </p:cNvPr>
          <p:cNvSpPr/>
          <p:nvPr/>
        </p:nvSpPr>
        <p:spPr bwMode="auto">
          <a:xfrm>
            <a:off x="7220572" y="5609219"/>
            <a:ext cx="2159402" cy="1099588"/>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a:extLst>
              <a:ext uri="{FF2B5EF4-FFF2-40B4-BE49-F238E27FC236}">
                <a16:creationId xmlns:a16="http://schemas.microsoft.com/office/drawing/2014/main" id="{B0A1CD54-DC54-42D5-859F-9167725E22F7}"/>
              </a:ext>
            </a:extLst>
          </p:cNvPr>
          <p:cNvSpPr/>
          <p:nvPr/>
        </p:nvSpPr>
        <p:spPr bwMode="auto">
          <a:xfrm>
            <a:off x="7164362" y="2825619"/>
            <a:ext cx="2222402" cy="2041026"/>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7" name="Object 6">
            <a:extLst>
              <a:ext uri="{FF2B5EF4-FFF2-40B4-BE49-F238E27FC236}">
                <a16:creationId xmlns:a16="http://schemas.microsoft.com/office/drawing/2014/main" id="{57CB4DB9-42ED-4FBF-BD55-97ADFB364CBC}"/>
              </a:ext>
            </a:extLst>
          </p:cNvPr>
          <p:cNvGraphicFramePr>
            <a:graphicFrameLocks noChangeAspect="1"/>
          </p:cNvGraphicFramePr>
          <p:nvPr>
            <p:extLst/>
          </p:nvPr>
        </p:nvGraphicFramePr>
        <p:xfrm>
          <a:off x="10689436" y="5609219"/>
          <a:ext cx="889819" cy="1016935"/>
        </p:xfrm>
        <a:graphic>
          <a:graphicData uri="http://schemas.openxmlformats.org/presentationml/2006/ole">
            <mc:AlternateContent xmlns:mc="http://schemas.openxmlformats.org/markup-compatibility/2006">
              <mc:Choice xmlns:v="urn:schemas-microsoft-com:vml" Requires="v">
                <p:oleObj spid="_x0000_s294135" name="Image" r:id="rId4" imgW="1066320" imgH="1218960" progId="Photoshop.Image.18">
                  <p:embed/>
                </p:oleObj>
              </mc:Choice>
              <mc:Fallback>
                <p:oleObj name="Image" r:id="rId4" imgW="1066320" imgH="1218960" progId="Photoshop.Image.18">
                  <p:embed/>
                  <p:pic>
                    <p:nvPicPr>
                      <p:cNvPr id="7" name="Object 6">
                        <a:extLst>
                          <a:ext uri="{FF2B5EF4-FFF2-40B4-BE49-F238E27FC236}">
                            <a16:creationId xmlns:a16="http://schemas.microsoft.com/office/drawing/2014/main" id="{57CB4DB9-42ED-4FBF-BD55-97ADFB364CBC}"/>
                          </a:ext>
                        </a:extLst>
                      </p:cNvPr>
                      <p:cNvPicPr/>
                      <p:nvPr/>
                    </p:nvPicPr>
                    <p:blipFill>
                      <a:blip r:embed="rId5"/>
                      <a:stretch>
                        <a:fillRect/>
                      </a:stretch>
                    </p:blipFill>
                    <p:spPr>
                      <a:xfrm>
                        <a:off x="10689436" y="5609219"/>
                        <a:ext cx="889819" cy="1016935"/>
                      </a:xfrm>
                      <a:prstGeom prst="rect">
                        <a:avLst/>
                      </a:prstGeom>
                    </p:spPr>
                  </p:pic>
                </p:oleObj>
              </mc:Fallback>
            </mc:AlternateContent>
          </a:graphicData>
        </a:graphic>
      </p:graphicFrame>
      <p:cxnSp>
        <p:nvCxnSpPr>
          <p:cNvPr id="8" name="Straight Connector 7">
            <a:extLst>
              <a:ext uri="{FF2B5EF4-FFF2-40B4-BE49-F238E27FC236}">
                <a16:creationId xmlns:a16="http://schemas.microsoft.com/office/drawing/2014/main" id="{A2E0B396-1052-4CF7-B8F5-C1DEFCA09793}"/>
              </a:ext>
            </a:extLst>
          </p:cNvPr>
          <p:cNvCxnSpPr>
            <a:cxnSpLocks/>
          </p:cNvCxnSpPr>
          <p:nvPr/>
        </p:nvCxnSpPr>
        <p:spPr>
          <a:xfrm>
            <a:off x="2028429" y="1610715"/>
            <a:ext cx="0" cy="50363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1C9100F2-C198-422E-91F7-69590697E16B}"/>
              </a:ext>
            </a:extLst>
          </p:cNvPr>
          <p:cNvSpPr/>
          <p:nvPr/>
        </p:nvSpPr>
        <p:spPr bwMode="auto">
          <a:xfrm rot="10800000">
            <a:off x="1795990" y="2089703"/>
            <a:ext cx="534722" cy="3149376"/>
          </a:xfrm>
          <a:prstGeom prst="rect">
            <a:avLst/>
          </a:prstGeom>
          <a:solidFill>
            <a:srgbClr val="0078D4">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Resource Manager (ARM)</a:t>
            </a:r>
          </a:p>
        </p:txBody>
      </p:sp>
      <p:cxnSp>
        <p:nvCxnSpPr>
          <p:cNvPr id="10" name="Straight Connector 9">
            <a:extLst>
              <a:ext uri="{FF2B5EF4-FFF2-40B4-BE49-F238E27FC236}">
                <a16:creationId xmlns:a16="http://schemas.microsoft.com/office/drawing/2014/main" id="{9683E956-E68F-4A79-9416-713C842E3C07}"/>
              </a:ext>
            </a:extLst>
          </p:cNvPr>
          <p:cNvCxnSpPr>
            <a:cxnSpLocks/>
          </p:cNvCxnSpPr>
          <p:nvPr/>
        </p:nvCxnSpPr>
        <p:spPr>
          <a:xfrm>
            <a:off x="6666379" y="1700154"/>
            <a:ext cx="0" cy="50724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F6AB675E-6534-4E31-813E-8CCA661D2E37}"/>
              </a:ext>
            </a:extLst>
          </p:cNvPr>
          <p:cNvSpPr/>
          <p:nvPr/>
        </p:nvSpPr>
        <p:spPr bwMode="auto">
          <a:xfrm>
            <a:off x="7486919" y="3035539"/>
            <a:ext cx="1485744" cy="1177469"/>
          </a:xfrm>
          <a:prstGeom prst="rect">
            <a:avLst/>
          </a:prstGeom>
          <a:solidFill>
            <a:srgbClr val="88CBFF">
              <a:alpha val="50196"/>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Subnet used for DMS</a:t>
            </a:r>
          </a:p>
        </p:txBody>
      </p:sp>
      <p:sp>
        <p:nvSpPr>
          <p:cNvPr id="12" name="TextBox 11">
            <a:extLst>
              <a:ext uri="{FF2B5EF4-FFF2-40B4-BE49-F238E27FC236}">
                <a16:creationId xmlns:a16="http://schemas.microsoft.com/office/drawing/2014/main" id="{DF63D4C0-2D38-4BCB-B012-EBF21DFB28A8}"/>
              </a:ext>
            </a:extLst>
          </p:cNvPr>
          <p:cNvSpPr txBox="1"/>
          <p:nvPr/>
        </p:nvSpPr>
        <p:spPr>
          <a:xfrm>
            <a:off x="7341418" y="6356125"/>
            <a:ext cx="741919"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VNET 2</a:t>
            </a:r>
          </a:p>
        </p:txBody>
      </p:sp>
      <p:cxnSp>
        <p:nvCxnSpPr>
          <p:cNvPr id="13" name="Straight Arrow Connector 12">
            <a:extLst>
              <a:ext uri="{FF2B5EF4-FFF2-40B4-BE49-F238E27FC236}">
                <a16:creationId xmlns:a16="http://schemas.microsoft.com/office/drawing/2014/main" id="{0BC13FE1-1372-4F7C-A164-C2A921E9FB3E}"/>
              </a:ext>
            </a:extLst>
          </p:cNvPr>
          <p:cNvCxnSpPr>
            <a:cxnSpLocks/>
          </p:cNvCxnSpPr>
          <p:nvPr/>
        </p:nvCxnSpPr>
        <p:spPr>
          <a:xfrm flipV="1">
            <a:off x="4000215" y="3393053"/>
            <a:ext cx="241227" cy="467172"/>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6150A47-81DB-4F0E-BD7C-7B8B1BB6770C}"/>
              </a:ext>
            </a:extLst>
          </p:cNvPr>
          <p:cNvCxnSpPr>
            <a:cxnSpLocks/>
          </p:cNvCxnSpPr>
          <p:nvPr/>
        </p:nvCxnSpPr>
        <p:spPr>
          <a:xfrm>
            <a:off x="4009563" y="5016760"/>
            <a:ext cx="176071" cy="5785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C40F52-A546-4E2C-AC0B-1E2AC0D90482}"/>
              </a:ext>
            </a:extLst>
          </p:cNvPr>
          <p:cNvCxnSpPr>
            <a:cxnSpLocks/>
          </p:cNvCxnSpPr>
          <p:nvPr/>
        </p:nvCxnSpPr>
        <p:spPr>
          <a:xfrm flipV="1">
            <a:off x="4640687" y="5363520"/>
            <a:ext cx="300507" cy="4078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54ECAB5-82B8-4C91-9A4B-1E2827FFFE52}"/>
              </a:ext>
            </a:extLst>
          </p:cNvPr>
          <p:cNvSpPr txBox="1"/>
          <p:nvPr/>
        </p:nvSpPr>
        <p:spPr>
          <a:xfrm>
            <a:off x="2256707" y="6009539"/>
            <a:ext cx="1249959" cy="48474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Authentication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Authorization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Throttling</a:t>
            </a:r>
          </a:p>
        </p:txBody>
      </p:sp>
      <p:sp>
        <p:nvSpPr>
          <p:cNvPr id="17" name="TextBox 16">
            <a:extLst>
              <a:ext uri="{FF2B5EF4-FFF2-40B4-BE49-F238E27FC236}">
                <a16:creationId xmlns:a16="http://schemas.microsoft.com/office/drawing/2014/main" id="{AE039EAB-2047-40F3-A395-2A597792E9A9}"/>
              </a:ext>
            </a:extLst>
          </p:cNvPr>
          <p:cNvSpPr txBox="1"/>
          <p:nvPr/>
        </p:nvSpPr>
        <p:spPr>
          <a:xfrm>
            <a:off x="4867593" y="4692199"/>
            <a:ext cx="1168458"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Migration scenario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 locked 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Exclusive for DMS process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 upgrades</a:t>
            </a:r>
          </a:p>
        </p:txBody>
      </p:sp>
      <p:sp>
        <p:nvSpPr>
          <p:cNvPr id="20" name="Rectangle 19">
            <a:extLst>
              <a:ext uri="{FF2B5EF4-FFF2-40B4-BE49-F238E27FC236}">
                <a16:creationId xmlns:a16="http://schemas.microsoft.com/office/drawing/2014/main" id="{8785A316-E2FE-42BC-92A5-C1A72576FC50}"/>
              </a:ext>
            </a:extLst>
          </p:cNvPr>
          <p:cNvSpPr/>
          <p:nvPr/>
        </p:nvSpPr>
        <p:spPr>
          <a:xfrm>
            <a:off x="10059252" y="1773145"/>
            <a:ext cx="982961"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normalizeH="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On-Premise</a:t>
            </a:r>
          </a:p>
        </p:txBody>
      </p:sp>
      <p:sp>
        <p:nvSpPr>
          <p:cNvPr id="23" name="Rectangle 22">
            <a:extLst>
              <a:ext uri="{FF2B5EF4-FFF2-40B4-BE49-F238E27FC236}">
                <a16:creationId xmlns:a16="http://schemas.microsoft.com/office/drawing/2014/main" id="{7C3E1E99-F38B-4718-B407-A1A0202FD4D1}"/>
              </a:ext>
            </a:extLst>
          </p:cNvPr>
          <p:cNvSpPr/>
          <p:nvPr/>
        </p:nvSpPr>
        <p:spPr>
          <a:xfrm>
            <a:off x="6821719" y="1768263"/>
            <a:ext cx="1721946"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normalizeH="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Customer Subscription</a:t>
            </a:r>
          </a:p>
        </p:txBody>
      </p:sp>
      <p:sp>
        <p:nvSpPr>
          <p:cNvPr id="26" name="Rectangle 25">
            <a:extLst>
              <a:ext uri="{FF2B5EF4-FFF2-40B4-BE49-F238E27FC236}">
                <a16:creationId xmlns:a16="http://schemas.microsoft.com/office/drawing/2014/main" id="{4BB00D45-48E8-4E77-BDBB-41EFC7EB9E67}"/>
              </a:ext>
            </a:extLst>
          </p:cNvPr>
          <p:cNvSpPr/>
          <p:nvPr/>
        </p:nvSpPr>
        <p:spPr>
          <a:xfrm>
            <a:off x="2188417" y="1768263"/>
            <a:ext cx="1710725"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normalizeH="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Microsoft Subscription</a:t>
            </a:r>
          </a:p>
        </p:txBody>
      </p:sp>
      <p:sp>
        <p:nvSpPr>
          <p:cNvPr id="27" name="TextBox 26">
            <a:extLst>
              <a:ext uri="{FF2B5EF4-FFF2-40B4-BE49-F238E27FC236}">
                <a16:creationId xmlns:a16="http://schemas.microsoft.com/office/drawing/2014/main" id="{84550E7D-53AC-47DF-B380-B6E21CDBF89B}"/>
              </a:ext>
            </a:extLst>
          </p:cNvPr>
          <p:cNvSpPr txBox="1"/>
          <p:nvPr/>
        </p:nvSpPr>
        <p:spPr>
          <a:xfrm>
            <a:off x="3861628" y="3090824"/>
            <a:ext cx="1141543"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State management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Migration results</a:t>
            </a:r>
          </a:p>
        </p:txBody>
      </p:sp>
      <p:pic>
        <p:nvPicPr>
          <p:cNvPr id="28" name="Picture 27">
            <a:extLst>
              <a:ext uri="{FF2B5EF4-FFF2-40B4-BE49-F238E27FC236}">
                <a16:creationId xmlns:a16="http://schemas.microsoft.com/office/drawing/2014/main" id="{23DE77C0-3910-4223-84C4-44B0A902D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7039" y="2265181"/>
            <a:ext cx="650721" cy="641927"/>
          </a:xfrm>
          <a:prstGeom prst="rect">
            <a:avLst/>
          </a:prstGeom>
        </p:spPr>
      </p:pic>
      <p:sp>
        <p:nvSpPr>
          <p:cNvPr id="29" name="Rectangle 28">
            <a:extLst>
              <a:ext uri="{FF2B5EF4-FFF2-40B4-BE49-F238E27FC236}">
                <a16:creationId xmlns:a16="http://schemas.microsoft.com/office/drawing/2014/main" id="{AF802CE3-4D67-4D92-A767-D431B95B377C}"/>
              </a:ext>
            </a:extLst>
          </p:cNvPr>
          <p:cNvSpPr/>
          <p:nvPr/>
        </p:nvSpPr>
        <p:spPr>
          <a:xfrm>
            <a:off x="3519030" y="2861118"/>
            <a:ext cx="182673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Storage Account</a:t>
            </a:r>
          </a:p>
        </p:txBody>
      </p:sp>
      <p:sp>
        <p:nvSpPr>
          <p:cNvPr id="30" name="Rectangle 29">
            <a:extLst>
              <a:ext uri="{FF2B5EF4-FFF2-40B4-BE49-F238E27FC236}">
                <a16:creationId xmlns:a16="http://schemas.microsoft.com/office/drawing/2014/main" id="{50E235FD-FB15-4BA8-848C-FB5CC185335C}"/>
              </a:ext>
            </a:extLst>
          </p:cNvPr>
          <p:cNvSpPr/>
          <p:nvPr/>
        </p:nvSpPr>
        <p:spPr>
          <a:xfrm>
            <a:off x="3519030" y="6167480"/>
            <a:ext cx="182673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Service Bus Queue</a:t>
            </a:r>
          </a:p>
        </p:txBody>
      </p:sp>
      <p:grpSp>
        <p:nvGrpSpPr>
          <p:cNvPr id="31" name="Group 30">
            <a:extLst>
              <a:ext uri="{FF2B5EF4-FFF2-40B4-BE49-F238E27FC236}">
                <a16:creationId xmlns:a16="http://schemas.microsoft.com/office/drawing/2014/main" id="{27FA8855-603C-4088-8270-3007C9C8A1D5}"/>
              </a:ext>
            </a:extLst>
          </p:cNvPr>
          <p:cNvGrpSpPr/>
          <p:nvPr/>
        </p:nvGrpSpPr>
        <p:grpSpPr>
          <a:xfrm>
            <a:off x="3502630" y="3861316"/>
            <a:ext cx="967714" cy="1080538"/>
            <a:chOff x="3598495" y="3636466"/>
            <a:chExt cx="967714" cy="1080538"/>
          </a:xfrm>
          <a:effectLst/>
        </p:grpSpPr>
        <p:sp>
          <p:nvSpPr>
            <p:cNvPr id="32" name="TextBox 31">
              <a:extLst>
                <a:ext uri="{FF2B5EF4-FFF2-40B4-BE49-F238E27FC236}">
                  <a16:creationId xmlns:a16="http://schemas.microsoft.com/office/drawing/2014/main" id="{81A11145-8936-4911-A66A-7224A9DD191C}"/>
                </a:ext>
              </a:extLst>
            </p:cNvPr>
            <p:cNvSpPr txBox="1"/>
            <p:nvPr/>
          </p:nvSpPr>
          <p:spPr>
            <a:xfrm>
              <a:off x="3680632" y="4409227"/>
              <a:ext cx="88557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DMS Resource Provider</a:t>
              </a:r>
            </a:p>
          </p:txBody>
        </p:sp>
        <p:grpSp>
          <p:nvGrpSpPr>
            <p:cNvPr id="33" name="Group 32">
              <a:extLst>
                <a:ext uri="{FF2B5EF4-FFF2-40B4-BE49-F238E27FC236}">
                  <a16:creationId xmlns:a16="http://schemas.microsoft.com/office/drawing/2014/main" id="{744C32F8-10F7-447E-9264-2F63E2D8C8D5}"/>
                </a:ext>
              </a:extLst>
            </p:cNvPr>
            <p:cNvGrpSpPr/>
            <p:nvPr/>
          </p:nvGrpSpPr>
          <p:grpSpPr>
            <a:xfrm>
              <a:off x="3665480" y="3780875"/>
              <a:ext cx="540413" cy="503533"/>
              <a:chOff x="4718212" y="4746025"/>
              <a:chExt cx="427172" cy="398021"/>
            </a:xfrm>
            <a:solidFill>
              <a:schemeClr val="bg2">
                <a:lumMod val="90000"/>
              </a:schemeClr>
            </a:solidFill>
            <a:effectLst>
              <a:outerShdw blurRad="50800" dist="38100" dir="2700000" algn="tl" rotWithShape="0">
                <a:prstClr val="black">
                  <a:alpha val="30000"/>
                </a:prstClr>
              </a:outerShdw>
            </a:effectLst>
          </p:grpSpPr>
          <p:sp>
            <p:nvSpPr>
              <p:cNvPr id="37" name="Freeform 128">
                <a:extLst>
                  <a:ext uri="{FF2B5EF4-FFF2-40B4-BE49-F238E27FC236}">
                    <a16:creationId xmlns:a16="http://schemas.microsoft.com/office/drawing/2014/main" id="{E7C9031E-6769-4C1A-8F4A-6D697DDDDDC1}"/>
                  </a:ext>
                </a:extLst>
              </p:cNvPr>
              <p:cNvSpPr>
                <a:spLocks noChangeAspect="1"/>
              </p:cNvSpPr>
              <p:nvPr/>
            </p:nvSpPr>
            <p:spPr bwMode="auto">
              <a:xfrm>
                <a:off x="4718212"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38100">
                <a:noFill/>
                <a:miter lim="800000"/>
                <a:headEnd type="none" w="med" len="med"/>
                <a:tailEnd type="none" w="med" len="med"/>
              </a:ln>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a:gradFill>
                    <a:gsLst>
                      <a:gs pos="0">
                        <a:srgbClr val="FFFFFF"/>
                      </a:gs>
                      <a:gs pos="100000">
                        <a:srgbClr val="FFFFFF"/>
                      </a:gs>
                    </a:gsLst>
                    <a:lin ang="5400000" scaled="0"/>
                  </a:gradFill>
                  <a:latin typeface="Segoe UI"/>
                </a:endParaRPr>
              </a:p>
            </p:txBody>
          </p:sp>
          <p:sp>
            <p:nvSpPr>
              <p:cNvPr id="38" name="Cylinder 513">
                <a:extLst>
                  <a:ext uri="{FF2B5EF4-FFF2-40B4-BE49-F238E27FC236}">
                    <a16:creationId xmlns:a16="http://schemas.microsoft.com/office/drawing/2014/main" id="{8D422A6B-2270-47FF-B37F-CD24E7D6D5CA}"/>
                  </a:ext>
                </a:extLst>
              </p:cNvPr>
              <p:cNvSpPr/>
              <p:nvPr/>
            </p:nvSpPr>
            <p:spPr bwMode="auto">
              <a:xfrm>
                <a:off x="4828663" y="4897487"/>
                <a:ext cx="187675" cy="246559"/>
              </a:xfrm>
              <a:prstGeom prst="flowChartMagneticDisk">
                <a:avLst/>
              </a:prstGeom>
              <a:solidFill>
                <a:schemeClr val="bg1"/>
              </a:solid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a:solidFill>
                    <a:srgbClr val="0078D7"/>
                  </a:solidFill>
                  <a:latin typeface="Segoe UI Light"/>
                  <a:cs typeface="Segoe UI" pitchFamily="34" charset="0"/>
                </a:endParaRPr>
              </a:p>
            </p:txBody>
          </p:sp>
          <p:cxnSp>
            <p:nvCxnSpPr>
              <p:cNvPr id="39" name="Straight Arrow Connector 38">
                <a:extLst>
                  <a:ext uri="{FF2B5EF4-FFF2-40B4-BE49-F238E27FC236}">
                    <a16:creationId xmlns:a16="http://schemas.microsoft.com/office/drawing/2014/main" id="{4B035094-9A62-4076-9F43-48D388061628}"/>
                  </a:ext>
                </a:extLst>
              </p:cNvPr>
              <p:cNvCxnSpPr>
                <a:cxnSpLocks/>
              </p:cNvCxnSpPr>
              <p:nvPr/>
            </p:nvCxnSpPr>
            <p:spPr>
              <a:xfrm flipV="1">
                <a:off x="4922497" y="4797211"/>
                <a:ext cx="0" cy="140145"/>
              </a:xfrm>
              <a:prstGeom prst="straightConnector1">
                <a:avLst/>
              </a:prstGeom>
              <a:grpFill/>
              <a:ln w="95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6ACEE171-A28F-4A4C-98FD-794E46DCC121}"/>
                </a:ext>
              </a:extLst>
            </p:cNvPr>
            <p:cNvGrpSpPr/>
            <p:nvPr/>
          </p:nvGrpSpPr>
          <p:grpSpPr>
            <a:xfrm rot="20700000">
              <a:off x="3598495" y="3636466"/>
              <a:ext cx="283018" cy="225728"/>
              <a:chOff x="-156824" y="2791591"/>
              <a:chExt cx="620907" cy="495220"/>
            </a:xfrm>
            <a:solidFill>
              <a:schemeClr val="bg2">
                <a:lumMod val="90000"/>
              </a:schemeClr>
            </a:solidFill>
          </p:grpSpPr>
          <p:sp>
            <p:nvSpPr>
              <p:cNvPr id="35" name="gear_3">
                <a:extLst>
                  <a:ext uri="{FF2B5EF4-FFF2-40B4-BE49-F238E27FC236}">
                    <a16:creationId xmlns:a16="http://schemas.microsoft.com/office/drawing/2014/main" id="{513A7A97-5CE2-4CD8-971F-F30536E1E65F}"/>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grpFill/>
              <a:ln w="6350">
                <a:solidFill>
                  <a:schemeClr val="bg2">
                    <a:lumMod val="50000"/>
                  </a:schemeClr>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gear_3">
                <a:extLst>
                  <a:ext uri="{FF2B5EF4-FFF2-40B4-BE49-F238E27FC236}">
                    <a16:creationId xmlns:a16="http://schemas.microsoft.com/office/drawing/2014/main" id="{407DF98C-45CA-4C60-BE12-27C2FCBD0AE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grpFill/>
              <a:ln w="6350">
                <a:solidFill>
                  <a:schemeClr val="bg2">
                    <a:lumMod val="50000"/>
                  </a:schemeClr>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907E23D0-8C24-4FA5-827D-149F9B64DE69}"/>
              </a:ext>
            </a:extLst>
          </p:cNvPr>
          <p:cNvGrpSpPr/>
          <p:nvPr/>
        </p:nvGrpSpPr>
        <p:grpSpPr>
          <a:xfrm>
            <a:off x="309717" y="5398615"/>
            <a:ext cx="1120878" cy="814495"/>
            <a:chOff x="412956" y="5505603"/>
            <a:chExt cx="1120878" cy="814495"/>
          </a:xfrm>
        </p:grpSpPr>
        <p:pic>
          <p:nvPicPr>
            <p:cNvPr id="41" name="Picture 40">
              <a:extLst>
                <a:ext uri="{FF2B5EF4-FFF2-40B4-BE49-F238E27FC236}">
                  <a16:creationId xmlns:a16="http://schemas.microsoft.com/office/drawing/2014/main" id="{553ED39C-1F1B-416F-8F24-94605DE06284}"/>
                </a:ext>
              </a:extLst>
            </p:cNvPr>
            <p:cNvPicPr>
              <a:picLocks noChangeAspect="1"/>
            </p:cNvPicPr>
            <p:nvPr/>
          </p:nvPicPr>
          <p:blipFill>
            <a:blip r:embed="rId7"/>
            <a:stretch>
              <a:fillRect/>
            </a:stretch>
          </p:blipFill>
          <p:spPr>
            <a:xfrm>
              <a:off x="606680" y="5505603"/>
              <a:ext cx="742797" cy="742797"/>
            </a:xfrm>
            <a:prstGeom prst="rect">
              <a:avLst/>
            </a:prstGeom>
          </p:spPr>
        </p:pic>
        <p:sp>
          <p:nvSpPr>
            <p:cNvPr id="42" name="Rectangle 41">
              <a:extLst>
                <a:ext uri="{FF2B5EF4-FFF2-40B4-BE49-F238E27FC236}">
                  <a16:creationId xmlns:a16="http://schemas.microsoft.com/office/drawing/2014/main" id="{B371855B-4340-437E-B0A3-25805804C4F1}"/>
                </a:ext>
              </a:extLst>
            </p:cNvPr>
            <p:cNvSpPr/>
            <p:nvPr/>
          </p:nvSpPr>
          <p:spPr>
            <a:xfrm>
              <a:off x="412956" y="6073877"/>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CLI commands</a:t>
              </a:r>
            </a:p>
          </p:txBody>
        </p:sp>
      </p:grpSp>
      <p:grpSp>
        <p:nvGrpSpPr>
          <p:cNvPr id="43" name="Group 42">
            <a:extLst>
              <a:ext uri="{FF2B5EF4-FFF2-40B4-BE49-F238E27FC236}">
                <a16:creationId xmlns:a16="http://schemas.microsoft.com/office/drawing/2014/main" id="{317AC6FE-8A56-48D4-9F46-FBECA25973D8}"/>
              </a:ext>
            </a:extLst>
          </p:cNvPr>
          <p:cNvGrpSpPr/>
          <p:nvPr/>
        </p:nvGrpSpPr>
        <p:grpSpPr>
          <a:xfrm>
            <a:off x="309717" y="3960648"/>
            <a:ext cx="1120878" cy="824326"/>
            <a:chOff x="412956" y="3735798"/>
            <a:chExt cx="1120878" cy="824326"/>
          </a:xfrm>
        </p:grpSpPr>
        <p:pic>
          <p:nvPicPr>
            <p:cNvPr id="44" name="Picture 43">
              <a:extLst>
                <a:ext uri="{FF2B5EF4-FFF2-40B4-BE49-F238E27FC236}">
                  <a16:creationId xmlns:a16="http://schemas.microsoft.com/office/drawing/2014/main" id="{6DA6E52D-5963-40DB-ADB2-10CAB319710D}"/>
                </a:ext>
              </a:extLst>
            </p:cNvPr>
            <p:cNvPicPr>
              <a:picLocks noChangeAspect="1"/>
            </p:cNvPicPr>
            <p:nvPr/>
          </p:nvPicPr>
          <p:blipFill>
            <a:blip r:embed="rId8"/>
            <a:stretch>
              <a:fillRect/>
            </a:stretch>
          </p:blipFill>
          <p:spPr>
            <a:xfrm>
              <a:off x="619432" y="3735798"/>
              <a:ext cx="708384" cy="708384"/>
            </a:xfrm>
            <a:prstGeom prst="rect">
              <a:avLst/>
            </a:prstGeom>
          </p:spPr>
        </p:pic>
        <p:sp>
          <p:nvSpPr>
            <p:cNvPr id="45" name="Rectangle 44">
              <a:extLst>
                <a:ext uri="{FF2B5EF4-FFF2-40B4-BE49-F238E27FC236}">
                  <a16:creationId xmlns:a16="http://schemas.microsoft.com/office/drawing/2014/main" id="{AE31B648-3A00-4DE4-AC55-33405293F28E}"/>
                </a:ext>
              </a:extLst>
            </p:cNvPr>
            <p:cNvSpPr/>
            <p:nvPr/>
          </p:nvSpPr>
          <p:spPr>
            <a:xfrm>
              <a:off x="412956" y="4313903"/>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PowerShell</a:t>
              </a:r>
            </a:p>
          </p:txBody>
        </p:sp>
      </p:grpSp>
      <p:grpSp>
        <p:nvGrpSpPr>
          <p:cNvPr id="46" name="Group 45">
            <a:extLst>
              <a:ext uri="{FF2B5EF4-FFF2-40B4-BE49-F238E27FC236}">
                <a16:creationId xmlns:a16="http://schemas.microsoft.com/office/drawing/2014/main" id="{4B87FA50-EC27-4BA9-9DE2-87E37D1F1DE0}"/>
              </a:ext>
            </a:extLst>
          </p:cNvPr>
          <p:cNvGrpSpPr/>
          <p:nvPr/>
        </p:nvGrpSpPr>
        <p:grpSpPr>
          <a:xfrm>
            <a:off x="7885974" y="4930258"/>
            <a:ext cx="1181692" cy="539823"/>
            <a:chOff x="8739579" y="4366196"/>
            <a:chExt cx="1181692" cy="539823"/>
          </a:xfrm>
        </p:grpSpPr>
        <p:sp>
          <p:nvSpPr>
            <p:cNvPr id="47" name="TextBox 46">
              <a:extLst>
                <a:ext uri="{FF2B5EF4-FFF2-40B4-BE49-F238E27FC236}">
                  <a16:creationId xmlns:a16="http://schemas.microsoft.com/office/drawing/2014/main" id="{EC8FFE37-0408-4F9D-8F04-FD935401EDBB}"/>
                </a:ext>
              </a:extLst>
            </p:cNvPr>
            <p:cNvSpPr txBox="1"/>
            <p:nvPr/>
          </p:nvSpPr>
          <p:spPr>
            <a:xfrm>
              <a:off x="9040274" y="4517335"/>
              <a:ext cx="88099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VNET </a:t>
              </a:r>
              <a:b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peering</a:t>
              </a:r>
            </a:p>
          </p:txBody>
        </p:sp>
        <p:pic>
          <p:nvPicPr>
            <p:cNvPr id="48" name="Picture 47">
              <a:extLst>
                <a:ext uri="{FF2B5EF4-FFF2-40B4-BE49-F238E27FC236}">
                  <a16:creationId xmlns:a16="http://schemas.microsoft.com/office/drawing/2014/main" id="{85BB11C3-BEEF-4388-918C-3727A6BCD1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9579" y="4366196"/>
              <a:ext cx="240723" cy="539823"/>
            </a:xfrm>
            <a:prstGeom prst="rect">
              <a:avLst/>
            </a:prstGeom>
            <a:noFill/>
          </p:spPr>
        </p:pic>
      </p:grpSp>
      <p:sp>
        <p:nvSpPr>
          <p:cNvPr id="49" name="TextBox 48">
            <a:extLst>
              <a:ext uri="{FF2B5EF4-FFF2-40B4-BE49-F238E27FC236}">
                <a16:creationId xmlns:a16="http://schemas.microsoft.com/office/drawing/2014/main" id="{B32D00A9-3423-4CF8-A247-B2071FB3E8ED}"/>
              </a:ext>
            </a:extLst>
          </p:cNvPr>
          <p:cNvSpPr txBox="1"/>
          <p:nvPr/>
        </p:nvSpPr>
        <p:spPr>
          <a:xfrm>
            <a:off x="7341418" y="4569112"/>
            <a:ext cx="741919"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VNET 1</a:t>
            </a:r>
          </a:p>
        </p:txBody>
      </p:sp>
      <p:pic>
        <p:nvPicPr>
          <p:cNvPr id="50" name="Picture 49">
            <a:extLst>
              <a:ext uri="{FF2B5EF4-FFF2-40B4-BE49-F238E27FC236}">
                <a16:creationId xmlns:a16="http://schemas.microsoft.com/office/drawing/2014/main" id="{B5E317B7-1DEB-4DB8-A3BF-7D63E3E3C90E}"/>
              </a:ext>
            </a:extLst>
          </p:cNvPr>
          <p:cNvPicPr>
            <a:picLocks noChangeAspect="1"/>
          </p:cNvPicPr>
          <p:nvPr/>
        </p:nvPicPr>
        <p:blipFill>
          <a:blip r:embed="rId10"/>
          <a:stretch>
            <a:fillRect/>
          </a:stretch>
        </p:blipFill>
        <p:spPr>
          <a:xfrm>
            <a:off x="5031915" y="3896411"/>
            <a:ext cx="668223" cy="537548"/>
          </a:xfrm>
          <a:prstGeom prst="rect">
            <a:avLst/>
          </a:prstGeom>
        </p:spPr>
      </p:pic>
      <p:sp>
        <p:nvSpPr>
          <p:cNvPr id="51" name="Rectangle 50">
            <a:extLst>
              <a:ext uri="{FF2B5EF4-FFF2-40B4-BE49-F238E27FC236}">
                <a16:creationId xmlns:a16="http://schemas.microsoft.com/office/drawing/2014/main" id="{0C8923DC-5B76-4A32-99C3-6AE81DCF54E1}"/>
              </a:ext>
            </a:extLst>
          </p:cNvPr>
          <p:cNvSpPr/>
          <p:nvPr/>
        </p:nvSpPr>
        <p:spPr>
          <a:xfrm>
            <a:off x="4829664" y="4450485"/>
            <a:ext cx="1364624"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Machine</a:t>
            </a:r>
          </a:p>
        </p:txBody>
      </p:sp>
      <p:pic>
        <p:nvPicPr>
          <p:cNvPr id="52" name="Picture 51">
            <a:extLst>
              <a:ext uri="{FF2B5EF4-FFF2-40B4-BE49-F238E27FC236}">
                <a16:creationId xmlns:a16="http://schemas.microsoft.com/office/drawing/2014/main" id="{E2578918-3FA2-45E5-AEC3-DB86B82C4B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9992" y="2212899"/>
            <a:ext cx="927001" cy="4058239"/>
          </a:xfrm>
          <a:prstGeom prst="rect">
            <a:avLst/>
          </a:prstGeom>
        </p:spPr>
      </p:pic>
      <p:pic>
        <p:nvPicPr>
          <p:cNvPr id="53" name="Picture 52">
            <a:extLst>
              <a:ext uri="{FF2B5EF4-FFF2-40B4-BE49-F238E27FC236}">
                <a16:creationId xmlns:a16="http://schemas.microsoft.com/office/drawing/2014/main" id="{E7214D3D-EE06-4B9B-8471-3EB1B1F34E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0072" y="3959879"/>
            <a:ext cx="715296" cy="567812"/>
          </a:xfrm>
          <a:prstGeom prst="rect">
            <a:avLst/>
          </a:prstGeom>
        </p:spPr>
      </p:pic>
      <p:cxnSp>
        <p:nvCxnSpPr>
          <p:cNvPr id="54" name="Straight Arrow Connector 53">
            <a:extLst>
              <a:ext uri="{FF2B5EF4-FFF2-40B4-BE49-F238E27FC236}">
                <a16:creationId xmlns:a16="http://schemas.microsoft.com/office/drawing/2014/main" id="{9972AEA3-E914-4E5A-9CB4-3A64453F82C1}"/>
              </a:ext>
            </a:extLst>
          </p:cNvPr>
          <p:cNvCxnSpPr>
            <a:cxnSpLocks/>
          </p:cNvCxnSpPr>
          <p:nvPr/>
        </p:nvCxnSpPr>
        <p:spPr>
          <a:xfrm flipH="1" flipV="1">
            <a:off x="4700789" y="3401639"/>
            <a:ext cx="214648" cy="390659"/>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23E148F1-47AF-46E6-B7DE-BD8B81951461}"/>
              </a:ext>
            </a:extLst>
          </p:cNvPr>
          <p:cNvGrpSpPr/>
          <p:nvPr/>
        </p:nvGrpSpPr>
        <p:grpSpPr>
          <a:xfrm>
            <a:off x="7852314" y="3183875"/>
            <a:ext cx="728115" cy="678426"/>
            <a:chOff x="4718213" y="4746025"/>
            <a:chExt cx="427172" cy="398021"/>
          </a:xfrm>
          <a:solidFill>
            <a:schemeClr val="bg2">
              <a:lumMod val="90000"/>
            </a:schemeClr>
          </a:solidFill>
          <a:effectLst/>
        </p:grpSpPr>
        <p:sp>
          <p:nvSpPr>
            <p:cNvPr id="56" name="Freeform 128">
              <a:extLst>
                <a:ext uri="{FF2B5EF4-FFF2-40B4-BE49-F238E27FC236}">
                  <a16:creationId xmlns:a16="http://schemas.microsoft.com/office/drawing/2014/main" id="{B5377F33-B87E-4D24-A179-6E93BE553B23}"/>
                </a:ext>
              </a:extLst>
            </p:cNvPr>
            <p:cNvSpPr>
              <a:spLocks noChangeAspect="1"/>
            </p:cNvSpPr>
            <p:nvPr/>
          </p:nvSpPr>
          <p:spPr bwMode="auto">
            <a:xfrm>
              <a:off x="4718213"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38100">
              <a:no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a:gradFill>
                  <a:gsLst>
                    <a:gs pos="0">
                      <a:srgbClr val="FFFFFF"/>
                    </a:gs>
                    <a:gs pos="100000">
                      <a:srgbClr val="FFFFFF"/>
                    </a:gs>
                  </a:gsLst>
                  <a:lin ang="5400000" scaled="0"/>
                </a:gradFill>
                <a:latin typeface="Segoe UI"/>
              </a:endParaRPr>
            </a:p>
          </p:txBody>
        </p:sp>
        <p:sp>
          <p:nvSpPr>
            <p:cNvPr id="57" name="Cylinder 513">
              <a:extLst>
                <a:ext uri="{FF2B5EF4-FFF2-40B4-BE49-F238E27FC236}">
                  <a16:creationId xmlns:a16="http://schemas.microsoft.com/office/drawing/2014/main" id="{98BFCF04-7E49-43AF-B261-07E8CD76B0B4}"/>
                </a:ext>
              </a:extLst>
            </p:cNvPr>
            <p:cNvSpPr/>
            <p:nvPr/>
          </p:nvSpPr>
          <p:spPr bwMode="auto">
            <a:xfrm>
              <a:off x="4828660" y="4897487"/>
              <a:ext cx="187675" cy="246559"/>
            </a:xfrm>
            <a:prstGeom prst="flowChartMagneticDisk">
              <a:avLst/>
            </a:prstGeom>
            <a:solidFill>
              <a:schemeClr val="bg1"/>
            </a:solid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cxnSp>
          <p:nvCxnSpPr>
            <p:cNvPr id="58" name="Straight Arrow Connector 57">
              <a:extLst>
                <a:ext uri="{FF2B5EF4-FFF2-40B4-BE49-F238E27FC236}">
                  <a16:creationId xmlns:a16="http://schemas.microsoft.com/office/drawing/2014/main" id="{B866CDBD-0560-4B9D-AA21-FB633B5F0E25}"/>
                </a:ext>
              </a:extLst>
            </p:cNvPr>
            <p:cNvCxnSpPr>
              <a:cxnSpLocks/>
            </p:cNvCxnSpPr>
            <p:nvPr/>
          </p:nvCxnSpPr>
          <p:spPr>
            <a:xfrm flipV="1">
              <a:off x="4922497" y="4797211"/>
              <a:ext cx="0" cy="140145"/>
            </a:xfrm>
            <a:prstGeom prst="straightConnector1">
              <a:avLst/>
            </a:prstGeom>
            <a:grpFill/>
            <a:ln w="95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72E5DC3-1647-4759-B0DD-BFE96D8057F9}"/>
              </a:ext>
            </a:extLst>
          </p:cNvPr>
          <p:cNvGrpSpPr/>
          <p:nvPr/>
        </p:nvGrpSpPr>
        <p:grpSpPr>
          <a:xfrm>
            <a:off x="309717" y="2348619"/>
            <a:ext cx="1120878" cy="936937"/>
            <a:chOff x="309717" y="2123769"/>
            <a:chExt cx="1120878" cy="936937"/>
          </a:xfrm>
        </p:grpSpPr>
        <p:graphicFrame>
          <p:nvGraphicFramePr>
            <p:cNvPr id="60" name="Object 59">
              <a:extLst>
                <a:ext uri="{FF2B5EF4-FFF2-40B4-BE49-F238E27FC236}">
                  <a16:creationId xmlns:a16="http://schemas.microsoft.com/office/drawing/2014/main" id="{F706AE50-C594-451C-BE65-51F79534A0E2}"/>
                </a:ext>
              </a:extLst>
            </p:cNvPr>
            <p:cNvGraphicFramePr>
              <a:graphicFrameLocks noChangeAspect="1"/>
            </p:cNvGraphicFramePr>
            <p:nvPr>
              <p:extLst/>
            </p:nvPr>
          </p:nvGraphicFramePr>
          <p:xfrm>
            <a:off x="497618" y="2123769"/>
            <a:ext cx="776887" cy="697528"/>
          </p:xfrm>
          <a:graphic>
            <a:graphicData uri="http://schemas.openxmlformats.org/presentationml/2006/ole">
              <mc:AlternateContent xmlns:mc="http://schemas.openxmlformats.org/markup-compatibility/2006">
                <mc:Choice xmlns:v="urn:schemas-microsoft-com:vml" Requires="v">
                  <p:oleObj spid="_x0000_s294136" name="Image" r:id="rId13" imgW="2361600" imgH="2120400" progId="Photoshop.Image.18">
                    <p:embed/>
                  </p:oleObj>
                </mc:Choice>
                <mc:Fallback>
                  <p:oleObj name="Image" r:id="rId13" imgW="2361600" imgH="2120400" progId="Photoshop.Image.18">
                    <p:embed/>
                    <p:pic>
                      <p:nvPicPr>
                        <p:cNvPr id="60" name="Object 59">
                          <a:extLst>
                            <a:ext uri="{FF2B5EF4-FFF2-40B4-BE49-F238E27FC236}">
                              <a16:creationId xmlns:a16="http://schemas.microsoft.com/office/drawing/2014/main" id="{F706AE50-C594-451C-BE65-51F79534A0E2}"/>
                            </a:ext>
                          </a:extLst>
                        </p:cNvPr>
                        <p:cNvPicPr/>
                        <p:nvPr/>
                      </p:nvPicPr>
                      <p:blipFill>
                        <a:blip r:embed="rId14"/>
                        <a:stretch>
                          <a:fillRect/>
                        </a:stretch>
                      </p:blipFill>
                      <p:spPr>
                        <a:xfrm>
                          <a:off x="497618" y="2123769"/>
                          <a:ext cx="776887" cy="697528"/>
                        </a:xfrm>
                        <a:prstGeom prst="rect">
                          <a:avLst/>
                        </a:prstGeom>
                      </p:spPr>
                    </p:pic>
                  </p:oleObj>
                </mc:Fallback>
              </mc:AlternateContent>
            </a:graphicData>
          </a:graphic>
        </p:graphicFrame>
        <p:sp>
          <p:nvSpPr>
            <p:cNvPr id="61" name="Rectangle 60">
              <a:extLst>
                <a:ext uri="{FF2B5EF4-FFF2-40B4-BE49-F238E27FC236}">
                  <a16:creationId xmlns:a16="http://schemas.microsoft.com/office/drawing/2014/main" id="{E5DB589B-2DD6-44E0-9A06-7B35076BDDC0}"/>
                </a:ext>
              </a:extLst>
            </p:cNvPr>
            <p:cNvSpPr/>
            <p:nvPr/>
          </p:nvSpPr>
          <p:spPr>
            <a:xfrm>
              <a:off x="309717" y="2814485"/>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Portal</a:t>
              </a:r>
            </a:p>
          </p:txBody>
        </p:sp>
        <p:sp>
          <p:nvSpPr>
            <p:cNvPr id="62" name="Rectangle 61">
              <a:extLst>
                <a:ext uri="{FF2B5EF4-FFF2-40B4-BE49-F238E27FC236}">
                  <a16:creationId xmlns:a16="http://schemas.microsoft.com/office/drawing/2014/main" id="{F2C5E357-A967-4EC8-BA29-15236992EBFD}"/>
                </a:ext>
              </a:extLst>
            </p:cNvPr>
            <p:cNvSpPr/>
            <p:nvPr/>
          </p:nvSpPr>
          <p:spPr bwMode="auto">
            <a:xfrm>
              <a:off x="597309" y="2190136"/>
              <a:ext cx="567813" cy="41295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2D0E60F1-F655-43FB-BBA9-3DF4E5047BB0}"/>
                </a:ext>
              </a:extLst>
            </p:cNvPr>
            <p:cNvGrpSpPr/>
            <p:nvPr/>
          </p:nvGrpSpPr>
          <p:grpSpPr>
            <a:xfrm>
              <a:off x="704956" y="2248366"/>
              <a:ext cx="349552" cy="282063"/>
              <a:chOff x="6703113" y="1533525"/>
              <a:chExt cx="1282704" cy="1035050"/>
            </a:xfrm>
            <a:solidFill>
              <a:srgbClr val="75757A"/>
            </a:solidFill>
          </p:grpSpPr>
          <p:sp>
            <p:nvSpPr>
              <p:cNvPr id="64" name="Freeform 53">
                <a:extLst>
                  <a:ext uri="{FF2B5EF4-FFF2-40B4-BE49-F238E27FC236}">
                    <a16:creationId xmlns:a16="http://schemas.microsoft.com/office/drawing/2014/main" id="{EB8DCE31-562B-4D54-A568-9812082492E2}"/>
                  </a:ext>
                </a:extLst>
              </p:cNvPr>
              <p:cNvSpPr/>
              <p:nvPr/>
            </p:nvSpPr>
            <p:spPr>
              <a:xfrm>
                <a:off x="6703113" y="1533525"/>
                <a:ext cx="708026" cy="917575"/>
              </a:xfrm>
              <a:custGeom>
                <a:avLst/>
                <a:gdLst>
                  <a:gd name="connsiteX0" fmla="*/ 0 w 708025"/>
                  <a:gd name="connsiteY0" fmla="*/ 917575 h 917575"/>
                  <a:gd name="connsiteX1" fmla="*/ 301625 w 708025"/>
                  <a:gd name="connsiteY1" fmla="*/ 917575 h 917575"/>
                  <a:gd name="connsiteX2" fmla="*/ 708025 w 708025"/>
                  <a:gd name="connsiteY2" fmla="*/ 0 h 917575"/>
                  <a:gd name="connsiteX3" fmla="*/ 327025 w 708025"/>
                  <a:gd name="connsiteY3" fmla="*/ 333375 h 917575"/>
                  <a:gd name="connsiteX4" fmla="*/ 0 w 708025"/>
                  <a:gd name="connsiteY4" fmla="*/ 917575 h 917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25" h="917575">
                    <a:moveTo>
                      <a:pt x="0" y="917575"/>
                    </a:moveTo>
                    <a:lnTo>
                      <a:pt x="301625" y="917575"/>
                    </a:lnTo>
                    <a:lnTo>
                      <a:pt x="708025" y="0"/>
                    </a:lnTo>
                    <a:lnTo>
                      <a:pt x="327025" y="333375"/>
                    </a:lnTo>
                    <a:lnTo>
                      <a:pt x="0" y="9175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Freeform 66">
                <a:extLst>
                  <a:ext uri="{FF2B5EF4-FFF2-40B4-BE49-F238E27FC236}">
                    <a16:creationId xmlns:a16="http://schemas.microsoft.com/office/drawing/2014/main" id="{D0520BE4-F4EB-4471-973D-9883DCC591D4}"/>
                  </a:ext>
                </a:extLst>
              </p:cNvPr>
              <p:cNvSpPr/>
              <p:nvPr/>
            </p:nvSpPr>
            <p:spPr>
              <a:xfrm>
                <a:off x="7001568" y="1612900"/>
                <a:ext cx="984249" cy="955675"/>
              </a:xfrm>
              <a:custGeom>
                <a:avLst/>
                <a:gdLst>
                  <a:gd name="connsiteX0" fmla="*/ 454025 w 984250"/>
                  <a:gd name="connsiteY0" fmla="*/ 0 h 955675"/>
                  <a:gd name="connsiteX1" fmla="*/ 282575 w 984250"/>
                  <a:gd name="connsiteY1" fmla="*/ 463550 h 955675"/>
                  <a:gd name="connsiteX2" fmla="*/ 596900 w 984250"/>
                  <a:gd name="connsiteY2" fmla="*/ 847725 h 955675"/>
                  <a:gd name="connsiteX3" fmla="*/ 0 w 984250"/>
                  <a:gd name="connsiteY3" fmla="*/ 955675 h 955675"/>
                  <a:gd name="connsiteX4" fmla="*/ 984250 w 984250"/>
                  <a:gd name="connsiteY4" fmla="*/ 952500 h 955675"/>
                  <a:gd name="connsiteX5" fmla="*/ 454025 w 984250"/>
                  <a:gd name="connsiteY5" fmla="*/ 0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250" h="955675">
                    <a:moveTo>
                      <a:pt x="454025" y="0"/>
                    </a:moveTo>
                    <a:lnTo>
                      <a:pt x="282575" y="463550"/>
                    </a:lnTo>
                    <a:lnTo>
                      <a:pt x="596900" y="847725"/>
                    </a:lnTo>
                    <a:lnTo>
                      <a:pt x="0" y="955675"/>
                    </a:lnTo>
                    <a:lnTo>
                      <a:pt x="984250" y="952500"/>
                    </a:lnTo>
                    <a:lnTo>
                      <a:pt x="45402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66" name="Straight Connector 65">
            <a:extLst>
              <a:ext uri="{FF2B5EF4-FFF2-40B4-BE49-F238E27FC236}">
                <a16:creationId xmlns:a16="http://schemas.microsoft.com/office/drawing/2014/main" id="{054BAA86-A1D8-4EB5-A85A-10D35C0EA4FD}"/>
              </a:ext>
            </a:extLst>
          </p:cNvPr>
          <p:cNvCxnSpPr>
            <a:cxnSpLocks/>
          </p:cNvCxnSpPr>
          <p:nvPr/>
        </p:nvCxnSpPr>
        <p:spPr>
          <a:xfrm>
            <a:off x="9753600" y="1700154"/>
            <a:ext cx="0" cy="50724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7" name="Group 66">
            <a:extLst>
              <a:ext uri="{FF2B5EF4-FFF2-40B4-BE49-F238E27FC236}">
                <a16:creationId xmlns:a16="http://schemas.microsoft.com/office/drawing/2014/main" id="{4413ACD9-7A5F-4A85-A7AB-8DE6D7511C3A}"/>
              </a:ext>
            </a:extLst>
          </p:cNvPr>
          <p:cNvGrpSpPr/>
          <p:nvPr/>
        </p:nvGrpSpPr>
        <p:grpSpPr>
          <a:xfrm>
            <a:off x="9113278" y="2890103"/>
            <a:ext cx="2115985" cy="727997"/>
            <a:chOff x="9113278" y="2665253"/>
            <a:chExt cx="2115985" cy="727997"/>
          </a:xfrm>
        </p:grpSpPr>
        <p:sp>
          <p:nvSpPr>
            <p:cNvPr id="68" name="TextBox 67">
              <a:extLst>
                <a:ext uri="{FF2B5EF4-FFF2-40B4-BE49-F238E27FC236}">
                  <a16:creationId xmlns:a16="http://schemas.microsoft.com/office/drawing/2014/main" id="{783FF5E6-A19F-476D-8B07-DD2740CA3507}"/>
                </a:ext>
              </a:extLst>
            </p:cNvPr>
            <p:cNvSpPr txBox="1"/>
            <p:nvPr/>
          </p:nvSpPr>
          <p:spPr>
            <a:xfrm>
              <a:off x="9113278" y="3147029"/>
              <a:ext cx="546973"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ER</a:t>
              </a:r>
              <a:b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grpSp>
          <p:nvGrpSpPr>
            <p:cNvPr id="69" name="Group 68">
              <a:extLst>
                <a:ext uri="{FF2B5EF4-FFF2-40B4-BE49-F238E27FC236}">
                  <a16:creationId xmlns:a16="http://schemas.microsoft.com/office/drawing/2014/main" id="{D6B43EBC-A35B-4A54-8D4A-2DA4F77ADA72}"/>
                </a:ext>
              </a:extLst>
            </p:cNvPr>
            <p:cNvGrpSpPr/>
            <p:nvPr/>
          </p:nvGrpSpPr>
          <p:grpSpPr>
            <a:xfrm>
              <a:off x="9216217" y="2665253"/>
              <a:ext cx="2013046" cy="433905"/>
              <a:chOff x="9216217" y="2665253"/>
              <a:chExt cx="2013046" cy="433905"/>
            </a:xfrm>
          </p:grpSpPr>
          <p:sp>
            <p:nvSpPr>
              <p:cNvPr id="70" name="TextBox 69">
                <a:extLst>
                  <a:ext uri="{FF2B5EF4-FFF2-40B4-BE49-F238E27FC236}">
                    <a16:creationId xmlns:a16="http://schemas.microsoft.com/office/drawing/2014/main" id="{4FE2A000-8AB0-4D0F-BC1F-A829EFBE9E1F}"/>
                  </a:ext>
                </a:extLst>
              </p:cNvPr>
              <p:cNvSpPr txBox="1"/>
              <p:nvPr/>
            </p:nvSpPr>
            <p:spPr>
              <a:xfrm>
                <a:off x="10087720" y="2665253"/>
                <a:ext cx="114154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connection</a:t>
                </a:r>
              </a:p>
            </p:txBody>
          </p:sp>
          <p:grpSp>
            <p:nvGrpSpPr>
              <p:cNvPr id="71" name="Group 70">
                <a:extLst>
                  <a:ext uri="{FF2B5EF4-FFF2-40B4-BE49-F238E27FC236}">
                    <a16:creationId xmlns:a16="http://schemas.microsoft.com/office/drawing/2014/main" id="{226E8D84-5CBE-4410-9677-F4B4B08D0B33}"/>
                  </a:ext>
                </a:extLst>
              </p:cNvPr>
              <p:cNvGrpSpPr/>
              <p:nvPr/>
            </p:nvGrpSpPr>
            <p:grpSpPr>
              <a:xfrm>
                <a:off x="9216217" y="2755667"/>
                <a:ext cx="1749209" cy="343491"/>
                <a:chOff x="9216217" y="2755667"/>
                <a:chExt cx="1749209" cy="343491"/>
              </a:xfrm>
            </p:grpSpPr>
            <p:grpSp>
              <p:nvGrpSpPr>
                <p:cNvPr id="72" name="Group 71">
                  <a:extLst>
                    <a:ext uri="{FF2B5EF4-FFF2-40B4-BE49-F238E27FC236}">
                      <a16:creationId xmlns:a16="http://schemas.microsoft.com/office/drawing/2014/main" id="{B80914A0-BF92-4265-99ED-0ECAB7F70189}"/>
                    </a:ext>
                  </a:extLst>
                </p:cNvPr>
                <p:cNvGrpSpPr/>
                <p:nvPr/>
              </p:nvGrpSpPr>
              <p:grpSpPr>
                <a:xfrm>
                  <a:off x="9665110" y="2918183"/>
                  <a:ext cx="1300316" cy="180975"/>
                  <a:chOff x="9510252" y="2918183"/>
                  <a:chExt cx="1300316" cy="180975"/>
                </a:xfrm>
              </p:grpSpPr>
              <p:cxnSp>
                <p:nvCxnSpPr>
                  <p:cNvPr id="74" name="Straight Arrow Connector 73">
                    <a:extLst>
                      <a:ext uri="{FF2B5EF4-FFF2-40B4-BE49-F238E27FC236}">
                        <a16:creationId xmlns:a16="http://schemas.microsoft.com/office/drawing/2014/main" id="{9749A3CD-A418-487D-93E5-94535935F888}"/>
                      </a:ext>
                    </a:extLst>
                  </p:cNvPr>
                  <p:cNvCxnSpPr>
                    <a:cxnSpLocks/>
                  </p:cNvCxnSpPr>
                  <p:nvPr/>
                </p:nvCxnSpPr>
                <p:spPr>
                  <a:xfrm flipV="1">
                    <a:off x="9510252" y="2991468"/>
                    <a:ext cx="1300316"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96C6CDD6-04B6-4EED-92C3-BB27AC7E197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52691" y="2918183"/>
                    <a:ext cx="657225" cy="180975"/>
                  </a:xfrm>
                  <a:prstGeom prst="rect">
                    <a:avLst/>
                  </a:prstGeom>
                </p:spPr>
              </p:pic>
            </p:grpSp>
            <p:pic>
              <p:nvPicPr>
                <p:cNvPr id="73" name="Graphic 72">
                  <a:extLst>
                    <a:ext uri="{FF2B5EF4-FFF2-40B4-BE49-F238E27FC236}">
                      <a16:creationId xmlns:a16="http://schemas.microsoft.com/office/drawing/2014/main" id="{385B4758-1699-4033-A09A-1234117C0EF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16217" y="2755667"/>
                  <a:ext cx="337878" cy="337878"/>
                </a:xfrm>
                <a:prstGeom prst="rect">
                  <a:avLst/>
                </a:prstGeom>
              </p:spPr>
            </p:pic>
          </p:grpSp>
        </p:grpSp>
      </p:grpSp>
      <p:grpSp>
        <p:nvGrpSpPr>
          <p:cNvPr id="76" name="Group 75">
            <a:extLst>
              <a:ext uri="{FF2B5EF4-FFF2-40B4-BE49-F238E27FC236}">
                <a16:creationId xmlns:a16="http://schemas.microsoft.com/office/drawing/2014/main" id="{FB22377E-743B-41A2-BF8F-EA7E1216CD51}"/>
              </a:ext>
            </a:extLst>
          </p:cNvPr>
          <p:cNvGrpSpPr/>
          <p:nvPr/>
        </p:nvGrpSpPr>
        <p:grpSpPr>
          <a:xfrm>
            <a:off x="9701980" y="3911945"/>
            <a:ext cx="1640342" cy="380080"/>
            <a:chOff x="9701980" y="3687095"/>
            <a:chExt cx="1640342" cy="380080"/>
          </a:xfrm>
        </p:grpSpPr>
        <p:sp>
          <p:nvSpPr>
            <p:cNvPr id="77" name="TextBox 76">
              <a:extLst>
                <a:ext uri="{FF2B5EF4-FFF2-40B4-BE49-F238E27FC236}">
                  <a16:creationId xmlns:a16="http://schemas.microsoft.com/office/drawing/2014/main" id="{21578127-0663-4120-AB4C-6A0D7E83F921}"/>
                </a:ext>
              </a:extLst>
            </p:cNvPr>
            <p:cNvSpPr txBox="1"/>
            <p:nvPr/>
          </p:nvSpPr>
          <p:spPr>
            <a:xfrm>
              <a:off x="10072971" y="3750443"/>
              <a:ext cx="1141543"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S2S VPN Tunnel</a:t>
              </a:r>
            </a:p>
          </p:txBody>
        </p:sp>
        <p:cxnSp>
          <p:nvCxnSpPr>
            <p:cNvPr id="78" name="Straight Arrow Connector 215">
              <a:extLst>
                <a:ext uri="{FF2B5EF4-FFF2-40B4-BE49-F238E27FC236}">
                  <a16:creationId xmlns:a16="http://schemas.microsoft.com/office/drawing/2014/main" id="{44E420BC-2713-491F-80A4-28218E48BF03}"/>
                </a:ext>
              </a:extLst>
            </p:cNvPr>
            <p:cNvCxnSpPr>
              <a:cxnSpLocks/>
            </p:cNvCxnSpPr>
            <p:nvPr/>
          </p:nvCxnSpPr>
          <p:spPr>
            <a:xfrm flipV="1">
              <a:off x="9701980" y="3687095"/>
              <a:ext cx="1640342" cy="279768"/>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CED5277C-A6A2-457E-9056-41598A342F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07549" y="3886200"/>
              <a:ext cx="657225" cy="180975"/>
            </a:xfrm>
            <a:prstGeom prst="rect">
              <a:avLst/>
            </a:prstGeom>
          </p:spPr>
        </p:pic>
      </p:grpSp>
      <p:grpSp>
        <p:nvGrpSpPr>
          <p:cNvPr id="80" name="Group 79">
            <a:extLst>
              <a:ext uri="{FF2B5EF4-FFF2-40B4-BE49-F238E27FC236}">
                <a16:creationId xmlns:a16="http://schemas.microsoft.com/office/drawing/2014/main" id="{53BA32C6-BE9A-4969-B050-CBE190244233}"/>
              </a:ext>
            </a:extLst>
          </p:cNvPr>
          <p:cNvGrpSpPr/>
          <p:nvPr/>
        </p:nvGrpSpPr>
        <p:grpSpPr>
          <a:xfrm>
            <a:off x="9102725" y="3967989"/>
            <a:ext cx="1908354" cy="1806059"/>
            <a:chOff x="9086823" y="3735188"/>
            <a:chExt cx="1908354" cy="1806059"/>
          </a:xfrm>
        </p:grpSpPr>
        <p:grpSp>
          <p:nvGrpSpPr>
            <p:cNvPr id="81" name="Group 80">
              <a:extLst>
                <a:ext uri="{FF2B5EF4-FFF2-40B4-BE49-F238E27FC236}">
                  <a16:creationId xmlns:a16="http://schemas.microsoft.com/office/drawing/2014/main" id="{F8B1D381-8DC6-4955-A8E8-242AB31A8B9F}"/>
                </a:ext>
              </a:extLst>
            </p:cNvPr>
            <p:cNvGrpSpPr/>
            <p:nvPr/>
          </p:nvGrpSpPr>
          <p:grpSpPr>
            <a:xfrm>
              <a:off x="9086823" y="4109439"/>
              <a:ext cx="1908354" cy="1431808"/>
              <a:chOff x="9086823" y="4109439"/>
              <a:chExt cx="1908354" cy="1431808"/>
            </a:xfrm>
          </p:grpSpPr>
          <p:sp>
            <p:nvSpPr>
              <p:cNvPr id="83" name="TextBox 82">
                <a:extLst>
                  <a:ext uri="{FF2B5EF4-FFF2-40B4-BE49-F238E27FC236}">
                    <a16:creationId xmlns:a16="http://schemas.microsoft.com/office/drawing/2014/main" id="{FCD7750D-C8EB-4484-816D-F1352E8BFAC6}"/>
                  </a:ext>
                </a:extLst>
              </p:cNvPr>
              <p:cNvSpPr txBox="1"/>
              <p:nvPr/>
            </p:nvSpPr>
            <p:spPr>
              <a:xfrm>
                <a:off x="9086823" y="4109439"/>
                <a:ext cx="589827" cy="2308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VPN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sp>
            <p:nvSpPr>
              <p:cNvPr id="84" name="TextBox 83">
                <a:extLst>
                  <a:ext uri="{FF2B5EF4-FFF2-40B4-BE49-F238E27FC236}">
                    <a16:creationId xmlns:a16="http://schemas.microsoft.com/office/drawing/2014/main" id="{6437C6A6-B8FE-44E6-B7A1-7FE4AC8FF548}"/>
                  </a:ext>
                </a:extLst>
              </p:cNvPr>
              <p:cNvSpPr txBox="1"/>
              <p:nvPr/>
            </p:nvSpPr>
            <p:spPr>
              <a:xfrm>
                <a:off x="10441128" y="4621995"/>
                <a:ext cx="55404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P2S SSTP/IKE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Tunnel</a:t>
                </a:r>
              </a:p>
            </p:txBody>
          </p:sp>
          <p:cxnSp>
            <p:nvCxnSpPr>
              <p:cNvPr id="85" name="Straight Arrow Connector 84">
                <a:extLst>
                  <a:ext uri="{FF2B5EF4-FFF2-40B4-BE49-F238E27FC236}">
                    <a16:creationId xmlns:a16="http://schemas.microsoft.com/office/drawing/2014/main" id="{84E3E24E-B353-4133-98E6-3BF6BA6BA187}"/>
                  </a:ext>
                </a:extLst>
              </p:cNvPr>
              <p:cNvCxnSpPr>
                <a:cxnSpLocks/>
                <a:stCxn id="83" idx="3"/>
              </p:cNvCxnSpPr>
              <p:nvPr/>
            </p:nvCxnSpPr>
            <p:spPr>
              <a:xfrm>
                <a:off x="9676650" y="4224855"/>
                <a:ext cx="1258227" cy="13163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693618C8-4562-4A0E-BA64-7157AD6D57C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8962633">
                <a:off x="10288340" y="4619345"/>
                <a:ext cx="180975" cy="657225"/>
              </a:xfrm>
              <a:prstGeom prst="rect">
                <a:avLst/>
              </a:prstGeom>
            </p:spPr>
          </p:pic>
        </p:grpSp>
        <p:pic>
          <p:nvPicPr>
            <p:cNvPr id="82" name="Graphic 81">
              <a:extLst>
                <a:ext uri="{FF2B5EF4-FFF2-40B4-BE49-F238E27FC236}">
                  <a16:creationId xmlns:a16="http://schemas.microsoft.com/office/drawing/2014/main" id="{BCEF8F9B-7A32-4D2F-A332-541E180190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12060" y="3735188"/>
              <a:ext cx="337878" cy="337878"/>
            </a:xfrm>
            <a:prstGeom prst="rect">
              <a:avLst/>
            </a:prstGeom>
          </p:spPr>
        </p:pic>
      </p:grpSp>
      <p:grpSp>
        <p:nvGrpSpPr>
          <p:cNvPr id="87" name="Group 86">
            <a:extLst>
              <a:ext uri="{FF2B5EF4-FFF2-40B4-BE49-F238E27FC236}">
                <a16:creationId xmlns:a16="http://schemas.microsoft.com/office/drawing/2014/main" id="{2E6A0FFC-EA77-44DC-85E4-386D50D9A28F}"/>
              </a:ext>
            </a:extLst>
          </p:cNvPr>
          <p:cNvGrpSpPr/>
          <p:nvPr/>
        </p:nvGrpSpPr>
        <p:grpSpPr>
          <a:xfrm>
            <a:off x="8803161" y="4457657"/>
            <a:ext cx="873489" cy="1661088"/>
            <a:chOff x="8803161" y="4457657"/>
            <a:chExt cx="873489" cy="1661088"/>
          </a:xfrm>
        </p:grpSpPr>
        <p:cxnSp>
          <p:nvCxnSpPr>
            <p:cNvPr id="88" name="Straight Arrow Connector 215">
              <a:extLst>
                <a:ext uri="{FF2B5EF4-FFF2-40B4-BE49-F238E27FC236}">
                  <a16:creationId xmlns:a16="http://schemas.microsoft.com/office/drawing/2014/main" id="{77EC8448-6B1C-45C6-B708-6509BBE61DA4}"/>
                </a:ext>
              </a:extLst>
            </p:cNvPr>
            <p:cNvCxnSpPr>
              <a:cxnSpLocks/>
              <a:stCxn id="89" idx="1"/>
              <a:endCxn id="83" idx="1"/>
            </p:cNvCxnSpPr>
            <p:nvPr/>
          </p:nvCxnSpPr>
          <p:spPr>
            <a:xfrm rot="10800000" flipH="1">
              <a:off x="9086823" y="4457657"/>
              <a:ext cx="15902" cy="1545673"/>
            </a:xfrm>
            <a:prstGeom prst="bentConnector3">
              <a:avLst>
                <a:gd name="adj1" fmla="val -143755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B871FB8B-ECA8-4749-8205-B43A89E66E36}"/>
                </a:ext>
              </a:extLst>
            </p:cNvPr>
            <p:cNvSpPr txBox="1"/>
            <p:nvPr/>
          </p:nvSpPr>
          <p:spPr>
            <a:xfrm>
              <a:off x="9086823" y="5887913"/>
              <a:ext cx="589827" cy="2308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VPN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pic>
          <p:nvPicPr>
            <p:cNvPr id="90" name="Graphic 89">
              <a:extLst>
                <a:ext uri="{FF2B5EF4-FFF2-40B4-BE49-F238E27FC236}">
                  <a16:creationId xmlns:a16="http://schemas.microsoft.com/office/drawing/2014/main" id="{D314E3DD-23B8-4AFB-9EE9-08E9F78EEAE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03161" y="4692939"/>
              <a:ext cx="153804" cy="558551"/>
            </a:xfrm>
            <a:prstGeom prst="rect">
              <a:avLst/>
            </a:prstGeom>
          </p:spPr>
        </p:pic>
        <p:sp>
          <p:nvSpPr>
            <p:cNvPr id="91" name="TextBox 90">
              <a:extLst>
                <a:ext uri="{FF2B5EF4-FFF2-40B4-BE49-F238E27FC236}">
                  <a16:creationId xmlns:a16="http://schemas.microsoft.com/office/drawing/2014/main" id="{818DF550-C329-4F44-A8EF-B0632952E0E7}"/>
                </a:ext>
              </a:extLst>
            </p:cNvPr>
            <p:cNvSpPr txBox="1"/>
            <p:nvPr/>
          </p:nvSpPr>
          <p:spPr>
            <a:xfrm>
              <a:off x="8999586" y="4832846"/>
              <a:ext cx="554049"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S2S SSTP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Tunnel</a:t>
              </a:r>
            </a:p>
          </p:txBody>
        </p:sp>
        <p:pic>
          <p:nvPicPr>
            <p:cNvPr id="92" name="Graphic 91">
              <a:extLst>
                <a:ext uri="{FF2B5EF4-FFF2-40B4-BE49-F238E27FC236}">
                  <a16:creationId xmlns:a16="http://schemas.microsoft.com/office/drawing/2014/main" id="{3223A80D-EE0C-4A4D-85AD-C7CE1A6F8F3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12060" y="5508572"/>
              <a:ext cx="337878" cy="337878"/>
            </a:xfrm>
            <a:prstGeom prst="rect">
              <a:avLst/>
            </a:prstGeom>
          </p:spPr>
        </p:pic>
      </p:grpSp>
      <p:graphicFrame>
        <p:nvGraphicFramePr>
          <p:cNvPr id="93" name="Object 92">
            <a:extLst>
              <a:ext uri="{FF2B5EF4-FFF2-40B4-BE49-F238E27FC236}">
                <a16:creationId xmlns:a16="http://schemas.microsoft.com/office/drawing/2014/main" id="{29775937-8DDB-4C9A-8A90-96FF27D9E615}"/>
              </a:ext>
            </a:extLst>
          </p:cNvPr>
          <p:cNvGraphicFramePr>
            <a:graphicFrameLocks noChangeAspect="1"/>
          </p:cNvGraphicFramePr>
          <p:nvPr>
            <p:extLst/>
          </p:nvPr>
        </p:nvGraphicFramePr>
        <p:xfrm>
          <a:off x="4239395" y="5701859"/>
          <a:ext cx="386009" cy="455769"/>
        </p:xfrm>
        <a:graphic>
          <a:graphicData uri="http://schemas.openxmlformats.org/presentationml/2006/ole">
            <mc:AlternateContent xmlns:mc="http://schemas.openxmlformats.org/markup-compatibility/2006">
              <mc:Choice xmlns:v="urn:schemas-microsoft-com:vml" Requires="v">
                <p:oleObj spid="_x0000_s294137" name="Image" r:id="rId21" imgW="658080" imgH="777240" progId="Photoshop.Image.18">
                  <p:embed/>
                </p:oleObj>
              </mc:Choice>
              <mc:Fallback>
                <p:oleObj name="Image" r:id="rId21" imgW="658080" imgH="777240" progId="Photoshop.Image.18">
                  <p:embed/>
                  <p:pic>
                    <p:nvPicPr>
                      <p:cNvPr id="93" name="Object 92">
                        <a:extLst>
                          <a:ext uri="{FF2B5EF4-FFF2-40B4-BE49-F238E27FC236}">
                            <a16:creationId xmlns:a16="http://schemas.microsoft.com/office/drawing/2014/main" id="{29775937-8DDB-4C9A-8A90-96FF27D9E615}"/>
                          </a:ext>
                        </a:extLst>
                      </p:cNvPr>
                      <p:cNvPicPr/>
                      <p:nvPr/>
                    </p:nvPicPr>
                    <p:blipFill>
                      <a:blip r:embed="rId22"/>
                      <a:stretch>
                        <a:fillRect/>
                      </a:stretch>
                    </p:blipFill>
                    <p:spPr>
                      <a:xfrm>
                        <a:off x="4239395" y="5701859"/>
                        <a:ext cx="386009" cy="455769"/>
                      </a:xfrm>
                      <a:prstGeom prst="rect">
                        <a:avLst/>
                      </a:prstGeom>
                    </p:spPr>
                  </p:pic>
                </p:oleObj>
              </mc:Fallback>
            </mc:AlternateContent>
          </a:graphicData>
        </a:graphic>
      </p:graphicFrame>
      <p:cxnSp>
        <p:nvCxnSpPr>
          <p:cNvPr id="94" name="Straight Arrow Connector 93">
            <a:extLst>
              <a:ext uri="{FF2B5EF4-FFF2-40B4-BE49-F238E27FC236}">
                <a16:creationId xmlns:a16="http://schemas.microsoft.com/office/drawing/2014/main" id="{997B1B66-74D3-4DF9-813B-52CD31B6827E}"/>
              </a:ext>
            </a:extLst>
          </p:cNvPr>
          <p:cNvCxnSpPr>
            <a:cxnSpLocks/>
          </p:cNvCxnSpPr>
          <p:nvPr/>
        </p:nvCxnSpPr>
        <p:spPr>
          <a:xfrm>
            <a:off x="6054162" y="4213008"/>
            <a:ext cx="125737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24967B2F-EC41-40DF-86D7-F351A71F2698}"/>
              </a:ext>
            </a:extLst>
          </p:cNvPr>
          <p:cNvPicPr>
            <a:picLocks noChangeAspect="1"/>
          </p:cNvPicPr>
          <p:nvPr/>
        </p:nvPicPr>
        <p:blipFill>
          <a:blip r:embed="rId23"/>
          <a:stretch>
            <a:fillRect/>
          </a:stretch>
        </p:blipFill>
        <p:spPr>
          <a:xfrm>
            <a:off x="7326531" y="4037284"/>
            <a:ext cx="310895" cy="351447"/>
          </a:xfrm>
          <a:prstGeom prst="rect">
            <a:avLst/>
          </a:prstGeom>
        </p:spPr>
      </p:pic>
      <p:pic>
        <p:nvPicPr>
          <p:cNvPr id="96" name="Picture 95">
            <a:extLst>
              <a:ext uri="{FF2B5EF4-FFF2-40B4-BE49-F238E27FC236}">
                <a16:creationId xmlns:a16="http://schemas.microsoft.com/office/drawing/2014/main" id="{22FEC556-95A4-4C64-8F83-D06272CFC128}"/>
              </a:ext>
            </a:extLst>
          </p:cNvPr>
          <p:cNvPicPr>
            <a:picLocks noChangeAspect="1"/>
          </p:cNvPicPr>
          <p:nvPr/>
        </p:nvPicPr>
        <p:blipFill>
          <a:blip r:embed="rId24">
            <a:extLst/>
          </a:blip>
          <a:stretch>
            <a:fillRect/>
          </a:stretch>
        </p:blipFill>
        <p:spPr>
          <a:xfrm>
            <a:off x="5732410" y="4051934"/>
            <a:ext cx="310895" cy="351447"/>
          </a:xfrm>
          <a:prstGeom prst="rect">
            <a:avLst/>
          </a:prstGeom>
        </p:spPr>
      </p:pic>
      <p:sp>
        <p:nvSpPr>
          <p:cNvPr id="97" name="TextBox 96">
            <a:extLst>
              <a:ext uri="{FF2B5EF4-FFF2-40B4-BE49-F238E27FC236}">
                <a16:creationId xmlns:a16="http://schemas.microsoft.com/office/drawing/2014/main" id="{FF35F804-0310-42F2-861A-BA49B9E0092A}"/>
              </a:ext>
            </a:extLst>
          </p:cNvPr>
          <p:cNvSpPr txBox="1"/>
          <p:nvPr/>
        </p:nvSpPr>
        <p:spPr>
          <a:xfrm>
            <a:off x="6778353" y="3916669"/>
            <a:ext cx="1141543"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NIC</a:t>
            </a:r>
          </a:p>
        </p:txBody>
      </p:sp>
      <p:grpSp>
        <p:nvGrpSpPr>
          <p:cNvPr id="98" name="Group 97">
            <a:extLst>
              <a:ext uri="{FF2B5EF4-FFF2-40B4-BE49-F238E27FC236}">
                <a16:creationId xmlns:a16="http://schemas.microsoft.com/office/drawing/2014/main" id="{6A7B7050-12DF-47F9-A271-6E6F5A51584E}"/>
              </a:ext>
            </a:extLst>
          </p:cNvPr>
          <p:cNvGrpSpPr/>
          <p:nvPr/>
        </p:nvGrpSpPr>
        <p:grpSpPr>
          <a:xfrm>
            <a:off x="11053916" y="2468500"/>
            <a:ext cx="1187486" cy="1320499"/>
            <a:chOff x="10981322" y="2428466"/>
            <a:chExt cx="1359350" cy="1500753"/>
          </a:xfrm>
        </p:grpSpPr>
        <p:pic>
          <p:nvPicPr>
            <p:cNvPr id="99" name="Picture 98">
              <a:extLst>
                <a:ext uri="{FF2B5EF4-FFF2-40B4-BE49-F238E27FC236}">
                  <a16:creationId xmlns:a16="http://schemas.microsoft.com/office/drawing/2014/main" id="{54069024-EBFD-4F39-BE3C-5A6FA2F01DF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1322" y="2973871"/>
              <a:ext cx="626077" cy="474863"/>
            </a:xfrm>
            <a:prstGeom prst="rect">
              <a:avLst/>
            </a:prstGeom>
          </p:spPr>
        </p:pic>
        <p:grpSp>
          <p:nvGrpSpPr>
            <p:cNvPr id="100" name="Group 99">
              <a:extLst>
                <a:ext uri="{FF2B5EF4-FFF2-40B4-BE49-F238E27FC236}">
                  <a16:creationId xmlns:a16="http://schemas.microsoft.com/office/drawing/2014/main" id="{D187DABB-FF55-4C6E-AD0A-1F35AC59D547}"/>
                </a:ext>
              </a:extLst>
            </p:cNvPr>
            <p:cNvGrpSpPr/>
            <p:nvPr/>
          </p:nvGrpSpPr>
          <p:grpSpPr>
            <a:xfrm>
              <a:off x="11603806" y="2665253"/>
              <a:ext cx="633041" cy="703338"/>
              <a:chOff x="9043235" y="2701489"/>
              <a:chExt cx="667064" cy="741140"/>
            </a:xfrm>
          </p:grpSpPr>
          <p:pic>
            <p:nvPicPr>
              <p:cNvPr id="106" name="Picture 105">
                <a:extLst>
                  <a:ext uri="{FF2B5EF4-FFF2-40B4-BE49-F238E27FC236}">
                    <a16:creationId xmlns:a16="http://schemas.microsoft.com/office/drawing/2014/main" id="{0D99C0CB-3842-4863-B432-9A137C2477A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043235" y="2701489"/>
                <a:ext cx="660078" cy="741140"/>
              </a:xfrm>
              <a:prstGeom prst="rect">
                <a:avLst/>
              </a:prstGeom>
            </p:spPr>
          </p:pic>
          <p:sp>
            <p:nvSpPr>
              <p:cNvPr id="107" name="TextBox 106">
                <a:extLst>
                  <a:ext uri="{FF2B5EF4-FFF2-40B4-BE49-F238E27FC236}">
                    <a16:creationId xmlns:a16="http://schemas.microsoft.com/office/drawing/2014/main" id="{B084AE19-A0E0-4EDA-9A61-87C5D8C2A0CB}"/>
                  </a:ext>
                </a:extLst>
              </p:cNvPr>
              <p:cNvSpPr txBox="1"/>
              <p:nvPr/>
            </p:nvSpPr>
            <p:spPr>
              <a:xfrm>
                <a:off x="9208529" y="2984617"/>
                <a:ext cx="5017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My</a:t>
                </a:r>
                <a:endParaRPr kumimoji="0" lang="en-US"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endParaRPr>
              </a:p>
            </p:txBody>
          </p:sp>
        </p:grpSp>
        <p:pic>
          <p:nvPicPr>
            <p:cNvPr id="101" name="Picture 100">
              <a:extLst>
                <a:ext uri="{FF2B5EF4-FFF2-40B4-BE49-F238E27FC236}">
                  <a16:creationId xmlns:a16="http://schemas.microsoft.com/office/drawing/2014/main" id="{BAAC0D5B-C128-4A90-B557-9CF75ED8263D}"/>
                </a:ext>
              </a:extLst>
            </p:cNvPr>
            <p:cNvPicPr>
              <a:picLocks noChangeAspect="1"/>
            </p:cNvPicPr>
            <p:nvPr/>
          </p:nvPicPr>
          <p:blipFill>
            <a:blip r:embed="rId27"/>
            <a:stretch>
              <a:fillRect/>
            </a:stretch>
          </p:blipFill>
          <p:spPr>
            <a:xfrm>
              <a:off x="11349063" y="2428466"/>
              <a:ext cx="567948" cy="670692"/>
            </a:xfrm>
            <a:prstGeom prst="rect">
              <a:avLst/>
            </a:prstGeom>
          </p:spPr>
        </p:pic>
        <p:pic>
          <p:nvPicPr>
            <p:cNvPr id="102" name="Picture 101">
              <a:extLst>
                <a:ext uri="{FF2B5EF4-FFF2-40B4-BE49-F238E27FC236}">
                  <a16:creationId xmlns:a16="http://schemas.microsoft.com/office/drawing/2014/main" id="{75E4D8A6-3859-4849-9D39-9EB0D782881C}"/>
                </a:ext>
              </a:extLst>
            </p:cNvPr>
            <p:cNvPicPr>
              <a:picLocks noChangeAspect="1"/>
            </p:cNvPicPr>
            <p:nvPr/>
          </p:nvPicPr>
          <p:blipFill>
            <a:blip r:embed="rId28"/>
            <a:stretch>
              <a:fillRect/>
            </a:stretch>
          </p:blipFill>
          <p:spPr>
            <a:xfrm>
              <a:off x="11426411" y="3258527"/>
              <a:ext cx="565094" cy="670692"/>
            </a:xfrm>
            <a:prstGeom prst="rect">
              <a:avLst/>
            </a:prstGeom>
          </p:spPr>
        </p:pic>
        <p:grpSp>
          <p:nvGrpSpPr>
            <p:cNvPr id="103" name="Group 102">
              <a:extLst>
                <a:ext uri="{FF2B5EF4-FFF2-40B4-BE49-F238E27FC236}">
                  <a16:creationId xmlns:a16="http://schemas.microsoft.com/office/drawing/2014/main" id="{BA5E00C0-8540-45B1-88E3-A53A45EA95F3}"/>
                </a:ext>
              </a:extLst>
            </p:cNvPr>
            <p:cNvGrpSpPr/>
            <p:nvPr/>
          </p:nvGrpSpPr>
          <p:grpSpPr>
            <a:xfrm>
              <a:off x="11525248" y="3015502"/>
              <a:ext cx="815424" cy="807160"/>
              <a:chOff x="707923" y="4686615"/>
              <a:chExt cx="815424" cy="807160"/>
            </a:xfrm>
          </p:grpSpPr>
          <p:pic>
            <p:nvPicPr>
              <p:cNvPr id="104" name="Picture 103">
                <a:extLst>
                  <a:ext uri="{FF2B5EF4-FFF2-40B4-BE49-F238E27FC236}">
                    <a16:creationId xmlns:a16="http://schemas.microsoft.com/office/drawing/2014/main" id="{1EA79F6D-E1F1-4F80-B55B-052381ED1A06}"/>
                  </a:ext>
                </a:extLst>
              </p:cNvPr>
              <p:cNvPicPr>
                <a:picLocks noChangeAspect="1"/>
              </p:cNvPicPr>
              <p:nvPr/>
            </p:nvPicPr>
            <p:blipFill>
              <a:blip r:embed="rId29"/>
              <a:stretch>
                <a:fillRect/>
              </a:stretch>
            </p:blipFill>
            <p:spPr>
              <a:xfrm>
                <a:off x="707923" y="4686615"/>
                <a:ext cx="815424" cy="807160"/>
              </a:xfrm>
              <a:prstGeom prst="rect">
                <a:avLst/>
              </a:prstGeom>
            </p:spPr>
          </p:pic>
          <p:pic>
            <p:nvPicPr>
              <p:cNvPr id="105" name="Picture 14" descr="Image result for Oracle">
                <a:extLst>
                  <a:ext uri="{FF2B5EF4-FFF2-40B4-BE49-F238E27FC236}">
                    <a16:creationId xmlns:a16="http://schemas.microsoft.com/office/drawing/2014/main" id="{1554BC09-EC53-42AC-B293-D4E6AA571A8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10317" y="5119121"/>
                <a:ext cx="382346" cy="543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8" name="Group 107">
            <a:extLst>
              <a:ext uri="{FF2B5EF4-FFF2-40B4-BE49-F238E27FC236}">
                <a16:creationId xmlns:a16="http://schemas.microsoft.com/office/drawing/2014/main" id="{3734EE08-23CB-4DBE-B180-064E8E9F6306}"/>
              </a:ext>
            </a:extLst>
          </p:cNvPr>
          <p:cNvGrpSpPr/>
          <p:nvPr/>
        </p:nvGrpSpPr>
        <p:grpSpPr>
          <a:xfrm>
            <a:off x="11311034" y="5091090"/>
            <a:ext cx="665587" cy="901681"/>
            <a:chOff x="11133722" y="2580866"/>
            <a:chExt cx="1359350" cy="1500753"/>
          </a:xfrm>
        </p:grpSpPr>
        <p:pic>
          <p:nvPicPr>
            <p:cNvPr id="109" name="Picture 108">
              <a:extLst>
                <a:ext uri="{FF2B5EF4-FFF2-40B4-BE49-F238E27FC236}">
                  <a16:creationId xmlns:a16="http://schemas.microsoft.com/office/drawing/2014/main" id="{F9489532-C61A-4F82-B22C-BBD3E72A20A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133722" y="3126271"/>
              <a:ext cx="626077" cy="474863"/>
            </a:xfrm>
            <a:prstGeom prst="rect">
              <a:avLst/>
            </a:prstGeom>
          </p:spPr>
        </p:pic>
        <p:grpSp>
          <p:nvGrpSpPr>
            <p:cNvPr id="110" name="Group 109">
              <a:extLst>
                <a:ext uri="{FF2B5EF4-FFF2-40B4-BE49-F238E27FC236}">
                  <a16:creationId xmlns:a16="http://schemas.microsoft.com/office/drawing/2014/main" id="{E81B3E9D-89DA-4F7F-BD2B-E4074370BABC}"/>
                </a:ext>
              </a:extLst>
            </p:cNvPr>
            <p:cNvGrpSpPr/>
            <p:nvPr/>
          </p:nvGrpSpPr>
          <p:grpSpPr>
            <a:xfrm>
              <a:off x="11756206" y="2817653"/>
              <a:ext cx="633041" cy="703338"/>
              <a:chOff x="9043235" y="2701489"/>
              <a:chExt cx="667064" cy="741140"/>
            </a:xfrm>
          </p:grpSpPr>
          <p:pic>
            <p:nvPicPr>
              <p:cNvPr id="116" name="Picture 115">
                <a:extLst>
                  <a:ext uri="{FF2B5EF4-FFF2-40B4-BE49-F238E27FC236}">
                    <a16:creationId xmlns:a16="http://schemas.microsoft.com/office/drawing/2014/main" id="{162F5899-8843-4B95-9FE1-F48F8D0A953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043235" y="2701489"/>
                <a:ext cx="660078" cy="741140"/>
              </a:xfrm>
              <a:prstGeom prst="rect">
                <a:avLst/>
              </a:prstGeom>
            </p:spPr>
          </p:pic>
          <p:sp>
            <p:nvSpPr>
              <p:cNvPr id="117" name="TextBox 116">
                <a:extLst>
                  <a:ext uri="{FF2B5EF4-FFF2-40B4-BE49-F238E27FC236}">
                    <a16:creationId xmlns:a16="http://schemas.microsoft.com/office/drawing/2014/main" id="{A615E0AC-8D25-4349-AB1A-A073AF84AAEB}"/>
                  </a:ext>
                </a:extLst>
              </p:cNvPr>
              <p:cNvSpPr txBox="1"/>
              <p:nvPr/>
            </p:nvSpPr>
            <p:spPr>
              <a:xfrm>
                <a:off x="9208529" y="2984617"/>
                <a:ext cx="5017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My</a:t>
                </a:r>
                <a:endParaRPr kumimoji="0" lang="en-US"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endParaRPr>
              </a:p>
            </p:txBody>
          </p:sp>
        </p:grpSp>
        <p:pic>
          <p:nvPicPr>
            <p:cNvPr id="111" name="Picture 110">
              <a:extLst>
                <a:ext uri="{FF2B5EF4-FFF2-40B4-BE49-F238E27FC236}">
                  <a16:creationId xmlns:a16="http://schemas.microsoft.com/office/drawing/2014/main" id="{8475FDC0-C8A3-4FCC-8702-3961D84CDC00}"/>
                </a:ext>
              </a:extLst>
            </p:cNvPr>
            <p:cNvPicPr>
              <a:picLocks noChangeAspect="1"/>
            </p:cNvPicPr>
            <p:nvPr/>
          </p:nvPicPr>
          <p:blipFill>
            <a:blip r:embed="rId27"/>
            <a:stretch>
              <a:fillRect/>
            </a:stretch>
          </p:blipFill>
          <p:spPr>
            <a:xfrm>
              <a:off x="11501463" y="2580866"/>
              <a:ext cx="567948" cy="670692"/>
            </a:xfrm>
            <a:prstGeom prst="rect">
              <a:avLst/>
            </a:prstGeom>
          </p:spPr>
        </p:pic>
        <p:pic>
          <p:nvPicPr>
            <p:cNvPr id="112" name="Picture 111">
              <a:extLst>
                <a:ext uri="{FF2B5EF4-FFF2-40B4-BE49-F238E27FC236}">
                  <a16:creationId xmlns:a16="http://schemas.microsoft.com/office/drawing/2014/main" id="{B62927BF-4382-466B-90CB-7216F7FAD68C}"/>
                </a:ext>
              </a:extLst>
            </p:cNvPr>
            <p:cNvPicPr>
              <a:picLocks noChangeAspect="1"/>
            </p:cNvPicPr>
            <p:nvPr/>
          </p:nvPicPr>
          <p:blipFill>
            <a:blip r:embed="rId28"/>
            <a:stretch>
              <a:fillRect/>
            </a:stretch>
          </p:blipFill>
          <p:spPr>
            <a:xfrm>
              <a:off x="11578811" y="3410927"/>
              <a:ext cx="565094" cy="670692"/>
            </a:xfrm>
            <a:prstGeom prst="rect">
              <a:avLst/>
            </a:prstGeom>
          </p:spPr>
        </p:pic>
        <p:grpSp>
          <p:nvGrpSpPr>
            <p:cNvPr id="113" name="Group 112">
              <a:extLst>
                <a:ext uri="{FF2B5EF4-FFF2-40B4-BE49-F238E27FC236}">
                  <a16:creationId xmlns:a16="http://schemas.microsoft.com/office/drawing/2014/main" id="{A0DEE200-0A75-433A-8F95-A731E56F9028}"/>
                </a:ext>
              </a:extLst>
            </p:cNvPr>
            <p:cNvGrpSpPr/>
            <p:nvPr/>
          </p:nvGrpSpPr>
          <p:grpSpPr>
            <a:xfrm>
              <a:off x="11677648" y="3167902"/>
              <a:ext cx="815424" cy="807160"/>
              <a:chOff x="707923" y="4686615"/>
              <a:chExt cx="815424" cy="807160"/>
            </a:xfrm>
          </p:grpSpPr>
          <p:pic>
            <p:nvPicPr>
              <p:cNvPr id="114" name="Picture 113">
                <a:extLst>
                  <a:ext uri="{FF2B5EF4-FFF2-40B4-BE49-F238E27FC236}">
                    <a16:creationId xmlns:a16="http://schemas.microsoft.com/office/drawing/2014/main" id="{BB2C483A-01B1-47E8-A0FB-FA9FA1B5790E}"/>
                  </a:ext>
                </a:extLst>
              </p:cNvPr>
              <p:cNvPicPr>
                <a:picLocks noChangeAspect="1"/>
              </p:cNvPicPr>
              <p:nvPr/>
            </p:nvPicPr>
            <p:blipFill>
              <a:blip r:embed="rId29"/>
              <a:stretch>
                <a:fillRect/>
              </a:stretch>
            </p:blipFill>
            <p:spPr>
              <a:xfrm>
                <a:off x="707923" y="4686615"/>
                <a:ext cx="815424" cy="807160"/>
              </a:xfrm>
              <a:prstGeom prst="rect">
                <a:avLst/>
              </a:prstGeom>
            </p:spPr>
          </p:pic>
          <p:pic>
            <p:nvPicPr>
              <p:cNvPr id="115" name="Picture 14" descr="Image result for Oracle">
                <a:extLst>
                  <a:ext uri="{FF2B5EF4-FFF2-40B4-BE49-F238E27FC236}">
                    <a16:creationId xmlns:a16="http://schemas.microsoft.com/office/drawing/2014/main" id="{797CA96E-76A8-45BE-A77F-7C15F682D20C}"/>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10317" y="5119121"/>
                <a:ext cx="382346" cy="5431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2" name="Freeform 146">
            <a:extLst>
              <a:ext uri="{FF2B5EF4-FFF2-40B4-BE49-F238E27FC236}">
                <a16:creationId xmlns:a16="http://schemas.microsoft.com/office/drawing/2014/main" id="{2CD76D2C-4F3C-49C8-8235-7E49E84003C7}"/>
              </a:ext>
            </a:extLst>
          </p:cNvPr>
          <p:cNvSpPr>
            <a:spLocks noChangeAspect="1"/>
          </p:cNvSpPr>
          <p:nvPr/>
        </p:nvSpPr>
        <p:spPr bwMode="auto">
          <a:xfrm>
            <a:off x="2698321" y="1365371"/>
            <a:ext cx="650719" cy="4121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Freeform 146">
            <a:extLst>
              <a:ext uri="{FF2B5EF4-FFF2-40B4-BE49-F238E27FC236}">
                <a16:creationId xmlns:a16="http://schemas.microsoft.com/office/drawing/2014/main" id="{1E9CB464-FE4C-43E1-8F54-01DB3BD10F1E}"/>
              </a:ext>
            </a:extLst>
          </p:cNvPr>
          <p:cNvSpPr>
            <a:spLocks noChangeAspect="1"/>
          </p:cNvSpPr>
          <p:nvPr/>
        </p:nvSpPr>
        <p:spPr bwMode="auto">
          <a:xfrm>
            <a:off x="7349124" y="1365371"/>
            <a:ext cx="650719" cy="4121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051EE2D-354D-44AF-85CA-34CFE34D2AAE}"/>
              </a:ext>
            </a:extLst>
          </p:cNvPr>
          <p:cNvGrpSpPr/>
          <p:nvPr/>
        </p:nvGrpSpPr>
        <p:grpSpPr>
          <a:xfrm>
            <a:off x="10250753" y="1251675"/>
            <a:ext cx="589119" cy="465780"/>
            <a:chOff x="6308381" y="5135726"/>
            <a:chExt cx="1327466" cy="1049545"/>
          </a:xfrm>
        </p:grpSpPr>
        <p:grpSp>
          <p:nvGrpSpPr>
            <p:cNvPr id="125" name="Group 124">
              <a:extLst>
                <a:ext uri="{FF2B5EF4-FFF2-40B4-BE49-F238E27FC236}">
                  <a16:creationId xmlns:a16="http://schemas.microsoft.com/office/drawing/2014/main" id="{56290A14-45B5-40A7-B7E7-FCDAA10A5857}"/>
                </a:ext>
              </a:extLst>
            </p:cNvPr>
            <p:cNvGrpSpPr/>
            <p:nvPr/>
          </p:nvGrpSpPr>
          <p:grpSpPr>
            <a:xfrm>
              <a:off x="6308381" y="5135726"/>
              <a:ext cx="1327466" cy="1049545"/>
              <a:chOff x="967154" y="1481462"/>
              <a:chExt cx="5331069" cy="4214950"/>
            </a:xfrm>
          </p:grpSpPr>
          <p:cxnSp>
            <p:nvCxnSpPr>
              <p:cNvPr id="127" name="Straight Connector 126">
                <a:extLst>
                  <a:ext uri="{FF2B5EF4-FFF2-40B4-BE49-F238E27FC236}">
                    <a16:creationId xmlns:a16="http://schemas.microsoft.com/office/drawing/2014/main" id="{74F8E421-90D3-47CC-A13A-9CA1AC59C085}"/>
                  </a:ext>
                </a:extLst>
              </p:cNvPr>
              <p:cNvCxnSpPr>
                <a:cxnSpLocks/>
              </p:cNvCxnSpPr>
              <p:nvPr/>
            </p:nvCxnSpPr>
            <p:spPr>
              <a:xfrm>
                <a:off x="967154" y="5696412"/>
                <a:ext cx="5331069"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CA360A26-5BBC-428D-B69D-B64F87868ACA}"/>
                  </a:ext>
                </a:extLst>
              </p:cNvPr>
              <p:cNvSpPr/>
              <p:nvPr/>
            </p:nvSpPr>
            <p:spPr bwMode="auto">
              <a:xfrm>
                <a:off x="1286608" y="2696308"/>
                <a:ext cx="2793023" cy="3000104"/>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15F35DE4-A727-4B23-BB1F-8726995A7EA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165E0B77-80C4-4B16-BC9E-0AF3AD9C191C}"/>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6" name="DeveloperTools_EC7A">
              <a:extLst>
                <a:ext uri="{FF2B5EF4-FFF2-40B4-BE49-F238E27FC236}">
                  <a16:creationId xmlns:a16="http://schemas.microsoft.com/office/drawing/2014/main" id="{C827ABB2-16AC-4284-BC1A-5E3E2C4AC2F9}"/>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Tree>
    <p:extLst>
      <p:ext uri="{BB962C8B-B14F-4D97-AF65-F5344CB8AC3E}">
        <p14:creationId xmlns:p14="http://schemas.microsoft.com/office/powerpoint/2010/main" val="2684356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FC4B-C3C9-4C44-93BE-AE3A805F2486}"/>
              </a:ext>
            </a:extLst>
          </p:cNvPr>
          <p:cNvSpPr>
            <a:spLocks noGrp="1"/>
          </p:cNvSpPr>
          <p:nvPr>
            <p:ph type="title"/>
          </p:nvPr>
        </p:nvSpPr>
        <p:spPr/>
        <p:txBody>
          <a:bodyPr/>
          <a:lstStyle/>
          <a:p>
            <a:r>
              <a:rPr lang="en-US"/>
              <a:t>Azure Database migration journey</a:t>
            </a:r>
          </a:p>
        </p:txBody>
      </p:sp>
      <p:sp>
        <p:nvSpPr>
          <p:cNvPr id="4" name="speedometer_2" title="Icon of a spedometer showing fast speed">
            <a:extLst>
              <a:ext uri="{FF2B5EF4-FFF2-40B4-BE49-F238E27FC236}">
                <a16:creationId xmlns:a16="http://schemas.microsoft.com/office/drawing/2014/main" id="{93D48A17-883F-487D-9A4E-ADFB573DB8E7}"/>
              </a:ext>
            </a:extLst>
          </p:cNvPr>
          <p:cNvSpPr>
            <a:spLocks noChangeAspect="1" noEditPoints="1"/>
          </p:cNvSpPr>
          <p:nvPr/>
        </p:nvSpPr>
        <p:spPr bwMode="auto">
          <a:xfrm>
            <a:off x="9848850" y="2588608"/>
            <a:ext cx="892861" cy="89286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2E5F16A-1C66-4415-96FC-885DEAD1DFF7}"/>
              </a:ext>
            </a:extLst>
          </p:cNvPr>
          <p:cNvSpPr/>
          <p:nvPr/>
        </p:nvSpPr>
        <p:spPr bwMode="auto">
          <a:xfrm>
            <a:off x="1469744" y="3926058"/>
            <a:ext cx="1343390"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Assess</a:t>
            </a:r>
          </a:p>
        </p:txBody>
      </p:sp>
      <p:sp>
        <p:nvSpPr>
          <p:cNvPr id="9" name="Rectangle 8">
            <a:extLst>
              <a:ext uri="{FF2B5EF4-FFF2-40B4-BE49-F238E27FC236}">
                <a16:creationId xmlns:a16="http://schemas.microsoft.com/office/drawing/2014/main" id="{0ECD6ED6-3FFE-4D8F-9CED-330060AB4D42}"/>
              </a:ext>
            </a:extLst>
          </p:cNvPr>
          <p:cNvSpPr/>
          <p:nvPr/>
        </p:nvSpPr>
        <p:spPr bwMode="auto">
          <a:xfrm>
            <a:off x="5386294" y="3926058"/>
            <a:ext cx="1742358"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Migrate</a:t>
            </a:r>
          </a:p>
        </p:txBody>
      </p:sp>
      <p:sp>
        <p:nvSpPr>
          <p:cNvPr id="10" name="Rectangle 9">
            <a:extLst>
              <a:ext uri="{FF2B5EF4-FFF2-40B4-BE49-F238E27FC236}">
                <a16:creationId xmlns:a16="http://schemas.microsoft.com/office/drawing/2014/main" id="{06EDE159-8B87-465C-B9D3-CA8E329B9C21}"/>
              </a:ext>
            </a:extLst>
          </p:cNvPr>
          <p:cNvSpPr/>
          <p:nvPr/>
        </p:nvSpPr>
        <p:spPr bwMode="auto">
          <a:xfrm>
            <a:off x="9254902" y="3926058"/>
            <a:ext cx="2080756"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Optimize</a:t>
            </a:r>
          </a:p>
        </p:txBody>
      </p:sp>
      <p:grpSp>
        <p:nvGrpSpPr>
          <p:cNvPr id="11" name="Group 10">
            <a:extLst>
              <a:ext uri="{FF2B5EF4-FFF2-40B4-BE49-F238E27FC236}">
                <a16:creationId xmlns:a16="http://schemas.microsoft.com/office/drawing/2014/main" id="{1E56A1C4-7D31-4B30-B7CB-EC5FF9B3DB58}"/>
              </a:ext>
            </a:extLst>
          </p:cNvPr>
          <p:cNvGrpSpPr>
            <a:grpSpLocks noChangeAspect="1"/>
          </p:cNvGrpSpPr>
          <p:nvPr/>
        </p:nvGrpSpPr>
        <p:grpSpPr>
          <a:xfrm>
            <a:off x="1581256" y="2588608"/>
            <a:ext cx="1035286" cy="995800"/>
            <a:chOff x="749832" y="4317776"/>
            <a:chExt cx="277735" cy="267142"/>
          </a:xfrm>
        </p:grpSpPr>
        <p:sp>
          <p:nvSpPr>
            <p:cNvPr id="12" name="magnify" title="Icon of a magnifying glass">
              <a:extLst>
                <a:ext uri="{FF2B5EF4-FFF2-40B4-BE49-F238E27FC236}">
                  <a16:creationId xmlns:a16="http://schemas.microsoft.com/office/drawing/2014/main" id="{9D946556-C42F-4C4F-8309-F5631343938C}"/>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98E0A366-17BE-476E-A0DA-70657C597218}"/>
                </a:ext>
              </a:extLst>
            </p:cNvPr>
            <p:cNvSpPr/>
            <p:nvPr/>
          </p:nvSpPr>
          <p:spPr bwMode="auto">
            <a:xfrm>
              <a:off x="904218" y="4366496"/>
              <a:ext cx="69147" cy="83918"/>
            </a:xfrm>
            <a:prstGeom prst="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 name="Send" title="Icon of a paper airplane">
            <a:extLst>
              <a:ext uri="{FF2B5EF4-FFF2-40B4-BE49-F238E27FC236}">
                <a16:creationId xmlns:a16="http://schemas.microsoft.com/office/drawing/2014/main" id="{6B594507-C5CD-44B5-97DB-97823724547B}"/>
              </a:ext>
            </a:extLst>
          </p:cNvPr>
          <p:cNvSpPr>
            <a:spLocks noChangeAspect="1" noEditPoints="1"/>
          </p:cNvSpPr>
          <p:nvPr/>
        </p:nvSpPr>
        <p:spPr bwMode="auto">
          <a:xfrm>
            <a:off x="5660117" y="2661621"/>
            <a:ext cx="1116240" cy="74683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8705322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5D5850-4DC8-4877-BB52-D0A5D82779D0}"/>
              </a:ext>
            </a:extLst>
          </p:cNvPr>
          <p:cNvGrpSpPr/>
          <p:nvPr/>
        </p:nvGrpSpPr>
        <p:grpSpPr>
          <a:xfrm>
            <a:off x="5231786" y="3990985"/>
            <a:ext cx="1742358" cy="925773"/>
            <a:chOff x="7576965" y="806722"/>
            <a:chExt cx="1742358" cy="925773"/>
          </a:xfrm>
        </p:grpSpPr>
        <p:sp>
          <p:nvSpPr>
            <p:cNvPr id="46" name="Rectangle 45">
              <a:extLst>
                <a:ext uri="{FF2B5EF4-FFF2-40B4-BE49-F238E27FC236}">
                  <a16:creationId xmlns:a16="http://schemas.microsoft.com/office/drawing/2014/main" id="{E13DA8D3-CB6B-4DE3-84E9-23F094C179B1}"/>
                </a:ext>
              </a:extLst>
            </p:cNvPr>
            <p:cNvSpPr/>
            <p:nvPr/>
          </p:nvSpPr>
          <p:spPr bwMode="auto">
            <a:xfrm>
              <a:off x="7576965" y="1400096"/>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47" name="Send" title="Icon of a paper airplane">
              <a:extLst>
                <a:ext uri="{FF2B5EF4-FFF2-40B4-BE49-F238E27FC236}">
                  <a16:creationId xmlns:a16="http://schemas.microsoft.com/office/drawing/2014/main" id="{6ECDA94F-DF56-43EA-8E40-0497753E15E9}"/>
                </a:ext>
              </a:extLst>
            </p:cNvPr>
            <p:cNvSpPr>
              <a:spLocks noChangeAspect="1" noEditPoints="1"/>
            </p:cNvSpPr>
            <p:nvPr/>
          </p:nvSpPr>
          <p:spPr bwMode="auto">
            <a:xfrm>
              <a:off x="8169943" y="806722"/>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sp>
        <p:nvSpPr>
          <p:cNvPr id="48" name="Rectangle 47">
            <a:extLst>
              <a:ext uri="{FF2B5EF4-FFF2-40B4-BE49-F238E27FC236}">
                <a16:creationId xmlns:a16="http://schemas.microsoft.com/office/drawing/2014/main" id="{5C809785-2730-4BD4-A207-73AFDE0658E3}"/>
              </a:ext>
            </a:extLst>
          </p:cNvPr>
          <p:cNvSpPr/>
          <p:nvPr/>
        </p:nvSpPr>
        <p:spPr bwMode="auto">
          <a:xfrm>
            <a:off x="5443371" y="3711387"/>
            <a:ext cx="1344706" cy="13769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D14FC4B-C3C9-4C44-93BE-AE3A805F2486}"/>
              </a:ext>
            </a:extLst>
          </p:cNvPr>
          <p:cNvSpPr>
            <a:spLocks noGrp="1"/>
          </p:cNvSpPr>
          <p:nvPr>
            <p:ph type="title"/>
          </p:nvPr>
        </p:nvSpPr>
        <p:spPr/>
        <p:txBody>
          <a:bodyPr/>
          <a:lstStyle/>
          <a:p>
            <a:r>
              <a:rPr lang="en-US"/>
              <a:t>Azure Database migration journey</a:t>
            </a:r>
          </a:p>
        </p:txBody>
      </p:sp>
      <p:sp>
        <p:nvSpPr>
          <p:cNvPr id="4" name="speedometer_2" title="Icon of a spedometer showing fast speed">
            <a:extLst>
              <a:ext uri="{FF2B5EF4-FFF2-40B4-BE49-F238E27FC236}">
                <a16:creationId xmlns:a16="http://schemas.microsoft.com/office/drawing/2014/main" id="{93D48A17-883F-487D-9A4E-ADFB573DB8E7}"/>
              </a:ext>
            </a:extLst>
          </p:cNvPr>
          <p:cNvSpPr>
            <a:spLocks noChangeAspect="1" noEditPoints="1"/>
          </p:cNvSpPr>
          <p:nvPr/>
        </p:nvSpPr>
        <p:spPr bwMode="auto">
          <a:xfrm>
            <a:off x="9877457" y="3724103"/>
            <a:ext cx="668220" cy="66821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2E5F16A-1C66-4415-96FC-885DEAD1DFF7}"/>
              </a:ext>
            </a:extLst>
          </p:cNvPr>
          <p:cNvSpPr/>
          <p:nvPr/>
        </p:nvSpPr>
        <p:spPr bwMode="auto">
          <a:xfrm>
            <a:off x="1331569" y="4555888"/>
            <a:ext cx="134339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Assess</a:t>
            </a:r>
          </a:p>
        </p:txBody>
      </p:sp>
      <p:sp>
        <p:nvSpPr>
          <p:cNvPr id="10" name="Rectangle 9">
            <a:extLst>
              <a:ext uri="{FF2B5EF4-FFF2-40B4-BE49-F238E27FC236}">
                <a16:creationId xmlns:a16="http://schemas.microsoft.com/office/drawing/2014/main" id="{06EDE159-8B87-465C-B9D3-CA8E329B9C21}"/>
              </a:ext>
            </a:extLst>
          </p:cNvPr>
          <p:cNvSpPr/>
          <p:nvPr/>
        </p:nvSpPr>
        <p:spPr bwMode="auto">
          <a:xfrm>
            <a:off x="9202690" y="4555888"/>
            <a:ext cx="2080756"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Optimize</a:t>
            </a:r>
          </a:p>
        </p:txBody>
      </p:sp>
      <p:grpSp>
        <p:nvGrpSpPr>
          <p:cNvPr id="11" name="Group 10">
            <a:extLst>
              <a:ext uri="{FF2B5EF4-FFF2-40B4-BE49-F238E27FC236}">
                <a16:creationId xmlns:a16="http://schemas.microsoft.com/office/drawing/2014/main" id="{1E56A1C4-7D31-4B30-B7CB-EC5FF9B3DB58}"/>
              </a:ext>
            </a:extLst>
          </p:cNvPr>
          <p:cNvGrpSpPr>
            <a:grpSpLocks noChangeAspect="1"/>
          </p:cNvGrpSpPr>
          <p:nvPr/>
        </p:nvGrpSpPr>
        <p:grpSpPr>
          <a:xfrm>
            <a:off x="1610684" y="3744457"/>
            <a:ext cx="785160" cy="755214"/>
            <a:chOff x="749832" y="4317776"/>
            <a:chExt cx="277735" cy="267142"/>
          </a:xfrm>
        </p:grpSpPr>
        <p:sp>
          <p:nvSpPr>
            <p:cNvPr id="12" name="magnify" title="Icon of a magnifying glass">
              <a:extLst>
                <a:ext uri="{FF2B5EF4-FFF2-40B4-BE49-F238E27FC236}">
                  <a16:creationId xmlns:a16="http://schemas.microsoft.com/office/drawing/2014/main" id="{9D946556-C42F-4C4F-8309-F5631343938C}"/>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98E0A366-17BE-476E-A0DA-70657C597218}"/>
                </a:ext>
              </a:extLst>
            </p:cNvPr>
            <p:cNvSpPr/>
            <p:nvPr/>
          </p:nvSpPr>
          <p:spPr bwMode="auto">
            <a:xfrm>
              <a:off x="904218" y="4366496"/>
              <a:ext cx="69147" cy="839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A50E4D37-8B79-4DDD-9D1F-C1976BC71E46}"/>
              </a:ext>
            </a:extLst>
          </p:cNvPr>
          <p:cNvGrpSpPr/>
          <p:nvPr/>
        </p:nvGrpSpPr>
        <p:grpSpPr>
          <a:xfrm>
            <a:off x="3171651" y="2515734"/>
            <a:ext cx="5815822" cy="3458029"/>
            <a:chOff x="3171651" y="2515734"/>
            <a:chExt cx="5815822" cy="3767827"/>
          </a:xfrm>
        </p:grpSpPr>
        <p:sp>
          <p:nvSpPr>
            <p:cNvPr id="15" name="Rectangle 14">
              <a:extLst>
                <a:ext uri="{FF2B5EF4-FFF2-40B4-BE49-F238E27FC236}">
                  <a16:creationId xmlns:a16="http://schemas.microsoft.com/office/drawing/2014/main" id="{3E7CFA1D-C13A-4238-B272-54ECC00306BF}"/>
                </a:ext>
              </a:extLst>
            </p:cNvPr>
            <p:cNvSpPr/>
            <p:nvPr/>
          </p:nvSpPr>
          <p:spPr>
            <a:xfrm>
              <a:off x="4843580" y="2515734"/>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(lift and shift)</a:t>
              </a:r>
            </a:p>
          </p:txBody>
        </p:sp>
        <p:sp>
          <p:nvSpPr>
            <p:cNvPr id="16" name="Rectangle 15">
              <a:extLst>
                <a:ext uri="{FF2B5EF4-FFF2-40B4-BE49-F238E27FC236}">
                  <a16:creationId xmlns:a16="http://schemas.microsoft.com/office/drawing/2014/main" id="{4311C231-C608-42C9-B611-0D575FA997F1}"/>
                </a:ext>
              </a:extLst>
            </p:cNvPr>
            <p:cNvSpPr/>
            <p:nvPr/>
          </p:nvSpPr>
          <p:spPr>
            <a:xfrm>
              <a:off x="4843580" y="3490915"/>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Refactor</a:t>
              </a:r>
            </a:p>
          </p:txBody>
        </p:sp>
        <p:sp>
          <p:nvSpPr>
            <p:cNvPr id="17" name="Rectangle 16">
              <a:extLst>
                <a:ext uri="{FF2B5EF4-FFF2-40B4-BE49-F238E27FC236}">
                  <a16:creationId xmlns:a16="http://schemas.microsoft.com/office/drawing/2014/main" id="{203754D4-602A-426D-8D19-B10EE07B19EF}"/>
                </a:ext>
              </a:extLst>
            </p:cNvPr>
            <p:cNvSpPr/>
            <p:nvPr/>
          </p:nvSpPr>
          <p:spPr>
            <a:xfrm>
              <a:off x="4843580" y="4473470"/>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Rearchitect</a:t>
              </a:r>
            </a:p>
          </p:txBody>
        </p:sp>
        <p:sp>
          <p:nvSpPr>
            <p:cNvPr id="18" name="Rectangle 17">
              <a:extLst>
                <a:ext uri="{FF2B5EF4-FFF2-40B4-BE49-F238E27FC236}">
                  <a16:creationId xmlns:a16="http://schemas.microsoft.com/office/drawing/2014/main" id="{7D7CB02D-3288-4319-BEE4-902AA673DE0E}"/>
                </a:ext>
              </a:extLst>
            </p:cNvPr>
            <p:cNvSpPr/>
            <p:nvPr/>
          </p:nvSpPr>
          <p:spPr>
            <a:xfrm>
              <a:off x="4843580" y="5478148"/>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Rebuild</a:t>
              </a:r>
            </a:p>
          </p:txBody>
        </p:sp>
        <p:cxnSp>
          <p:nvCxnSpPr>
            <p:cNvPr id="19" name="Straight Connector 18">
              <a:extLst>
                <a:ext uri="{FF2B5EF4-FFF2-40B4-BE49-F238E27FC236}">
                  <a16:creationId xmlns:a16="http://schemas.microsoft.com/office/drawing/2014/main" id="{98114A00-D107-4E77-A153-FEEDE905B94B}"/>
                </a:ext>
              </a:extLst>
            </p:cNvPr>
            <p:cNvCxnSpPr>
              <a:cxnSpLocks/>
            </p:cNvCxnSpPr>
            <p:nvPr/>
          </p:nvCxnSpPr>
          <p:spPr>
            <a:xfrm>
              <a:off x="3171651" y="292589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BFC5DD-EED9-4B05-8D3E-B6B268F55C44}"/>
                </a:ext>
              </a:extLst>
            </p:cNvPr>
            <p:cNvCxnSpPr>
              <a:cxnSpLocks/>
            </p:cNvCxnSpPr>
            <p:nvPr/>
          </p:nvCxnSpPr>
          <p:spPr>
            <a:xfrm>
              <a:off x="3171651"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97719B-8DE3-4BCD-B806-4FC3D85EABDF}"/>
                </a:ext>
              </a:extLst>
            </p:cNvPr>
            <p:cNvCxnSpPr>
              <a:cxnSpLocks/>
            </p:cNvCxnSpPr>
            <p:nvPr/>
          </p:nvCxnSpPr>
          <p:spPr>
            <a:xfrm>
              <a:off x="3171651"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909B3A-94D7-41D8-9220-4D76DD54553C}"/>
                </a:ext>
              </a:extLst>
            </p:cNvPr>
            <p:cNvCxnSpPr>
              <a:cxnSpLocks/>
            </p:cNvCxnSpPr>
            <p:nvPr/>
          </p:nvCxnSpPr>
          <p:spPr>
            <a:xfrm>
              <a:off x="3171651"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8E6CA9-D13C-4250-B12C-833681DCE713}"/>
                </a:ext>
              </a:extLst>
            </p:cNvPr>
            <p:cNvCxnSpPr>
              <a:cxnSpLocks/>
            </p:cNvCxnSpPr>
            <p:nvPr/>
          </p:nvCxnSpPr>
          <p:spPr>
            <a:xfrm>
              <a:off x="7341553" y="292775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F6E17C-80BF-4B28-B630-85935A751212}"/>
                </a:ext>
              </a:extLst>
            </p:cNvPr>
            <p:cNvCxnSpPr>
              <a:cxnSpLocks/>
            </p:cNvCxnSpPr>
            <p:nvPr/>
          </p:nvCxnSpPr>
          <p:spPr>
            <a:xfrm>
              <a:off x="7341553"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39536D-19D1-485C-94ED-B0EFDA3DBEAC}"/>
                </a:ext>
              </a:extLst>
            </p:cNvPr>
            <p:cNvCxnSpPr>
              <a:cxnSpLocks/>
            </p:cNvCxnSpPr>
            <p:nvPr/>
          </p:nvCxnSpPr>
          <p:spPr>
            <a:xfrm>
              <a:off x="7341553"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A4B0EFE-017D-4954-9367-D96E29E5A324}"/>
                </a:ext>
              </a:extLst>
            </p:cNvPr>
            <p:cNvCxnSpPr>
              <a:cxnSpLocks/>
            </p:cNvCxnSpPr>
            <p:nvPr/>
          </p:nvCxnSpPr>
          <p:spPr>
            <a:xfrm>
              <a:off x="7341553"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BFDAEC-AD02-4DE8-A60B-34EE2DCF97B0}"/>
                </a:ext>
              </a:extLst>
            </p:cNvPr>
            <p:cNvCxnSpPr>
              <a:cxnSpLocks/>
            </p:cNvCxnSpPr>
            <p:nvPr/>
          </p:nvCxnSpPr>
          <p:spPr>
            <a:xfrm>
              <a:off x="3171651" y="2913555"/>
              <a:ext cx="0" cy="2991366"/>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grpSp>
      <p:sp>
        <p:nvSpPr>
          <p:cNvPr id="29" name="tool">
            <a:extLst>
              <a:ext uri="{FF2B5EF4-FFF2-40B4-BE49-F238E27FC236}">
                <a16:creationId xmlns:a16="http://schemas.microsoft.com/office/drawing/2014/main" id="{8122F01E-C92E-484C-9245-145C8D9E1245}"/>
              </a:ext>
            </a:extLst>
          </p:cNvPr>
          <p:cNvSpPr>
            <a:spLocks noChangeAspect="1" noEditPoints="1"/>
          </p:cNvSpPr>
          <p:nvPr/>
        </p:nvSpPr>
        <p:spPr bwMode="auto">
          <a:xfrm>
            <a:off x="5084555" y="5408359"/>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Freeform 96">
            <a:extLst>
              <a:ext uri="{FF2B5EF4-FFF2-40B4-BE49-F238E27FC236}">
                <a16:creationId xmlns:a16="http://schemas.microsoft.com/office/drawing/2014/main" id="{1948A1A6-3659-4B6D-BFB1-27B302AA9AC4}"/>
              </a:ext>
            </a:extLst>
          </p:cNvPr>
          <p:cNvSpPr>
            <a:spLocks noChangeAspect="1" noEditPoints="1"/>
          </p:cNvSpPr>
          <p:nvPr/>
        </p:nvSpPr>
        <p:spPr bwMode="auto">
          <a:xfrm>
            <a:off x="5014048" y="4492687"/>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network_3">
            <a:extLst>
              <a:ext uri="{FF2B5EF4-FFF2-40B4-BE49-F238E27FC236}">
                <a16:creationId xmlns:a16="http://schemas.microsoft.com/office/drawing/2014/main" id="{BCAC06BF-E563-4A5A-ACAA-E5F3B8085E6D}"/>
              </a:ext>
            </a:extLst>
          </p:cNvPr>
          <p:cNvSpPr>
            <a:spLocks noChangeAspect="1" noEditPoints="1"/>
          </p:cNvSpPr>
          <p:nvPr/>
        </p:nvSpPr>
        <p:spPr bwMode="auto">
          <a:xfrm>
            <a:off x="4975598" y="2661127"/>
            <a:ext cx="422672" cy="43862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PageEdit_EFB8">
            <a:extLst>
              <a:ext uri="{FF2B5EF4-FFF2-40B4-BE49-F238E27FC236}">
                <a16:creationId xmlns:a16="http://schemas.microsoft.com/office/drawing/2014/main" id="{BABE697E-2F3F-4395-B30C-9A00A819D899}"/>
              </a:ext>
            </a:extLst>
          </p:cNvPr>
          <p:cNvSpPr>
            <a:spLocks noChangeAspect="1" noEditPoints="1"/>
          </p:cNvSpPr>
          <p:nvPr/>
        </p:nvSpPr>
        <p:spPr bwMode="auto">
          <a:xfrm>
            <a:off x="5041822" y="357701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TextBox 32">
            <a:extLst>
              <a:ext uri="{FF2B5EF4-FFF2-40B4-BE49-F238E27FC236}">
                <a16:creationId xmlns:a16="http://schemas.microsoft.com/office/drawing/2014/main" id="{619C1730-EA18-46B7-AD4D-F212D2AC9098}"/>
              </a:ext>
            </a:extLst>
          </p:cNvPr>
          <p:cNvSpPr txBox="1"/>
          <p:nvPr/>
        </p:nvSpPr>
        <p:spPr>
          <a:xfrm>
            <a:off x="273642" y="6541747"/>
            <a:ext cx="11378607" cy="4339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These migration strategies are adopted from Gartner research. Gartner also calls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out a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5</a:t>
            </a:r>
            <a:r>
              <a:rPr kumimoji="0" lang="en-US" sz="1000" b="0" i="0" u="none" strike="noStrike" kern="1200" cap="none" spc="0" normalizeH="0" baseline="30000" noProof="0">
                <a:ln>
                  <a:noFill/>
                </a:ln>
                <a:gradFill>
                  <a:gsLst>
                    <a:gs pos="2917">
                      <a:srgbClr val="353535"/>
                    </a:gs>
                    <a:gs pos="30000">
                      <a:srgbClr val="353535"/>
                    </a:gs>
                  </a:gsLst>
                  <a:lin ang="5400000" scaled="0"/>
                </a:gradFill>
                <a:effectLst/>
                <a:uLnTx/>
                <a:uFillTx/>
              </a:rPr>
              <a:t>th</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strategy called “Replace,” which is all about SaaS. We won’t focus on that here.  </a:t>
            </a:r>
          </a:p>
        </p:txBody>
      </p:sp>
      <p:grpSp>
        <p:nvGrpSpPr>
          <p:cNvPr id="53" name="Group 52">
            <a:extLst>
              <a:ext uri="{FF2B5EF4-FFF2-40B4-BE49-F238E27FC236}">
                <a16:creationId xmlns:a16="http://schemas.microsoft.com/office/drawing/2014/main" id="{CF259801-528A-4F92-8348-A4FA8969AC33}"/>
              </a:ext>
            </a:extLst>
          </p:cNvPr>
          <p:cNvGrpSpPr/>
          <p:nvPr/>
        </p:nvGrpSpPr>
        <p:grpSpPr>
          <a:xfrm>
            <a:off x="5230008" y="1364327"/>
            <a:ext cx="1742358" cy="1013619"/>
            <a:chOff x="5230008" y="1364327"/>
            <a:chExt cx="1742358" cy="1013619"/>
          </a:xfrm>
        </p:grpSpPr>
        <p:sp>
          <p:nvSpPr>
            <p:cNvPr id="9" name="Rectangle 8">
              <a:extLst>
                <a:ext uri="{FF2B5EF4-FFF2-40B4-BE49-F238E27FC236}">
                  <a16:creationId xmlns:a16="http://schemas.microsoft.com/office/drawing/2014/main" id="{0ECD6ED6-3FFE-4D8F-9CED-330060AB4D42}"/>
                </a:ext>
              </a:extLst>
            </p:cNvPr>
            <p:cNvSpPr/>
            <p:nvPr/>
          </p:nvSpPr>
          <p:spPr bwMode="auto">
            <a:xfrm>
              <a:off x="5230008" y="1957701"/>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14" name="Send" title="Icon of a paper airplane">
              <a:extLst>
                <a:ext uri="{FF2B5EF4-FFF2-40B4-BE49-F238E27FC236}">
                  <a16:creationId xmlns:a16="http://schemas.microsoft.com/office/drawing/2014/main" id="{6B594507-C5CD-44B5-97DB-97823724547B}"/>
                </a:ext>
              </a:extLst>
            </p:cNvPr>
            <p:cNvSpPr>
              <a:spLocks noChangeAspect="1" noEditPoints="1"/>
            </p:cNvSpPr>
            <p:nvPr/>
          </p:nvSpPr>
          <p:spPr bwMode="auto">
            <a:xfrm>
              <a:off x="5822986" y="1364327"/>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7A46A6B0-5A6E-48F9-B8ED-24853076C403}"/>
                </a:ext>
              </a:extLst>
            </p:cNvPr>
            <p:cNvSpPr txBox="1"/>
            <p:nvPr/>
          </p:nvSpPr>
          <p:spPr>
            <a:xfrm>
              <a:off x="6450013" y="1805482"/>
              <a:ext cx="471055"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t>
              </a:r>
            </a:p>
          </p:txBody>
        </p:sp>
      </p:grpSp>
      <p:sp>
        <p:nvSpPr>
          <p:cNvPr id="34" name="Rectangle 33">
            <a:extLst>
              <a:ext uri="{FF2B5EF4-FFF2-40B4-BE49-F238E27FC236}">
                <a16:creationId xmlns:a16="http://schemas.microsoft.com/office/drawing/2014/main" id="{C3D5DFD4-D492-4B7A-B796-EE6256B9ED76}"/>
              </a:ext>
            </a:extLst>
          </p:cNvPr>
          <p:cNvSpPr/>
          <p:nvPr/>
        </p:nvSpPr>
        <p:spPr bwMode="auto">
          <a:xfrm>
            <a:off x="4652647" y="2372116"/>
            <a:ext cx="2873823" cy="185563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D401A365-306E-472B-AFB8-B7D4272D4A52}"/>
              </a:ext>
            </a:extLst>
          </p:cNvPr>
          <p:cNvSpPr/>
          <p:nvPr/>
        </p:nvSpPr>
        <p:spPr bwMode="auto">
          <a:xfrm>
            <a:off x="4652647" y="4262993"/>
            <a:ext cx="2873826" cy="18258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198B489-F8D6-4326-B623-F00CB60420A4}"/>
              </a:ext>
            </a:extLst>
          </p:cNvPr>
          <p:cNvSpPr txBox="1"/>
          <p:nvPr/>
        </p:nvSpPr>
        <p:spPr>
          <a:xfrm>
            <a:off x="9260821" y="2541512"/>
            <a:ext cx="3024412" cy="842068"/>
          </a:xfrm>
          <a:prstGeom prst="rect">
            <a:avLst/>
          </a:prstGeom>
          <a:noFill/>
        </p:spPr>
        <p:txBody>
          <a:bodyPr wrap="square" lIns="93260" tIns="46630" rIns="93260" bIns="46630" rtlCol="0">
            <a:spAutoFit/>
          </a:bodyPr>
          <a:lstStyle/>
          <a:p>
            <a:pPr defTabSz="932563">
              <a:lnSpc>
                <a:spcPct val="90000"/>
              </a:lnSpc>
              <a:spcAft>
                <a:spcPts val="612"/>
              </a:spcAft>
            </a:pPr>
            <a:r>
              <a:rPr lang="en-US" b="1">
                <a:solidFill>
                  <a:srgbClr val="00B050"/>
                </a:solidFill>
                <a:latin typeface="+mj-lt"/>
              </a:rPr>
              <a:t>Enables optimization</a:t>
            </a:r>
            <a:br>
              <a:rPr lang="en-US" b="1">
                <a:solidFill>
                  <a:srgbClr val="00B050"/>
                </a:solidFill>
                <a:latin typeface="+mj-lt"/>
              </a:rPr>
            </a:br>
            <a:r>
              <a:rPr lang="en-US" b="1">
                <a:solidFill>
                  <a:srgbClr val="00B050"/>
                </a:solidFill>
                <a:latin typeface="+mj-lt"/>
              </a:rPr>
              <a:t>during or post migration</a:t>
            </a:r>
            <a:br>
              <a:rPr lang="en-US" b="1">
                <a:solidFill>
                  <a:srgbClr val="00B050"/>
                </a:solidFill>
                <a:latin typeface="+mj-lt"/>
              </a:rPr>
            </a:br>
            <a:r>
              <a:rPr lang="en-US" b="1">
                <a:solidFill>
                  <a:srgbClr val="00B050"/>
                </a:solidFill>
                <a:latin typeface="+mj-lt"/>
              </a:rPr>
              <a:t>(fully managed service)</a:t>
            </a:r>
          </a:p>
        </p:txBody>
      </p:sp>
      <p:sp>
        <p:nvSpPr>
          <p:cNvPr id="38" name="TextBox 37">
            <a:extLst>
              <a:ext uri="{FF2B5EF4-FFF2-40B4-BE49-F238E27FC236}">
                <a16:creationId xmlns:a16="http://schemas.microsoft.com/office/drawing/2014/main" id="{13154E8C-B319-4ED3-A8BB-F7E4B15C3874}"/>
              </a:ext>
            </a:extLst>
          </p:cNvPr>
          <p:cNvSpPr txBox="1"/>
          <p:nvPr/>
        </p:nvSpPr>
        <p:spPr>
          <a:xfrm>
            <a:off x="9260821" y="5172046"/>
            <a:ext cx="2623560" cy="592769"/>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FF0000"/>
                </a:solidFill>
                <a:latin typeface="+mj-lt"/>
              </a:rPr>
              <a:t>IaaS (virtual machines) </a:t>
            </a:r>
            <a:br>
              <a:rPr lang="en-US" b="1">
                <a:solidFill>
                  <a:srgbClr val="FF0000"/>
                </a:solidFill>
                <a:latin typeface="+mj-lt"/>
              </a:rPr>
            </a:br>
            <a:r>
              <a:rPr lang="en-US" b="1">
                <a:solidFill>
                  <a:srgbClr val="FF0000"/>
                </a:solidFill>
                <a:latin typeface="+mj-lt"/>
              </a:rPr>
              <a:t>fall short here</a:t>
            </a:r>
          </a:p>
        </p:txBody>
      </p:sp>
      <p:sp>
        <p:nvSpPr>
          <p:cNvPr id="39" name="TextBox 38">
            <a:extLst>
              <a:ext uri="{FF2B5EF4-FFF2-40B4-BE49-F238E27FC236}">
                <a16:creationId xmlns:a16="http://schemas.microsoft.com/office/drawing/2014/main" id="{120831B1-A7E0-42AB-A1DD-0F309733D82E}"/>
              </a:ext>
            </a:extLst>
          </p:cNvPr>
          <p:cNvSpPr txBox="1"/>
          <p:nvPr/>
        </p:nvSpPr>
        <p:spPr>
          <a:xfrm>
            <a:off x="358410" y="2773543"/>
            <a:ext cx="2334314" cy="842068"/>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00B050"/>
                </a:solidFill>
                <a:latin typeface="+mj-lt"/>
              </a:rPr>
              <a:t>Enables rehosting or</a:t>
            </a:r>
            <a:br>
              <a:rPr lang="en-US" b="1">
                <a:solidFill>
                  <a:srgbClr val="00B050"/>
                </a:solidFill>
                <a:latin typeface="+mj-lt"/>
              </a:rPr>
            </a:br>
            <a:r>
              <a:rPr lang="en-US" b="1">
                <a:solidFill>
                  <a:srgbClr val="00B050"/>
                </a:solidFill>
                <a:latin typeface="+mj-lt"/>
              </a:rPr>
              <a:t>light refactoring for </a:t>
            </a:r>
            <a:br>
              <a:rPr lang="en-US" b="1">
                <a:solidFill>
                  <a:srgbClr val="00B050"/>
                </a:solidFill>
                <a:latin typeface="+mj-lt"/>
              </a:rPr>
            </a:br>
            <a:r>
              <a:rPr lang="en-US" b="1">
                <a:solidFill>
                  <a:srgbClr val="00B050"/>
                </a:solidFill>
                <a:latin typeface="+mj-lt"/>
              </a:rPr>
              <a:t>most apps</a:t>
            </a:r>
          </a:p>
        </p:txBody>
      </p:sp>
      <p:sp>
        <p:nvSpPr>
          <p:cNvPr id="41" name="TextBox 40">
            <a:extLst>
              <a:ext uri="{FF2B5EF4-FFF2-40B4-BE49-F238E27FC236}">
                <a16:creationId xmlns:a16="http://schemas.microsoft.com/office/drawing/2014/main" id="{193F056D-97CD-44A6-8447-5B6610C3CD6D}"/>
              </a:ext>
            </a:extLst>
          </p:cNvPr>
          <p:cNvSpPr txBox="1"/>
          <p:nvPr/>
        </p:nvSpPr>
        <p:spPr>
          <a:xfrm>
            <a:off x="390683" y="5108966"/>
            <a:ext cx="2246854" cy="995956"/>
          </a:xfrm>
          <a:prstGeom prst="rect">
            <a:avLst/>
          </a:prstGeom>
          <a:noFill/>
        </p:spPr>
        <p:txBody>
          <a:bodyPr wrap="none" lIns="93260" tIns="46630" rIns="93260" bIns="46630" rtlCol="0">
            <a:spAutoFit/>
          </a:bodyPr>
          <a:lstStyle/>
          <a:p>
            <a:pPr defTabSz="932563">
              <a:lnSpc>
                <a:spcPct val="90000"/>
              </a:lnSpc>
              <a:spcAft>
                <a:spcPts val="612"/>
              </a:spcAft>
            </a:pPr>
            <a:r>
              <a:rPr lang="en-US" b="1" dirty="0">
                <a:solidFill>
                  <a:srgbClr val="FF0000"/>
                </a:solidFill>
                <a:latin typeface="+mj-lt"/>
              </a:rPr>
              <a:t>Eliminates the need</a:t>
            </a:r>
          </a:p>
          <a:p>
            <a:pPr defTabSz="932563">
              <a:lnSpc>
                <a:spcPct val="90000"/>
              </a:lnSpc>
              <a:spcAft>
                <a:spcPts val="612"/>
              </a:spcAft>
            </a:pPr>
            <a:r>
              <a:rPr lang="en-US" b="1" dirty="0">
                <a:solidFill>
                  <a:srgbClr val="FF0000"/>
                </a:solidFill>
                <a:latin typeface="+mj-lt"/>
              </a:rPr>
              <a:t>to rearchitect or </a:t>
            </a:r>
          </a:p>
          <a:p>
            <a:pPr defTabSz="932563">
              <a:lnSpc>
                <a:spcPct val="90000"/>
              </a:lnSpc>
              <a:spcAft>
                <a:spcPts val="612"/>
              </a:spcAft>
            </a:pPr>
            <a:r>
              <a:rPr lang="en-US" b="1" dirty="0">
                <a:solidFill>
                  <a:srgbClr val="FF0000"/>
                </a:solidFill>
                <a:latin typeface="+mj-lt"/>
              </a:rPr>
              <a:t>rebuild your apps</a:t>
            </a:r>
          </a:p>
        </p:txBody>
      </p:sp>
      <p:grpSp>
        <p:nvGrpSpPr>
          <p:cNvPr id="7" name="Group 6">
            <a:extLst>
              <a:ext uri="{FF2B5EF4-FFF2-40B4-BE49-F238E27FC236}">
                <a16:creationId xmlns:a16="http://schemas.microsoft.com/office/drawing/2014/main" id="{A15FD7A6-ED6C-41A5-BF5E-1BC062D07957}"/>
              </a:ext>
            </a:extLst>
          </p:cNvPr>
          <p:cNvGrpSpPr/>
          <p:nvPr/>
        </p:nvGrpSpPr>
        <p:grpSpPr>
          <a:xfrm>
            <a:off x="430792" y="1763237"/>
            <a:ext cx="3257969" cy="764811"/>
            <a:chOff x="430792" y="1763237"/>
            <a:chExt cx="3257969" cy="764811"/>
          </a:xfrm>
        </p:grpSpPr>
        <p:grpSp>
          <p:nvGrpSpPr>
            <p:cNvPr id="43" name="Group 42">
              <a:extLst>
                <a:ext uri="{FF2B5EF4-FFF2-40B4-BE49-F238E27FC236}">
                  <a16:creationId xmlns:a16="http://schemas.microsoft.com/office/drawing/2014/main" id="{A7B02B92-70C7-4E5B-A25C-554D6BFBF3D0}"/>
                </a:ext>
              </a:extLst>
            </p:cNvPr>
            <p:cNvGrpSpPr/>
            <p:nvPr/>
          </p:nvGrpSpPr>
          <p:grpSpPr>
            <a:xfrm>
              <a:off x="430792" y="1763237"/>
              <a:ext cx="924672" cy="764811"/>
              <a:chOff x="5770506" y="1941870"/>
              <a:chExt cx="2683253" cy="2185575"/>
            </a:xfrm>
            <a:noFill/>
          </p:grpSpPr>
          <p:sp>
            <p:nvSpPr>
              <p:cNvPr id="44" name="Cylinder 43">
                <a:extLst>
                  <a:ext uri="{FF2B5EF4-FFF2-40B4-BE49-F238E27FC236}">
                    <a16:creationId xmlns:a16="http://schemas.microsoft.com/office/drawing/2014/main" id="{69439A4B-C35B-48DC-A0DA-76D0BBD5BE1C}"/>
                  </a:ext>
                </a:extLst>
              </p:cNvPr>
              <p:cNvSpPr/>
              <p:nvPr/>
            </p:nvSpPr>
            <p:spPr bwMode="auto">
              <a:xfrm>
                <a:off x="5770506" y="1941870"/>
                <a:ext cx="1394222" cy="1765189"/>
              </a:xfrm>
              <a:prstGeom prst="can">
                <a:avLst>
                  <a:gd name="adj" fmla="val 36209"/>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1"/>
                    </a:solidFill>
                    <a:effectLst/>
                    <a:uLnTx/>
                    <a:uFillTx/>
                    <a:latin typeface="+mj-lt"/>
                    <a:ea typeface="Segoe UI" pitchFamily="34" charset="0"/>
                    <a:cs typeface="Segoe UI" pitchFamily="34" charset="0"/>
                  </a:rPr>
                  <a:t>SQL</a:t>
                </a:r>
              </a:p>
            </p:txBody>
          </p:sp>
          <p:sp>
            <p:nvSpPr>
              <p:cNvPr id="45" name="Freeform 146">
                <a:extLst>
                  <a:ext uri="{FF2B5EF4-FFF2-40B4-BE49-F238E27FC236}">
                    <a16:creationId xmlns:a16="http://schemas.microsoft.com/office/drawing/2014/main" id="{AAE3047E-76FC-4C36-B76D-1FD6F90E5D8A}"/>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9B7A7D1-C2B8-4D9C-B033-1F137FF2D84A}"/>
                </a:ext>
              </a:extLst>
            </p:cNvPr>
            <p:cNvSpPr txBox="1"/>
            <p:nvPr/>
          </p:nvSpPr>
          <p:spPr>
            <a:xfrm>
              <a:off x="1237128" y="1839555"/>
              <a:ext cx="2451633"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Managed Instance</a:t>
              </a:r>
            </a:p>
          </p:txBody>
        </p:sp>
      </p:grpSp>
    </p:spTree>
    <p:extLst>
      <p:ext uri="{BB962C8B-B14F-4D97-AF65-F5344CB8AC3E}">
        <p14:creationId xmlns:p14="http://schemas.microsoft.com/office/powerpoint/2010/main" val="1213078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28"/>
                                        </p:tgtEl>
                                      </p:cBhvr>
                                    </p:animEffect>
                                    <p:anim calcmode="lin" valueType="num">
                                      <p:cBhvr>
                                        <p:cTn id="7" dur="1000"/>
                                        <p:tgtEl>
                                          <p:spTgt spid="28"/>
                                        </p:tgtEl>
                                        <p:attrNameLst>
                                          <p:attrName>ppt_x</p:attrName>
                                        </p:attrNameLst>
                                      </p:cBhvr>
                                      <p:tavLst>
                                        <p:tav tm="0">
                                          <p:val>
                                            <p:strVal val="ppt_x"/>
                                          </p:val>
                                        </p:tav>
                                        <p:tav tm="100000">
                                          <p:val>
                                            <p:strVal val="ppt_x"/>
                                          </p:val>
                                        </p:tav>
                                      </p:tavLst>
                                    </p:anim>
                                    <p:anim calcmode="lin" valueType="num">
                                      <p:cBhvr>
                                        <p:cTn id="8" dur="1000"/>
                                        <p:tgtEl>
                                          <p:spTgt spid="28"/>
                                        </p:tgtEl>
                                        <p:attrNameLst>
                                          <p:attrName>ppt_y</p:attrName>
                                        </p:attrNameLst>
                                      </p:cBhvr>
                                      <p:tavLst>
                                        <p:tav tm="0">
                                          <p:val>
                                            <p:strVal val="ppt_y"/>
                                          </p:val>
                                        </p:tav>
                                        <p:tav tm="100000">
                                          <p:val>
                                            <p:strVal val="ppt_y-.1"/>
                                          </p:val>
                                        </p:tav>
                                      </p:tavLst>
                                    </p:anim>
                                    <p:set>
                                      <p:cBhvr>
                                        <p:cTn id="9" dur="1" fill="hold">
                                          <p:stCondLst>
                                            <p:cond delay="999"/>
                                          </p:stCondLst>
                                        </p:cTn>
                                        <p:tgtEl>
                                          <p:spTgt spid="28"/>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down)">
                                      <p:cBhvr>
                                        <p:cTn id="60" dur="500"/>
                                        <p:tgtEl>
                                          <p:spTgt spid="34"/>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childTnLst>
                          </p:cTn>
                        </p:par>
                        <p:par>
                          <p:cTn id="65" fill="hold">
                            <p:stCondLst>
                              <p:cond delay="1500"/>
                            </p:stCondLst>
                            <p:childTnLst>
                              <p:par>
                                <p:cTn id="66" presetID="22" presetClass="entr" presetSubtype="4"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down)">
                                      <p:cBhvr>
                                        <p:cTn id="6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9" grpId="0" animBg="1"/>
      <p:bldP spid="30" grpId="0" animBg="1"/>
      <p:bldP spid="31" grpId="0" animBg="1"/>
      <p:bldP spid="32" grpId="0" animBg="1"/>
      <p:bldP spid="33" grpId="0"/>
      <p:bldP spid="34" grpId="0" animBg="1"/>
      <p:bldP spid="35" grpId="0" animBg="1"/>
      <p:bldP spid="37" grpId="0"/>
      <p:bldP spid="38" grpId="0"/>
      <p:bldP spid="39" grpId="0"/>
      <p:bldP spid="4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F158-1CF4-4F97-BE47-B192234157D6}"/>
              </a:ext>
            </a:extLst>
          </p:cNvPr>
          <p:cNvSpPr>
            <a:spLocks noGrp="1"/>
          </p:cNvSpPr>
          <p:nvPr>
            <p:ph type="title"/>
          </p:nvPr>
        </p:nvSpPr>
        <p:spPr>
          <a:xfrm>
            <a:off x="600059" y="466301"/>
            <a:ext cx="11239464" cy="492443"/>
          </a:xfrm>
        </p:spPr>
        <p:txBody>
          <a:bodyPr/>
          <a:lstStyle/>
          <a:p>
            <a:r>
              <a:rPr lang="en-US" sz="3200" dirty="0"/>
              <a:t>Migrating databases using Azure Database Migration Services</a:t>
            </a:r>
          </a:p>
        </p:txBody>
      </p:sp>
      <p:sp>
        <p:nvSpPr>
          <p:cNvPr id="4" name="Rectangle 3">
            <a:extLst>
              <a:ext uri="{FF2B5EF4-FFF2-40B4-BE49-F238E27FC236}">
                <a16:creationId xmlns:a16="http://schemas.microsoft.com/office/drawing/2014/main" id="{D6F89E1F-D365-460F-AAB5-AD503E5760BD}"/>
              </a:ext>
            </a:extLst>
          </p:cNvPr>
          <p:cNvSpPr/>
          <p:nvPr/>
        </p:nvSpPr>
        <p:spPr>
          <a:xfrm>
            <a:off x="548611" y="1169286"/>
            <a:ext cx="11604625" cy="341632"/>
          </a:xfrm>
          <a:prstGeom prst="rect">
            <a:avLst/>
          </a:prstGeom>
        </p:spPr>
        <p:txBody>
          <a:bodyPr wrap="square">
            <a:spAutoFit/>
          </a:bodyPr>
          <a:lstStyle/>
          <a:p>
            <a:pPr marL="0" marR="0" lvl="0" indent="0"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mj-lt"/>
                <a:ea typeface="+mn-ea"/>
                <a:cs typeface="Segoe UI Semibold" panose="020B0702040204020203" pitchFamily="34" charset="0"/>
              </a:rPr>
              <a:t>Seamless, end to end solution</a:t>
            </a:r>
            <a:r>
              <a:rPr kumimoji="0" lang="en-US" sz="1800" b="0" i="0" u="none" strike="noStrike" kern="1200" cap="none" spc="0" normalizeH="0" baseline="0" noProof="0" dirty="0">
                <a:ln>
                  <a:noFill/>
                </a:ln>
                <a:effectLst/>
                <a:uLnTx/>
                <a:uFillTx/>
                <a:latin typeface="+mj-lt"/>
                <a:ea typeface="+mn-ea"/>
                <a:cs typeface="Segoe UI Semibold" panose="020B0702040204020203" pitchFamily="34" charset="0"/>
              </a:rPr>
              <a:t> | </a:t>
            </a:r>
            <a:r>
              <a:rPr kumimoji="0" lang="en-US" sz="1800" b="0" i="0" u="none" strike="noStrike" kern="1200" cap="none" spc="0" normalizeH="0" baseline="0" noProof="0" dirty="0">
                <a:ln>
                  <a:noFill/>
                </a:ln>
                <a:solidFill>
                  <a:srgbClr val="0070C0"/>
                </a:solidFill>
                <a:effectLst/>
                <a:uLnTx/>
                <a:uFillTx/>
                <a:latin typeface="+mj-lt"/>
                <a:ea typeface="+mn-ea"/>
                <a:cs typeface="Segoe UI Semibold" panose="020B0702040204020203" pitchFamily="34" charset="0"/>
              </a:rPr>
              <a:t>Near-zero downtime </a:t>
            </a:r>
            <a:r>
              <a:rPr kumimoji="0" lang="en-US" sz="1800" b="0" i="0" u="none" strike="noStrike" kern="1200" cap="none" spc="0" normalizeH="0" baseline="0" noProof="0" dirty="0">
                <a:ln>
                  <a:noFill/>
                </a:ln>
                <a:effectLst/>
                <a:uLnTx/>
                <a:uFillTx/>
                <a:latin typeface="+mj-lt"/>
                <a:ea typeface="+mn-ea"/>
                <a:cs typeface="Segoe UI Semibold" panose="020B0702040204020203" pitchFamily="34" charset="0"/>
              </a:rPr>
              <a:t>| </a:t>
            </a:r>
            <a:r>
              <a:rPr kumimoji="0" lang="en-US" sz="1800" b="0" i="0" u="none" strike="noStrike" kern="1200" cap="none" spc="0" normalizeH="0" baseline="0" noProof="0" dirty="0">
                <a:ln>
                  <a:noFill/>
                </a:ln>
                <a:solidFill>
                  <a:srgbClr val="0070C0"/>
                </a:solidFill>
                <a:effectLst/>
                <a:uLnTx/>
                <a:uFillTx/>
                <a:latin typeface="+mj-lt"/>
                <a:ea typeface="+mn-ea"/>
                <a:cs typeface="Segoe UI Semibold" panose="020B0702040204020203" pitchFamily="34" charset="0"/>
              </a:rPr>
              <a:t>Resilient </a:t>
            </a:r>
            <a:r>
              <a:rPr kumimoji="0" lang="en-US" sz="1800" b="0" i="0" u="none" strike="noStrike" kern="1200" cap="none" spc="0" normalizeH="0" baseline="0" noProof="0" dirty="0">
                <a:ln>
                  <a:noFill/>
                </a:ln>
                <a:effectLst/>
                <a:uLnTx/>
                <a:uFillTx/>
                <a:latin typeface="+mj-lt"/>
                <a:ea typeface="+mn-ea"/>
                <a:cs typeface="Segoe UI Semibold" panose="020B0702040204020203" pitchFamily="34" charset="0"/>
              </a:rPr>
              <a:t>| </a:t>
            </a:r>
            <a:r>
              <a:rPr kumimoji="0" lang="en-US" sz="1800" b="0" i="0" u="none" strike="noStrike" kern="1200" cap="none" spc="0" normalizeH="0" baseline="0" noProof="0" dirty="0">
                <a:ln>
                  <a:noFill/>
                </a:ln>
                <a:solidFill>
                  <a:srgbClr val="0070C0"/>
                </a:solidFill>
                <a:effectLst/>
                <a:uLnTx/>
                <a:uFillTx/>
                <a:latin typeface="+mj-lt"/>
                <a:ea typeface="+mn-ea"/>
                <a:cs typeface="Segoe UI Semibold" panose="020B0702040204020203" pitchFamily="34" charset="0"/>
              </a:rPr>
              <a:t>Migrate at-scale from multiple sources</a:t>
            </a:r>
          </a:p>
        </p:txBody>
      </p:sp>
      <p:sp>
        <p:nvSpPr>
          <p:cNvPr id="5" name="TextBox 4">
            <a:extLst>
              <a:ext uri="{FF2B5EF4-FFF2-40B4-BE49-F238E27FC236}">
                <a16:creationId xmlns:a16="http://schemas.microsoft.com/office/drawing/2014/main" id="{39FD5194-BE92-4B69-868A-96E1CEC172B9}"/>
              </a:ext>
            </a:extLst>
          </p:cNvPr>
          <p:cNvSpPr txBox="1"/>
          <p:nvPr/>
        </p:nvSpPr>
        <p:spPr>
          <a:xfrm>
            <a:off x="2003668" y="2888263"/>
            <a:ext cx="1342888" cy="242867"/>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i="0" u="none" strike="noStrike" kern="1200" cap="none" spc="0" normalizeH="0" baseline="0" noProof="0">
                <a:ln>
                  <a:noFill/>
                </a:ln>
                <a:solidFill>
                  <a:schemeClr val="tx1"/>
                </a:solidFill>
                <a:effectLst/>
                <a:uLnTx/>
                <a:uFillTx/>
                <a:latin typeface="+mj-lt"/>
                <a:ea typeface="+mn-ea"/>
                <a:cs typeface="+mn-cs"/>
              </a:rPr>
              <a:t>On-premises</a:t>
            </a:r>
          </a:p>
        </p:txBody>
      </p:sp>
      <p:sp>
        <p:nvSpPr>
          <p:cNvPr id="6" name="TextBox 5">
            <a:extLst>
              <a:ext uri="{FF2B5EF4-FFF2-40B4-BE49-F238E27FC236}">
                <a16:creationId xmlns:a16="http://schemas.microsoft.com/office/drawing/2014/main" id="{EE928612-DD18-4670-AADD-13D0E9DD5A16}"/>
              </a:ext>
            </a:extLst>
          </p:cNvPr>
          <p:cNvSpPr txBox="1"/>
          <p:nvPr/>
        </p:nvSpPr>
        <p:spPr>
          <a:xfrm>
            <a:off x="1434572" y="4074434"/>
            <a:ext cx="1759008" cy="248894"/>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1A1A1A"/>
                </a:solidFill>
                <a:effectLst/>
                <a:uLnTx/>
                <a:uFillTx/>
                <a:latin typeface="Segoe UI"/>
                <a:ea typeface="+mn-ea"/>
                <a:cs typeface="+mn-cs"/>
              </a:rPr>
              <a:t>SQL Server  2005 - 2017</a:t>
            </a:r>
          </a:p>
        </p:txBody>
      </p:sp>
      <p:sp>
        <p:nvSpPr>
          <p:cNvPr id="7" name="TextBox 6">
            <a:extLst>
              <a:ext uri="{FF2B5EF4-FFF2-40B4-BE49-F238E27FC236}">
                <a16:creationId xmlns:a16="http://schemas.microsoft.com/office/drawing/2014/main" id="{D3146D56-8B67-4014-9293-69F077B50779}"/>
              </a:ext>
            </a:extLst>
          </p:cNvPr>
          <p:cNvSpPr txBox="1"/>
          <p:nvPr/>
        </p:nvSpPr>
        <p:spPr>
          <a:xfrm>
            <a:off x="4555379" y="4950148"/>
            <a:ext cx="1592747" cy="749159"/>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SSMA, DEA &amp; DMA</a:t>
            </a:r>
          </a:p>
        </p:txBody>
      </p:sp>
      <p:sp>
        <p:nvSpPr>
          <p:cNvPr id="8" name="Freeform 146">
            <a:extLst>
              <a:ext uri="{FF2B5EF4-FFF2-40B4-BE49-F238E27FC236}">
                <a16:creationId xmlns:a16="http://schemas.microsoft.com/office/drawing/2014/main" id="{22C0CA74-B5E9-4C2E-9D7B-2E93B0C9A09A}"/>
              </a:ext>
            </a:extLst>
          </p:cNvPr>
          <p:cNvSpPr>
            <a:spLocks noChangeAspect="1"/>
          </p:cNvSpPr>
          <p:nvPr/>
        </p:nvSpPr>
        <p:spPr bwMode="auto">
          <a:xfrm>
            <a:off x="9825355" y="2142312"/>
            <a:ext cx="1878961" cy="10756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9" name="Connector: Elbow 8">
            <a:extLst>
              <a:ext uri="{FF2B5EF4-FFF2-40B4-BE49-F238E27FC236}">
                <a16:creationId xmlns:a16="http://schemas.microsoft.com/office/drawing/2014/main" id="{A52BC914-8ED5-4B8F-BD3B-40750E241FD1}"/>
              </a:ext>
            </a:extLst>
          </p:cNvPr>
          <p:cNvCxnSpPr>
            <a:cxnSpLocks/>
          </p:cNvCxnSpPr>
          <p:nvPr/>
        </p:nvCxnSpPr>
        <p:spPr>
          <a:xfrm rot="10800000" flipH="1" flipV="1">
            <a:off x="10021341" y="3710450"/>
            <a:ext cx="45664" cy="2074974"/>
          </a:xfrm>
          <a:prstGeom prst="bentConnector5">
            <a:avLst>
              <a:gd name="adj1" fmla="val -500613"/>
              <a:gd name="adj2" fmla="val 50809"/>
              <a:gd name="adj3" fmla="val -497955"/>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9C2C17-67E9-4132-B3D2-31D39BEF2EBE}"/>
              </a:ext>
            </a:extLst>
          </p:cNvPr>
          <p:cNvSpPr txBox="1"/>
          <p:nvPr/>
        </p:nvSpPr>
        <p:spPr>
          <a:xfrm>
            <a:off x="6869077" y="4981327"/>
            <a:ext cx="1594341" cy="4783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1" name="Group 10">
            <a:extLst>
              <a:ext uri="{FF2B5EF4-FFF2-40B4-BE49-F238E27FC236}">
                <a16:creationId xmlns:a16="http://schemas.microsoft.com/office/drawing/2014/main" id="{CAC83E68-3D5E-4616-9B1C-B6CC6E3BA892}"/>
              </a:ext>
            </a:extLst>
          </p:cNvPr>
          <p:cNvGrpSpPr/>
          <p:nvPr/>
        </p:nvGrpSpPr>
        <p:grpSpPr>
          <a:xfrm>
            <a:off x="10116747" y="4888837"/>
            <a:ext cx="455009" cy="392184"/>
            <a:chOff x="8376458" y="5925518"/>
            <a:chExt cx="1045926" cy="901512"/>
          </a:xfrm>
        </p:grpSpPr>
        <p:sp>
          <p:nvSpPr>
            <p:cNvPr id="12" name="Star: 4 Points 8">
              <a:extLst>
                <a:ext uri="{FF2B5EF4-FFF2-40B4-BE49-F238E27FC236}">
                  <a16:creationId xmlns:a16="http://schemas.microsoft.com/office/drawing/2014/main" id="{B38A04C1-2D54-4188-A38A-A8442CC88AF4}"/>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Star: 4 Points 8">
              <a:extLst>
                <a:ext uri="{FF2B5EF4-FFF2-40B4-BE49-F238E27FC236}">
                  <a16:creationId xmlns:a16="http://schemas.microsoft.com/office/drawing/2014/main" id="{D75E599D-2DE2-4DEC-974C-189C59BF7CFA}"/>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BAC1D99-B754-4FBD-8CAE-A252A8D28E28}"/>
                </a:ext>
              </a:extLst>
            </p:cNvPr>
            <p:cNvSpPr/>
            <p:nvPr/>
          </p:nvSpPr>
          <p:spPr bwMode="auto">
            <a:xfrm>
              <a:off x="8567675" y="6095745"/>
              <a:ext cx="647663" cy="64766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9">
              <a:extLst>
                <a:ext uri="{FF2B5EF4-FFF2-40B4-BE49-F238E27FC236}">
                  <a16:creationId xmlns:a16="http://schemas.microsoft.com/office/drawing/2014/main" id="{A42A9706-142A-4654-9B11-5212714765D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 name="Straight Arrow Connector 15">
            <a:extLst>
              <a:ext uri="{FF2B5EF4-FFF2-40B4-BE49-F238E27FC236}">
                <a16:creationId xmlns:a16="http://schemas.microsoft.com/office/drawing/2014/main" id="{142E0138-671B-44CD-B98A-68C9A53E620E}"/>
              </a:ext>
            </a:extLst>
          </p:cNvPr>
          <p:cNvCxnSpPr/>
          <p:nvPr/>
        </p:nvCxnSpPr>
        <p:spPr>
          <a:xfrm flipV="1">
            <a:off x="9782464" y="4405122"/>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8" name="Picture 2" descr="Image result for mongodb logo">
            <a:extLst>
              <a:ext uri="{FF2B5EF4-FFF2-40B4-BE49-F238E27FC236}">
                <a16:creationId xmlns:a16="http://schemas.microsoft.com/office/drawing/2014/main" id="{EAC9B38D-D440-4315-A96A-779FC71906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5948" y="6028059"/>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CA20250-00CF-4816-9084-7A798D42E891}"/>
              </a:ext>
            </a:extLst>
          </p:cNvPr>
          <p:cNvPicPr>
            <a:picLocks noChangeAspect="1"/>
          </p:cNvPicPr>
          <p:nvPr/>
        </p:nvPicPr>
        <p:blipFill>
          <a:blip r:embed="rId3"/>
          <a:stretch>
            <a:fillRect/>
          </a:stretch>
        </p:blipFill>
        <p:spPr>
          <a:xfrm>
            <a:off x="2005347" y="5288175"/>
            <a:ext cx="623554" cy="693286"/>
          </a:xfrm>
          <a:prstGeom prst="rect">
            <a:avLst/>
          </a:prstGeom>
          <a:solidFill>
            <a:schemeClr val="bg1"/>
          </a:solidFill>
        </p:spPr>
      </p:pic>
      <p:pic>
        <p:nvPicPr>
          <p:cNvPr id="20" name="Picture 6" descr="Image result for mysql logo transparent">
            <a:extLst>
              <a:ext uri="{FF2B5EF4-FFF2-40B4-BE49-F238E27FC236}">
                <a16:creationId xmlns:a16="http://schemas.microsoft.com/office/drawing/2014/main" id="{923F2F14-9E78-4BC7-85A2-7276FE3F30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1218" y="4915881"/>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E30F2663-8A1E-40DB-969D-10F348601113}"/>
              </a:ext>
            </a:extLst>
          </p:cNvPr>
          <p:cNvCxnSpPr/>
          <p:nvPr/>
        </p:nvCxnSpPr>
        <p:spPr>
          <a:xfrm flipV="1">
            <a:off x="9790280" y="5114487"/>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EC3CE6-BDD4-4499-9FE8-777933CB8BD5}"/>
              </a:ext>
            </a:extLst>
          </p:cNvPr>
          <p:cNvCxnSpPr/>
          <p:nvPr/>
        </p:nvCxnSpPr>
        <p:spPr>
          <a:xfrm>
            <a:off x="3092575" y="3737587"/>
            <a:ext cx="1397" cy="2462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6FA8442-B1A5-4036-9075-E3DC12A170F7}"/>
              </a:ext>
            </a:extLst>
          </p:cNvPr>
          <p:cNvCxnSpPr>
            <a:cxnSpLocks/>
          </p:cNvCxnSpPr>
          <p:nvPr/>
        </p:nvCxnSpPr>
        <p:spPr>
          <a:xfrm flipH="1">
            <a:off x="2671976" y="3737587"/>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1FC60B-2391-4029-B6E1-8689A302E887}"/>
              </a:ext>
            </a:extLst>
          </p:cNvPr>
          <p:cNvCxnSpPr>
            <a:cxnSpLocks/>
          </p:cNvCxnSpPr>
          <p:nvPr/>
        </p:nvCxnSpPr>
        <p:spPr>
          <a:xfrm flipH="1">
            <a:off x="2690053" y="5079868"/>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0AF2852-68CA-45CF-9A58-E4D43311EB0F}"/>
              </a:ext>
            </a:extLst>
          </p:cNvPr>
          <p:cNvCxnSpPr>
            <a:cxnSpLocks/>
          </p:cNvCxnSpPr>
          <p:nvPr/>
        </p:nvCxnSpPr>
        <p:spPr>
          <a:xfrm flipH="1">
            <a:off x="2695181" y="5554032"/>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602C5-DDBD-44C5-8234-1A6AB55DA43A}"/>
              </a:ext>
            </a:extLst>
          </p:cNvPr>
          <p:cNvCxnSpPr>
            <a:cxnSpLocks/>
          </p:cNvCxnSpPr>
          <p:nvPr/>
        </p:nvCxnSpPr>
        <p:spPr>
          <a:xfrm flipH="1">
            <a:off x="2620065" y="6195863"/>
            <a:ext cx="458316" cy="10558"/>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8DFD80-8EFF-46E4-940D-071F87AFAD92}"/>
              </a:ext>
            </a:extLst>
          </p:cNvPr>
          <p:cNvSpPr txBox="1"/>
          <p:nvPr/>
        </p:nvSpPr>
        <p:spPr>
          <a:xfrm>
            <a:off x="10675257" y="5018488"/>
            <a:ext cx="1238432"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accent1"/>
                </a:solidFill>
                <a:effectLst/>
                <a:uLnTx/>
                <a:uFillTx/>
                <a:ea typeface="+mn-ea"/>
                <a:cs typeface="+mn-cs"/>
              </a:rPr>
              <a:t>Cosmos DB</a:t>
            </a:r>
          </a:p>
        </p:txBody>
      </p:sp>
      <p:pic>
        <p:nvPicPr>
          <p:cNvPr id="66" name="Picture 14" descr="Image result for Oracle">
            <a:extLst>
              <a:ext uri="{FF2B5EF4-FFF2-40B4-BE49-F238E27FC236}">
                <a16:creationId xmlns:a16="http://schemas.microsoft.com/office/drawing/2014/main" id="{24B60EFE-7F05-469C-AF55-FFA6BA4BAE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1684" y="4574721"/>
            <a:ext cx="330454" cy="46943"/>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22C17A2B-47DF-41EF-BAB4-158DA4C36A8E}"/>
              </a:ext>
            </a:extLst>
          </p:cNvPr>
          <p:cNvCxnSpPr>
            <a:cxnSpLocks/>
          </p:cNvCxnSpPr>
          <p:nvPr/>
        </p:nvCxnSpPr>
        <p:spPr>
          <a:xfrm flipH="1">
            <a:off x="2695181" y="4487760"/>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DA984F8-50D7-4432-9780-C6FCB902383E}"/>
              </a:ext>
            </a:extLst>
          </p:cNvPr>
          <p:cNvCxnSpPr/>
          <p:nvPr/>
        </p:nvCxnSpPr>
        <p:spPr>
          <a:xfrm>
            <a:off x="3606412" y="4439989"/>
            <a:ext cx="109451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08FD6B2-4B11-4B8F-97F3-06CE765E120F}"/>
              </a:ext>
            </a:extLst>
          </p:cNvPr>
          <p:cNvCxnSpPr/>
          <p:nvPr/>
        </p:nvCxnSpPr>
        <p:spPr>
          <a:xfrm>
            <a:off x="8269049" y="4439988"/>
            <a:ext cx="109451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4124CD2-98E5-49C5-AF90-7C01279C66C8}"/>
              </a:ext>
            </a:extLst>
          </p:cNvPr>
          <p:cNvCxnSpPr/>
          <p:nvPr/>
        </p:nvCxnSpPr>
        <p:spPr>
          <a:xfrm>
            <a:off x="6046000" y="4439989"/>
            <a:ext cx="109451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AC801CE-D16C-450F-A149-5B0CBFD816EE}"/>
              </a:ext>
            </a:extLst>
          </p:cNvPr>
          <p:cNvGrpSpPr/>
          <p:nvPr/>
        </p:nvGrpSpPr>
        <p:grpSpPr>
          <a:xfrm>
            <a:off x="4973560" y="4107478"/>
            <a:ext cx="820035" cy="461225"/>
            <a:chOff x="4479671" y="3643744"/>
            <a:chExt cx="820035" cy="461225"/>
          </a:xfrm>
        </p:grpSpPr>
        <p:sp>
          <p:nvSpPr>
            <p:cNvPr id="43" name="Freeform 5">
              <a:extLst>
                <a:ext uri="{FF2B5EF4-FFF2-40B4-BE49-F238E27FC236}">
                  <a16:creationId xmlns:a16="http://schemas.microsoft.com/office/drawing/2014/main" id="{85DF6B09-6A51-4ACB-A6BE-7B0B0BC63A47}"/>
                </a:ext>
              </a:extLst>
            </p:cNvPr>
            <p:cNvSpPr>
              <a:spLocks/>
            </p:cNvSpPr>
            <p:nvPr/>
          </p:nvSpPr>
          <p:spPr bwMode="auto">
            <a:xfrm rot="18957309">
              <a:off x="4891431" y="3658889"/>
              <a:ext cx="408275" cy="408275"/>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no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magnify" title="Icon of a magnifying glass">
              <a:extLst>
                <a:ext uri="{FF2B5EF4-FFF2-40B4-BE49-F238E27FC236}">
                  <a16:creationId xmlns:a16="http://schemas.microsoft.com/office/drawing/2014/main" id="{41C364AB-1055-4FA2-B0EE-CA2BFC99D8B8}"/>
                </a:ext>
              </a:extLst>
            </p:cNvPr>
            <p:cNvSpPr>
              <a:spLocks noChangeAspect="1" noEditPoints="1"/>
            </p:cNvSpPr>
            <p:nvPr/>
          </p:nvSpPr>
          <p:spPr bwMode="auto">
            <a:xfrm flipH="1">
              <a:off x="4479671" y="3643744"/>
              <a:ext cx="479514" cy="46122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3C5293E2-C35B-4A19-AA0B-8055E3677E39}"/>
              </a:ext>
            </a:extLst>
          </p:cNvPr>
          <p:cNvGrpSpPr/>
          <p:nvPr/>
        </p:nvGrpSpPr>
        <p:grpSpPr>
          <a:xfrm>
            <a:off x="7223891" y="3888784"/>
            <a:ext cx="668961" cy="966760"/>
            <a:chOff x="7239453" y="3425050"/>
            <a:chExt cx="668961" cy="966760"/>
          </a:xfrm>
        </p:grpSpPr>
        <p:sp>
          <p:nvSpPr>
            <p:cNvPr id="38" name="AutoShape 3">
              <a:extLst>
                <a:ext uri="{FF2B5EF4-FFF2-40B4-BE49-F238E27FC236}">
                  <a16:creationId xmlns:a16="http://schemas.microsoft.com/office/drawing/2014/main" id="{185CF841-C45C-4C11-84D8-2ADBF127ECAA}"/>
                </a:ext>
              </a:extLst>
            </p:cNvPr>
            <p:cNvSpPr>
              <a:spLocks noChangeAspect="1" noChangeArrowheads="1" noTextEdit="1"/>
            </p:cNvSpPr>
            <p:nvPr/>
          </p:nvSpPr>
          <p:spPr bwMode="auto">
            <a:xfrm>
              <a:off x="7239453" y="3425050"/>
              <a:ext cx="668961" cy="66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146">
              <a:extLst>
                <a:ext uri="{FF2B5EF4-FFF2-40B4-BE49-F238E27FC236}">
                  <a16:creationId xmlns:a16="http://schemas.microsoft.com/office/drawing/2014/main" id="{82E14FB9-A06A-4DB7-A65D-EB0899BC08A2}"/>
                </a:ext>
              </a:extLst>
            </p:cNvPr>
            <p:cNvSpPr>
              <a:spLocks noChangeAspect="1"/>
            </p:cNvSpPr>
            <p:nvPr/>
          </p:nvSpPr>
          <p:spPr bwMode="auto">
            <a:xfrm>
              <a:off x="7259782" y="3460342"/>
              <a:ext cx="607867" cy="38496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562AEAD4-3062-4B69-87E0-41A971854E93}"/>
                </a:ext>
              </a:extLst>
            </p:cNvPr>
            <p:cNvSpPr/>
            <p:nvPr/>
          </p:nvSpPr>
          <p:spPr bwMode="auto">
            <a:xfrm>
              <a:off x="7509510" y="3821430"/>
              <a:ext cx="171450" cy="457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Arrow Connector 77">
              <a:extLst>
                <a:ext uri="{FF2B5EF4-FFF2-40B4-BE49-F238E27FC236}">
                  <a16:creationId xmlns:a16="http://schemas.microsoft.com/office/drawing/2014/main" id="{89711310-5B57-4214-AF5E-8513AFD21829}"/>
                </a:ext>
              </a:extLst>
            </p:cNvPr>
            <p:cNvCxnSpPr>
              <a:cxnSpLocks/>
            </p:cNvCxnSpPr>
            <p:nvPr/>
          </p:nvCxnSpPr>
          <p:spPr>
            <a:xfrm flipV="1">
              <a:off x="7584382" y="3653562"/>
              <a:ext cx="0" cy="25311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Cylinder 82">
              <a:extLst>
                <a:ext uri="{FF2B5EF4-FFF2-40B4-BE49-F238E27FC236}">
                  <a16:creationId xmlns:a16="http://schemas.microsoft.com/office/drawing/2014/main" id="{DC022572-741E-4616-B3DD-4A48AFF16076}"/>
                </a:ext>
              </a:extLst>
            </p:cNvPr>
            <p:cNvSpPr/>
            <p:nvPr/>
          </p:nvSpPr>
          <p:spPr bwMode="auto">
            <a:xfrm>
              <a:off x="7404795" y="3917075"/>
              <a:ext cx="361354" cy="474735"/>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8" name="AutoShape 3">
            <a:extLst>
              <a:ext uri="{FF2B5EF4-FFF2-40B4-BE49-F238E27FC236}">
                <a16:creationId xmlns:a16="http://schemas.microsoft.com/office/drawing/2014/main" id="{E55A91E0-FC43-4CDD-9D8E-9DFB967D0E82}"/>
              </a:ext>
            </a:extLst>
          </p:cNvPr>
          <p:cNvSpPr>
            <a:spLocks noChangeAspect="1" noChangeArrowheads="1" noTextEdit="1"/>
          </p:cNvSpPr>
          <p:nvPr/>
        </p:nvSpPr>
        <p:spPr bwMode="auto">
          <a:xfrm>
            <a:off x="4542045" y="2660678"/>
            <a:ext cx="668961" cy="66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94" name="Group 93">
            <a:extLst>
              <a:ext uri="{FF2B5EF4-FFF2-40B4-BE49-F238E27FC236}">
                <a16:creationId xmlns:a16="http://schemas.microsoft.com/office/drawing/2014/main" id="{459BB832-0837-4851-A939-EDBEEBC830D6}"/>
              </a:ext>
            </a:extLst>
          </p:cNvPr>
          <p:cNvGrpSpPr/>
          <p:nvPr/>
        </p:nvGrpSpPr>
        <p:grpSpPr>
          <a:xfrm>
            <a:off x="1980852" y="3502247"/>
            <a:ext cx="690249" cy="550614"/>
            <a:chOff x="658224" y="2981585"/>
            <a:chExt cx="690249" cy="550614"/>
          </a:xfrm>
        </p:grpSpPr>
        <p:sp>
          <p:nvSpPr>
            <p:cNvPr id="92" name="Cylinder 91">
              <a:extLst>
                <a:ext uri="{FF2B5EF4-FFF2-40B4-BE49-F238E27FC236}">
                  <a16:creationId xmlns:a16="http://schemas.microsoft.com/office/drawing/2014/main" id="{4AC2A2A3-F79B-416B-8E6C-F8E777EC30B1}"/>
                </a:ext>
              </a:extLst>
            </p:cNvPr>
            <p:cNvSpPr/>
            <p:nvPr/>
          </p:nvSpPr>
          <p:spPr bwMode="auto">
            <a:xfrm>
              <a:off x="796175" y="2981585"/>
              <a:ext cx="361354" cy="509680"/>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77B50EAF-5615-4259-8847-58314CCB347B}"/>
                </a:ext>
              </a:extLst>
            </p:cNvPr>
            <p:cNvSpPr txBox="1"/>
            <p:nvPr/>
          </p:nvSpPr>
          <p:spPr>
            <a:xfrm>
              <a:off x="658224" y="3070534"/>
              <a:ext cx="690249"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SQL</a:t>
              </a:r>
            </a:p>
          </p:txBody>
        </p:sp>
      </p:grpSp>
      <p:grpSp>
        <p:nvGrpSpPr>
          <p:cNvPr id="80" name="Group 79">
            <a:extLst>
              <a:ext uri="{FF2B5EF4-FFF2-40B4-BE49-F238E27FC236}">
                <a16:creationId xmlns:a16="http://schemas.microsoft.com/office/drawing/2014/main" id="{36B64CCD-E6BA-44E0-A044-8E38A6D67B4B}"/>
              </a:ext>
            </a:extLst>
          </p:cNvPr>
          <p:cNvGrpSpPr/>
          <p:nvPr/>
        </p:nvGrpSpPr>
        <p:grpSpPr>
          <a:xfrm>
            <a:off x="822548" y="2302479"/>
            <a:ext cx="1136492" cy="898554"/>
            <a:chOff x="6308381" y="5135726"/>
            <a:chExt cx="1327466" cy="1049545"/>
          </a:xfrm>
        </p:grpSpPr>
        <p:grpSp>
          <p:nvGrpSpPr>
            <p:cNvPr id="82" name="Group 81">
              <a:extLst>
                <a:ext uri="{FF2B5EF4-FFF2-40B4-BE49-F238E27FC236}">
                  <a16:creationId xmlns:a16="http://schemas.microsoft.com/office/drawing/2014/main" id="{25084EF1-E1B1-4C8D-8A1E-0BA835A6046E}"/>
                </a:ext>
              </a:extLst>
            </p:cNvPr>
            <p:cNvGrpSpPr/>
            <p:nvPr/>
          </p:nvGrpSpPr>
          <p:grpSpPr>
            <a:xfrm>
              <a:off x="6308381" y="5135726"/>
              <a:ext cx="1327466" cy="1049545"/>
              <a:chOff x="967154" y="1481462"/>
              <a:chExt cx="5331069" cy="4214950"/>
            </a:xfrm>
          </p:grpSpPr>
          <p:cxnSp>
            <p:nvCxnSpPr>
              <p:cNvPr id="85" name="Straight Connector 84">
                <a:extLst>
                  <a:ext uri="{FF2B5EF4-FFF2-40B4-BE49-F238E27FC236}">
                    <a16:creationId xmlns:a16="http://schemas.microsoft.com/office/drawing/2014/main" id="{1986D1ED-2B19-455C-A969-232B1339017C}"/>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27568682-9FA0-4D2C-B012-0C5DDC0A59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CC61C48-0227-49D5-9E86-731A5B30C38A}"/>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953379AD-724F-42C0-9F78-8EF0B396710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4" name="DeveloperTools_EC7A">
              <a:extLst>
                <a:ext uri="{FF2B5EF4-FFF2-40B4-BE49-F238E27FC236}">
                  <a16:creationId xmlns:a16="http://schemas.microsoft.com/office/drawing/2014/main" id="{ABEC1E26-CE27-4933-B78D-B8F79E133709}"/>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
        <p:nvSpPr>
          <p:cNvPr id="111" name="Cylinder 110">
            <a:extLst>
              <a:ext uri="{FF2B5EF4-FFF2-40B4-BE49-F238E27FC236}">
                <a16:creationId xmlns:a16="http://schemas.microsoft.com/office/drawing/2014/main" id="{3EA9DF22-4790-4926-B063-4D2F58B0EEA3}"/>
              </a:ext>
            </a:extLst>
          </p:cNvPr>
          <p:cNvSpPr/>
          <p:nvPr/>
        </p:nvSpPr>
        <p:spPr bwMode="auto">
          <a:xfrm>
            <a:off x="2134221" y="4326181"/>
            <a:ext cx="361354" cy="509680"/>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FAEF41C9-5BC6-4633-946D-1F288DA5FF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1644" y="2387891"/>
            <a:ext cx="1627520" cy="859660"/>
          </a:xfrm>
          <a:prstGeom prst="rect">
            <a:avLst/>
          </a:prstGeom>
        </p:spPr>
      </p:pic>
      <p:grpSp>
        <p:nvGrpSpPr>
          <p:cNvPr id="68" name="Group 67">
            <a:extLst>
              <a:ext uri="{FF2B5EF4-FFF2-40B4-BE49-F238E27FC236}">
                <a16:creationId xmlns:a16="http://schemas.microsoft.com/office/drawing/2014/main" id="{7F341C18-8D74-4F83-B551-70F42EEC9A36}"/>
              </a:ext>
            </a:extLst>
          </p:cNvPr>
          <p:cNvGrpSpPr/>
          <p:nvPr/>
        </p:nvGrpSpPr>
        <p:grpSpPr>
          <a:xfrm>
            <a:off x="10143383" y="4270978"/>
            <a:ext cx="577456" cy="436526"/>
            <a:chOff x="7809849" y="4810232"/>
            <a:chExt cx="520064" cy="393139"/>
          </a:xfrm>
        </p:grpSpPr>
        <p:grpSp>
          <p:nvGrpSpPr>
            <p:cNvPr id="69" name="Group 4">
              <a:extLst>
                <a:ext uri="{FF2B5EF4-FFF2-40B4-BE49-F238E27FC236}">
                  <a16:creationId xmlns:a16="http://schemas.microsoft.com/office/drawing/2014/main" id="{18E02E0B-3CCE-4202-9F1E-1267657D7E22}"/>
                </a:ext>
              </a:extLst>
            </p:cNvPr>
            <p:cNvGrpSpPr>
              <a:grpSpLocks noChangeAspect="1"/>
            </p:cNvGrpSpPr>
            <p:nvPr/>
          </p:nvGrpSpPr>
          <p:grpSpPr bwMode="auto">
            <a:xfrm>
              <a:off x="7809849" y="4810232"/>
              <a:ext cx="520064" cy="393139"/>
              <a:chOff x="3794" y="2083"/>
              <a:chExt cx="245" cy="174"/>
            </a:xfrm>
          </p:grpSpPr>
          <p:sp>
            <p:nvSpPr>
              <p:cNvPr id="100" name="Rectangle 99">
                <a:extLst>
                  <a:ext uri="{FF2B5EF4-FFF2-40B4-BE49-F238E27FC236}">
                    <a16:creationId xmlns:a16="http://schemas.microsoft.com/office/drawing/2014/main" id="{A79FAAA8-84E8-44C2-A2C5-E6F39EE22B22}"/>
                  </a:ext>
                </a:extLst>
              </p:cNvPr>
              <p:cNvSpPr>
                <a:spLocks noChangeArrowheads="1"/>
              </p:cNvSpPr>
              <p:nvPr/>
            </p:nvSpPr>
            <p:spPr bwMode="auto">
              <a:xfrm>
                <a:off x="3794" y="2083"/>
                <a:ext cx="245" cy="138"/>
              </a:xfrm>
              <a:prstGeom prst="rect">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2" name="Line 7">
                <a:extLst>
                  <a:ext uri="{FF2B5EF4-FFF2-40B4-BE49-F238E27FC236}">
                    <a16:creationId xmlns:a16="http://schemas.microsoft.com/office/drawing/2014/main" id="{915B84EC-1E30-4FDF-B202-0389BAEB8965}"/>
                  </a:ext>
                </a:extLst>
              </p:cNvPr>
              <p:cNvSpPr>
                <a:spLocks noChangeShapeType="1"/>
              </p:cNvSpPr>
              <p:nvPr/>
            </p:nvSpPr>
            <p:spPr bwMode="auto">
              <a:xfrm>
                <a:off x="3916" y="2221"/>
                <a:ext cx="0" cy="36"/>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A97A4637-B31F-43C8-B0CE-CB1C2D70CCAB}"/>
                  </a:ext>
                </a:extLst>
              </p:cNvPr>
              <p:cNvSpPr>
                <a:spLocks noChangeShapeType="1"/>
              </p:cNvSpPr>
              <p:nvPr/>
            </p:nvSpPr>
            <p:spPr bwMode="auto">
              <a:xfrm>
                <a:off x="3874" y="2257"/>
                <a:ext cx="86"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3" name="Group 72">
              <a:extLst>
                <a:ext uri="{FF2B5EF4-FFF2-40B4-BE49-F238E27FC236}">
                  <a16:creationId xmlns:a16="http://schemas.microsoft.com/office/drawing/2014/main" id="{58D0BC5A-DF47-4CC1-A3E3-28E7C77633C7}"/>
                </a:ext>
              </a:extLst>
            </p:cNvPr>
            <p:cNvGrpSpPr/>
            <p:nvPr/>
          </p:nvGrpSpPr>
          <p:grpSpPr>
            <a:xfrm>
              <a:off x="7986589" y="4871216"/>
              <a:ext cx="164324" cy="180784"/>
              <a:chOff x="6053699" y="2879832"/>
              <a:chExt cx="279256" cy="307228"/>
            </a:xfrm>
          </p:grpSpPr>
          <p:sp>
            <p:nvSpPr>
              <p:cNvPr id="75" name="Freeform: Shape 843">
                <a:extLst>
                  <a:ext uri="{FF2B5EF4-FFF2-40B4-BE49-F238E27FC236}">
                    <a16:creationId xmlns:a16="http://schemas.microsoft.com/office/drawing/2014/main" id="{8F45F14F-0C51-40DF-B497-A60D753F2A04}"/>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EB16B4C0-EE0D-461B-9B26-677C1EFC7B59}"/>
                  </a:ext>
                </a:extLst>
              </p:cNvPr>
              <p:cNvCxnSpPr>
                <a:cxnSpLocks/>
              </p:cNvCxnSpPr>
              <p:nvPr/>
            </p:nvCxnSpPr>
            <p:spPr>
              <a:xfrm>
                <a:off x="6053699" y="2956449"/>
                <a:ext cx="139628" cy="7699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470B889-C6E5-43B7-8268-B653711C8541}"/>
                  </a:ext>
                </a:extLst>
              </p:cNvPr>
              <p:cNvCxnSpPr>
                <a:cxnSpLocks/>
              </p:cNvCxnSpPr>
              <p:nvPr/>
            </p:nvCxnSpPr>
            <p:spPr>
              <a:xfrm flipV="1">
                <a:off x="6193327" y="2956449"/>
                <a:ext cx="139628" cy="7699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BF37A06-4DC2-4CFD-80D2-E58FC0F35254}"/>
                  </a:ext>
                </a:extLst>
              </p:cNvPr>
              <p:cNvCxnSpPr>
                <a:cxnSpLocks/>
              </p:cNvCxnSpPr>
              <p:nvPr/>
            </p:nvCxnSpPr>
            <p:spPr>
              <a:xfrm flipV="1">
                <a:off x="6193327" y="3033446"/>
                <a:ext cx="0" cy="15361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56EC193C-AA68-4578-90E2-09B5518CE450}"/>
              </a:ext>
            </a:extLst>
          </p:cNvPr>
          <p:cNvGrpSpPr/>
          <p:nvPr/>
        </p:nvGrpSpPr>
        <p:grpSpPr>
          <a:xfrm>
            <a:off x="10241914" y="5522416"/>
            <a:ext cx="1578782" cy="493966"/>
            <a:chOff x="12436475" y="2975157"/>
            <a:chExt cx="1578782" cy="493966"/>
          </a:xfrm>
        </p:grpSpPr>
        <p:sp>
          <p:nvSpPr>
            <p:cNvPr id="108" name="Cylinder 812">
              <a:extLst>
                <a:ext uri="{FF2B5EF4-FFF2-40B4-BE49-F238E27FC236}">
                  <a16:creationId xmlns:a16="http://schemas.microsoft.com/office/drawing/2014/main" id="{184594A4-894D-4215-9A90-F14DF1C3E967}"/>
                </a:ext>
              </a:extLst>
            </p:cNvPr>
            <p:cNvSpPr/>
            <p:nvPr/>
          </p:nvSpPr>
          <p:spPr bwMode="auto">
            <a:xfrm>
              <a:off x="13639266" y="2975157"/>
              <a:ext cx="375991" cy="493966"/>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78D4"/>
                </a:solidFill>
                <a:effectLst/>
                <a:uLnTx/>
                <a:uFillTx/>
                <a:latin typeface="Segoe UI"/>
                <a:ea typeface="Segoe UI" pitchFamily="34" charset="0"/>
                <a:cs typeface="Segoe UI Semilight" panose="020B0402040204020203" pitchFamily="34" charset="0"/>
              </a:endParaRPr>
            </a:p>
          </p:txBody>
        </p:sp>
        <p:grpSp>
          <p:nvGrpSpPr>
            <p:cNvPr id="109" name="Group 108">
              <a:extLst>
                <a:ext uri="{FF2B5EF4-FFF2-40B4-BE49-F238E27FC236}">
                  <a16:creationId xmlns:a16="http://schemas.microsoft.com/office/drawing/2014/main" id="{7586790C-F362-4703-96F0-A5C258A4AA51}"/>
                </a:ext>
              </a:extLst>
            </p:cNvPr>
            <p:cNvGrpSpPr/>
            <p:nvPr/>
          </p:nvGrpSpPr>
          <p:grpSpPr>
            <a:xfrm>
              <a:off x="13037870" y="2975157"/>
              <a:ext cx="375991" cy="493966"/>
              <a:chOff x="9032133" y="3122906"/>
              <a:chExt cx="427976" cy="562261"/>
            </a:xfrm>
            <a:noFill/>
          </p:grpSpPr>
          <p:sp>
            <p:nvSpPr>
              <p:cNvPr id="113" name="Cylinder 812">
                <a:extLst>
                  <a:ext uri="{FF2B5EF4-FFF2-40B4-BE49-F238E27FC236}">
                    <a16:creationId xmlns:a16="http://schemas.microsoft.com/office/drawing/2014/main" id="{0955AD21-97B8-4C88-BBDC-F6227A66A93D}"/>
                  </a:ext>
                </a:extLst>
              </p:cNvPr>
              <p:cNvSpPr/>
              <p:nvPr/>
            </p:nvSpPr>
            <p:spPr bwMode="auto">
              <a:xfrm>
                <a:off x="9032133" y="3122906"/>
                <a:ext cx="427976" cy="562261"/>
              </a:xfrm>
              <a:prstGeom prst="can">
                <a:avLst>
                  <a:gd name="adj" fmla="val 39530"/>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78D4"/>
                  </a:solidFill>
                  <a:effectLst/>
                  <a:uLnTx/>
                  <a:uFillTx/>
                  <a:latin typeface="Segoe UI"/>
                  <a:ea typeface="Segoe UI" pitchFamily="34" charset="0"/>
                  <a:cs typeface="Segoe UI Semilight" panose="020B0402040204020203" pitchFamily="34" charset="0"/>
                </a:endParaRPr>
              </a:p>
            </p:txBody>
          </p:sp>
          <p:grpSp>
            <p:nvGrpSpPr>
              <p:cNvPr id="114" name="Group 113">
                <a:extLst>
                  <a:ext uri="{FF2B5EF4-FFF2-40B4-BE49-F238E27FC236}">
                    <a16:creationId xmlns:a16="http://schemas.microsoft.com/office/drawing/2014/main" id="{81A86160-6957-4303-9A04-5898D90C193C}"/>
                  </a:ext>
                </a:extLst>
              </p:cNvPr>
              <p:cNvGrpSpPr/>
              <p:nvPr/>
            </p:nvGrpSpPr>
            <p:grpSpPr>
              <a:xfrm>
                <a:off x="9117069" y="3336773"/>
                <a:ext cx="258105" cy="267390"/>
                <a:chOff x="3618048" y="6165361"/>
                <a:chExt cx="3336998" cy="3457032"/>
              </a:xfrm>
              <a:grpFill/>
            </p:grpSpPr>
            <p:sp>
              <p:nvSpPr>
                <p:cNvPr id="115" name="Freeform 22">
                  <a:extLst>
                    <a:ext uri="{FF2B5EF4-FFF2-40B4-BE49-F238E27FC236}">
                      <a16:creationId xmlns:a16="http://schemas.microsoft.com/office/drawing/2014/main" id="{43EBE216-9E91-4B96-B921-5478C1AD7FF7}"/>
                    </a:ext>
                  </a:extLst>
                </p:cNvPr>
                <p:cNvSpPr>
                  <a:spLocks noEditPoints="1"/>
                </p:cNvSpPr>
                <p:nvPr/>
              </p:nvSpPr>
              <p:spPr bwMode="auto">
                <a:xfrm>
                  <a:off x="3618048" y="6165361"/>
                  <a:ext cx="3336998" cy="3457032"/>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accent1"/>
                </a:solidFill>
                <a:ln w="3175">
                  <a:solidFill>
                    <a:schemeClr val="accent1"/>
                  </a:solidFill>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3">
                  <a:extLst>
                    <a:ext uri="{FF2B5EF4-FFF2-40B4-BE49-F238E27FC236}">
                      <a16:creationId xmlns:a16="http://schemas.microsoft.com/office/drawing/2014/main" id="{DD3C90E9-3FFF-467B-9FFE-967396657574}"/>
                    </a:ext>
                  </a:extLst>
                </p:cNvPr>
                <p:cNvSpPr>
                  <a:spLocks/>
                </p:cNvSpPr>
                <p:nvPr/>
              </p:nvSpPr>
              <p:spPr bwMode="auto">
                <a:xfrm>
                  <a:off x="4887352" y="7264711"/>
                  <a:ext cx="1347474" cy="124006"/>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accent1"/>
                </a:solidFill>
                <a:ln w="3175">
                  <a:solidFill>
                    <a:schemeClr val="accent1"/>
                  </a:solidFill>
                </a:ln>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Cylinder 812">
              <a:extLst>
                <a:ext uri="{FF2B5EF4-FFF2-40B4-BE49-F238E27FC236}">
                  <a16:creationId xmlns:a16="http://schemas.microsoft.com/office/drawing/2014/main" id="{ADCE0FF1-86FA-434F-B333-30C90A11E5B0}"/>
                </a:ext>
              </a:extLst>
            </p:cNvPr>
            <p:cNvSpPr/>
            <p:nvPr/>
          </p:nvSpPr>
          <p:spPr bwMode="auto">
            <a:xfrm>
              <a:off x="12436475" y="2975157"/>
              <a:ext cx="375991" cy="493966"/>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Segoe UI" pitchFamily="34" charset="0"/>
                  <a:cs typeface="Segoe UI Semilight" panose="020B0402040204020203" pitchFamily="34" charset="0"/>
                </a:rPr>
                <a:t>My</a:t>
              </a:r>
              <a:endParaRPr kumimoji="0" lang="en-US" sz="900" b="0" i="0" u="none" strike="noStrike" kern="1200" cap="none" spc="0" normalizeH="0" baseline="0" noProof="0">
                <a:ln>
                  <a:noFill/>
                </a:ln>
                <a:solidFill>
                  <a:srgbClr val="0078D4"/>
                </a:solidFill>
                <a:effectLst/>
                <a:uLnTx/>
                <a:uFillTx/>
                <a:latin typeface="Segoe UI"/>
                <a:ea typeface="Segoe UI" pitchFamily="34" charset="0"/>
                <a:cs typeface="Segoe UI Semilight" panose="020B0402040204020203" pitchFamily="34" charset="0"/>
              </a:endParaRPr>
            </a:p>
          </p:txBody>
        </p:sp>
        <p:pic>
          <p:nvPicPr>
            <p:cNvPr id="112" name="Picture 111">
              <a:extLst>
                <a:ext uri="{FF2B5EF4-FFF2-40B4-BE49-F238E27FC236}">
                  <a16:creationId xmlns:a16="http://schemas.microsoft.com/office/drawing/2014/main" id="{7C86E433-54D9-4264-B62F-D843CE020A6C}"/>
                </a:ext>
              </a:extLst>
            </p:cNvPr>
            <p:cNvPicPr>
              <a:picLocks noChangeAspect="1"/>
            </p:cNvPicPr>
            <p:nvPr/>
          </p:nvPicPr>
          <p:blipFill>
            <a:blip r:embed="rId7"/>
            <a:stretch>
              <a:fillRect/>
            </a:stretch>
          </p:blipFill>
          <p:spPr>
            <a:xfrm>
              <a:off x="13684423" y="3180713"/>
              <a:ext cx="285676" cy="190451"/>
            </a:xfrm>
            <a:prstGeom prst="rect">
              <a:avLst/>
            </a:prstGeom>
            <a:noFill/>
          </p:spPr>
        </p:pic>
      </p:grpSp>
      <p:grpSp>
        <p:nvGrpSpPr>
          <p:cNvPr id="117" name="Group 116">
            <a:extLst>
              <a:ext uri="{FF2B5EF4-FFF2-40B4-BE49-F238E27FC236}">
                <a16:creationId xmlns:a16="http://schemas.microsoft.com/office/drawing/2014/main" id="{AE3F5143-67BA-4E99-A4A9-2FC5D42E60E5}"/>
              </a:ext>
            </a:extLst>
          </p:cNvPr>
          <p:cNvGrpSpPr/>
          <p:nvPr/>
        </p:nvGrpSpPr>
        <p:grpSpPr>
          <a:xfrm>
            <a:off x="10151237" y="3517588"/>
            <a:ext cx="492546" cy="506388"/>
            <a:chOff x="2776302" y="4657642"/>
            <a:chExt cx="1550488" cy="1594059"/>
          </a:xfrm>
          <a:noFill/>
        </p:grpSpPr>
        <p:sp>
          <p:nvSpPr>
            <p:cNvPr id="118" name="Cylinder 812">
              <a:extLst>
                <a:ext uri="{FF2B5EF4-FFF2-40B4-BE49-F238E27FC236}">
                  <a16:creationId xmlns:a16="http://schemas.microsoft.com/office/drawing/2014/main" id="{9DB3BADA-BB1C-4D7A-BB23-AA07460B00C1}"/>
                </a:ext>
              </a:extLst>
            </p:cNvPr>
            <p:cNvSpPr/>
            <p:nvPr/>
          </p:nvSpPr>
          <p:spPr bwMode="auto">
            <a:xfrm>
              <a:off x="2776302" y="4657642"/>
              <a:ext cx="1043832" cy="1371349"/>
            </a:xfrm>
            <a:prstGeom prst="can">
              <a:avLst>
                <a:gd name="adj" fmla="val 39530"/>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Segoe UI" pitchFamily="34" charset="0"/>
                  <a:cs typeface="Segoe UI Semilight" panose="020B0402040204020203" pitchFamily="34" charset="0"/>
                </a:rPr>
                <a:t>SQL</a:t>
              </a:r>
              <a:endParaRPr kumimoji="0" lang="en-US" sz="700" b="0" i="0" u="none" strike="noStrike" kern="1200" cap="none" spc="0" normalizeH="0" baseline="0" noProof="0" dirty="0">
                <a:ln>
                  <a:noFill/>
                </a:ln>
                <a:solidFill>
                  <a:srgbClr val="0078D4"/>
                </a:solidFill>
                <a:effectLst/>
                <a:uLnTx/>
                <a:uFillTx/>
                <a:latin typeface="Segoe UI"/>
                <a:ea typeface="Segoe UI" pitchFamily="34" charset="0"/>
                <a:cs typeface="Segoe UI Semilight" panose="020B0402040204020203" pitchFamily="34" charset="0"/>
              </a:endParaRPr>
            </a:p>
          </p:txBody>
        </p:sp>
        <p:sp>
          <p:nvSpPr>
            <p:cNvPr id="119" name="Freeform 146">
              <a:extLst>
                <a:ext uri="{FF2B5EF4-FFF2-40B4-BE49-F238E27FC236}">
                  <a16:creationId xmlns:a16="http://schemas.microsoft.com/office/drawing/2014/main" id="{1482FA64-2A91-4017-B5B1-20791C274688}"/>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400" b="1" i="0" u="none" strike="noStrike" kern="1200" cap="none" spc="0" normalizeH="0" baseline="0" noProof="0" dirty="0">
                <a:ln>
                  <a:noFill/>
                </a:ln>
                <a:solidFill>
                  <a:srgbClr val="0078D4"/>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20" name="TextBox 119">
            <a:extLst>
              <a:ext uri="{FF2B5EF4-FFF2-40B4-BE49-F238E27FC236}">
                <a16:creationId xmlns:a16="http://schemas.microsoft.com/office/drawing/2014/main" id="{1A8C70AC-7CF7-4CAC-B1E3-C000BA35B048}"/>
              </a:ext>
            </a:extLst>
          </p:cNvPr>
          <p:cNvSpPr txBox="1"/>
          <p:nvPr/>
        </p:nvSpPr>
        <p:spPr>
          <a:xfrm>
            <a:off x="10736213" y="4269553"/>
            <a:ext cx="1242427" cy="33855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accent1"/>
                </a:solidFill>
                <a:effectLst/>
                <a:uLnTx/>
                <a:uFillTx/>
                <a:ea typeface="+mn-ea"/>
                <a:cs typeface="+mn-cs"/>
              </a:rPr>
              <a:t>SQL Server on Azure VMs</a:t>
            </a:r>
          </a:p>
        </p:txBody>
      </p:sp>
      <p:sp>
        <p:nvSpPr>
          <p:cNvPr id="121" name="TextBox 120">
            <a:extLst>
              <a:ext uri="{FF2B5EF4-FFF2-40B4-BE49-F238E27FC236}">
                <a16:creationId xmlns:a16="http://schemas.microsoft.com/office/drawing/2014/main" id="{F0FE7678-BF12-424F-B52F-D73902440E94}"/>
              </a:ext>
            </a:extLst>
          </p:cNvPr>
          <p:cNvSpPr txBox="1"/>
          <p:nvPr/>
        </p:nvSpPr>
        <p:spPr>
          <a:xfrm>
            <a:off x="10816047" y="3664307"/>
            <a:ext cx="1419497"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accent1"/>
                </a:solidFill>
                <a:effectLst/>
                <a:uLnTx/>
                <a:uFillTx/>
                <a:ea typeface="+mn-ea"/>
                <a:cs typeface="+mn-cs"/>
              </a:rPr>
              <a:t>Azure SQL Database</a:t>
            </a:r>
          </a:p>
        </p:txBody>
      </p:sp>
      <p:sp>
        <p:nvSpPr>
          <p:cNvPr id="122" name="TextBox 121">
            <a:extLst>
              <a:ext uri="{FF2B5EF4-FFF2-40B4-BE49-F238E27FC236}">
                <a16:creationId xmlns:a16="http://schemas.microsoft.com/office/drawing/2014/main" id="{79B20BB5-8A11-4F42-BEF0-11F1DA340844}"/>
              </a:ext>
            </a:extLst>
          </p:cNvPr>
          <p:cNvSpPr txBox="1"/>
          <p:nvPr/>
        </p:nvSpPr>
        <p:spPr>
          <a:xfrm>
            <a:off x="10171611" y="6168024"/>
            <a:ext cx="2029096" cy="33855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accent1"/>
                </a:solidFill>
                <a:effectLst/>
                <a:uLnTx/>
                <a:uFillTx/>
                <a:ea typeface="+mn-ea"/>
                <a:cs typeface="+mn-cs"/>
              </a:rPr>
              <a:t>Azure Database for MySQL, PostgreSQL and MariaDB</a:t>
            </a:r>
          </a:p>
        </p:txBody>
      </p:sp>
    </p:spTree>
    <p:extLst>
      <p:ext uri="{BB962C8B-B14F-4D97-AF65-F5344CB8AC3E}">
        <p14:creationId xmlns:p14="http://schemas.microsoft.com/office/powerpoint/2010/main" val="395403607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a:xfrm>
            <a:off x="539097" y="445574"/>
            <a:ext cx="4295950" cy="1661993"/>
          </a:xfrm>
        </p:spPr>
        <p:txBody>
          <a:bodyPr/>
          <a:lstStyle/>
          <a:p>
            <a:r>
              <a:rPr lang="en-US" sz="3600" dirty="0"/>
              <a:t>What to remember when migrate</a:t>
            </a:r>
          </a:p>
        </p:txBody>
      </p:sp>
      <p:sp>
        <p:nvSpPr>
          <p:cNvPr id="5" name="Content Placeholder 4">
            <a:extLst>
              <a:ext uri="{FF2B5EF4-FFF2-40B4-BE49-F238E27FC236}">
                <a16:creationId xmlns:a16="http://schemas.microsoft.com/office/drawing/2014/main" id="{AA4A8777-166B-4535-BAEA-C77E2E348946}"/>
              </a:ext>
            </a:extLst>
          </p:cNvPr>
          <p:cNvSpPr>
            <a:spLocks noGrp="1"/>
          </p:cNvSpPr>
          <p:nvPr>
            <p:ph type="body" sz="quarter" idx="10"/>
          </p:nvPr>
        </p:nvSpPr>
        <p:spPr>
          <a:xfrm>
            <a:off x="5874707" y="438410"/>
            <a:ext cx="6212909" cy="5912285"/>
          </a:xfrm>
        </p:spPr>
        <p:txBody>
          <a:bodyPr>
            <a:normAutofit/>
          </a:bodyPr>
          <a:lstStyle/>
          <a:p>
            <a:pPr marL="0" indent="0">
              <a:buClr>
                <a:schemeClr val="tx1"/>
              </a:buClr>
              <a:buSzPct val="50000"/>
              <a:buNone/>
            </a:pPr>
            <a:r>
              <a:rPr lang="en-US" sz="1600" spc="0" dirty="0">
                <a:solidFill>
                  <a:schemeClr val="tx1"/>
                </a:solidFill>
                <a:ea typeface="+mn-ea"/>
                <a:cs typeface="Segoe UI Semilight" panose="020B0402040204020203" pitchFamily="34" charset="0"/>
              </a:rPr>
              <a:t>Latest driver versions provides best connectivity experience</a:t>
            </a:r>
          </a:p>
          <a:p>
            <a:pPr marL="0" indent="0">
              <a:buClr>
                <a:schemeClr val="tx1"/>
              </a:buClr>
              <a:buSzPct val="50000"/>
              <a:buNone/>
            </a:pPr>
            <a:r>
              <a:rPr lang="en-US" sz="1600" spc="0" dirty="0">
                <a:solidFill>
                  <a:schemeClr val="tx1"/>
                </a:solidFill>
                <a:ea typeface="+mn-ea"/>
                <a:cs typeface="Segoe UI Semilight" panose="020B0402040204020203" pitchFamily="34" charset="0"/>
              </a:rPr>
              <a:t>MI is PaaS - build </a:t>
            </a:r>
            <a:r>
              <a:rPr lang="en-US" sz="1600" spc="0" dirty="0">
                <a:solidFill>
                  <a:schemeClr val="tx1"/>
                </a:solidFill>
                <a:ea typeface="+mn-ea"/>
                <a:cs typeface="Segoe UI Semilight" panose="020B0402040204020203" pitchFamily="34" charset="0"/>
                <a:hlinkClick r:id="rId2">
                  <a:extLst>
                    <a:ext uri="{A12FA001-AC4F-418D-AE19-62706E023703}">
                      <ahyp:hlinkClr xmlns:ahyp="http://schemas.microsoft.com/office/drawing/2018/hyperlinkcolor" val="tx"/>
                    </a:ext>
                  </a:extLst>
                </a:hlinkClick>
              </a:rPr>
              <a:t>connectivity resilience</a:t>
            </a:r>
            <a:r>
              <a:rPr lang="en-US" sz="1600" spc="0" dirty="0">
                <a:solidFill>
                  <a:schemeClr val="tx1"/>
                </a:solidFill>
                <a:ea typeface="+mn-ea"/>
                <a:cs typeface="Segoe UI Semilight" panose="020B0402040204020203" pitchFamily="34" charset="0"/>
              </a:rPr>
              <a:t> into your code to protect from transient faults</a:t>
            </a:r>
          </a:p>
          <a:p>
            <a:pPr marL="0" indent="0">
              <a:buClr>
                <a:schemeClr val="tx1"/>
              </a:buClr>
              <a:buSzPct val="50000"/>
              <a:buNone/>
            </a:pPr>
            <a:r>
              <a:rPr lang="en-US" sz="1600" spc="0" dirty="0">
                <a:solidFill>
                  <a:schemeClr val="tx1"/>
                </a:solidFill>
                <a:ea typeface="+mn-ea"/>
                <a:cs typeface="Segoe UI Semilight" panose="020B0402040204020203" pitchFamily="34" charset="0"/>
              </a:rPr>
              <a:t>Well-known SSMS tools supported – install latest version</a:t>
            </a:r>
          </a:p>
          <a:p>
            <a:pPr marL="0" indent="0">
              <a:buClr>
                <a:schemeClr val="tx1"/>
              </a:buClr>
              <a:buSzPct val="50000"/>
              <a:buNone/>
            </a:pPr>
            <a:r>
              <a:rPr lang="en-US" sz="1600" spc="0" dirty="0">
                <a:solidFill>
                  <a:schemeClr val="tx1"/>
                </a:solidFill>
                <a:ea typeface="+mn-ea"/>
                <a:cs typeface="Segoe UI Semilight" panose="020B0402040204020203" pitchFamily="34" charset="0"/>
              </a:rPr>
              <a:t>MI is always on latest and greatest SQL engine version but supports </a:t>
            </a:r>
            <a:r>
              <a:rPr lang="en-US" sz="1600" spc="0" dirty="0" err="1">
                <a:solidFill>
                  <a:schemeClr val="tx1"/>
                </a:solidFill>
                <a:ea typeface="+mn-ea"/>
                <a:cs typeface="Segoe UI Semilight" panose="020B0402040204020203" pitchFamily="34" charset="0"/>
              </a:rPr>
              <a:t>db</a:t>
            </a:r>
            <a:r>
              <a:rPr lang="en-US" sz="1600" spc="0" dirty="0">
                <a:solidFill>
                  <a:schemeClr val="tx1"/>
                </a:solidFill>
                <a:ea typeface="+mn-ea"/>
                <a:cs typeface="Segoe UI Semilight" panose="020B0402040204020203" pitchFamily="34" charset="0"/>
              </a:rPr>
              <a:t> </a:t>
            </a:r>
            <a:r>
              <a:rPr lang="en-US" sz="1600" spc="0" dirty="0" err="1">
                <a:solidFill>
                  <a:schemeClr val="tx1"/>
                </a:solidFill>
                <a:ea typeface="+mn-ea"/>
                <a:cs typeface="Segoe UI Semilight" panose="020B0402040204020203" pitchFamily="34" charset="0"/>
              </a:rPr>
              <a:t>compat</a:t>
            </a:r>
            <a:r>
              <a:rPr lang="en-US" sz="1600" spc="0" dirty="0">
                <a:solidFill>
                  <a:schemeClr val="tx1"/>
                </a:solidFill>
                <a:ea typeface="+mn-ea"/>
                <a:cs typeface="Segoe UI Semilight" panose="020B0402040204020203" pitchFamily="34" charset="0"/>
              </a:rPr>
              <a:t> levels from 100 and above</a:t>
            </a:r>
          </a:p>
          <a:p>
            <a:pPr marL="0" indent="0">
              <a:buClr>
                <a:schemeClr val="tx1"/>
              </a:buClr>
              <a:buSzPct val="50000"/>
              <a:buNone/>
            </a:pPr>
            <a:r>
              <a:rPr lang="en-US" sz="1600" spc="0" dirty="0">
                <a:solidFill>
                  <a:schemeClr val="tx1"/>
                </a:solidFill>
                <a:ea typeface="+mn-ea"/>
                <a:cs typeface="Segoe UI Semilight" panose="020B0402040204020203" pitchFamily="34" charset="0"/>
              </a:rPr>
              <a:t>Code can be MI aware, if necessary: SERVERPROPERTY (‘</a:t>
            </a:r>
            <a:r>
              <a:rPr lang="en-US" sz="1600" spc="0" dirty="0" err="1">
                <a:solidFill>
                  <a:schemeClr val="tx1"/>
                </a:solidFill>
                <a:ea typeface="+mn-ea"/>
                <a:cs typeface="Segoe UI Semilight" panose="020B0402040204020203" pitchFamily="34" charset="0"/>
              </a:rPr>
              <a:t>EngineEdition</a:t>
            </a:r>
            <a:r>
              <a:rPr lang="en-US" sz="1600" spc="0" dirty="0">
                <a:solidFill>
                  <a:schemeClr val="tx1"/>
                </a:solidFill>
                <a:ea typeface="+mn-ea"/>
                <a:cs typeface="Segoe UI Semilight" panose="020B0402040204020203" pitchFamily="34" charset="0"/>
              </a:rPr>
              <a:t>’) = 8 </a:t>
            </a:r>
          </a:p>
          <a:p>
            <a:pPr marL="0" indent="0">
              <a:buClr>
                <a:schemeClr val="tx1"/>
              </a:buClr>
              <a:buSzPct val="50000"/>
              <a:buNone/>
            </a:pPr>
            <a:r>
              <a:rPr lang="en-US" sz="1600" spc="0" dirty="0">
                <a:solidFill>
                  <a:schemeClr val="tx1"/>
                </a:solidFill>
                <a:ea typeface="+mn-ea"/>
                <a:cs typeface="Segoe UI Semilight" panose="020B0402040204020203" pitchFamily="34" charset="0"/>
              </a:rPr>
              <a:t>Current limitations (will be removed later this year)</a:t>
            </a:r>
          </a:p>
          <a:p>
            <a:pPr marL="0" indent="0">
              <a:buClr>
                <a:schemeClr val="tx1"/>
              </a:buClr>
              <a:buSzPct val="50000"/>
              <a:buNone/>
            </a:pPr>
            <a:r>
              <a:rPr lang="en-US" sz="1600" spc="0" dirty="0">
                <a:solidFill>
                  <a:schemeClr val="tx1"/>
                </a:solidFill>
                <a:ea typeface="+mn-ea"/>
                <a:cs typeface="Segoe UI Semilight" panose="020B0402040204020203" pitchFamily="34" charset="0"/>
              </a:rPr>
              <a:t>Time is UTC . Use </a:t>
            </a:r>
            <a:r>
              <a:rPr lang="en-US" sz="1600" spc="0" dirty="0">
                <a:solidFill>
                  <a:schemeClr val="tx1"/>
                </a:solidFill>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AT TIME ZONE</a:t>
            </a:r>
            <a:r>
              <a:rPr lang="en-US" sz="1600" spc="0" dirty="0">
                <a:solidFill>
                  <a:schemeClr val="tx1"/>
                </a:solidFill>
                <a:ea typeface="+mn-ea"/>
                <a:cs typeface="Segoe UI Semilight" panose="020B0402040204020203" pitchFamily="34" charset="0"/>
              </a:rPr>
              <a:t> to add local time zone experience</a:t>
            </a:r>
          </a:p>
          <a:p>
            <a:pPr marL="0" indent="0">
              <a:buClr>
                <a:schemeClr val="tx1"/>
              </a:buClr>
              <a:buSzPct val="50000"/>
              <a:buNone/>
            </a:pPr>
            <a:r>
              <a:rPr lang="en-US" sz="1600" spc="0" dirty="0">
                <a:solidFill>
                  <a:schemeClr val="tx1"/>
                </a:solidFill>
                <a:ea typeface="+mn-ea"/>
                <a:cs typeface="Segoe UI Semilight" panose="020B0402040204020203" pitchFamily="34" charset="0"/>
              </a:rPr>
              <a:t>Instance collation is fixed (affects </a:t>
            </a:r>
            <a:r>
              <a:rPr lang="en-US" sz="1600" spc="0" dirty="0" err="1">
                <a:solidFill>
                  <a:schemeClr val="tx1"/>
                </a:solidFill>
                <a:ea typeface="+mn-ea"/>
                <a:cs typeface="Segoe UI Semilight" panose="020B0402040204020203" pitchFamily="34" charset="0"/>
              </a:rPr>
              <a:t>tempdb</a:t>
            </a:r>
            <a:r>
              <a:rPr lang="en-US" sz="1600" spc="0" dirty="0">
                <a:solidFill>
                  <a:schemeClr val="tx1"/>
                </a:solidFill>
                <a:ea typeface="+mn-ea"/>
                <a:cs typeface="Segoe UI Semilight" panose="020B0402040204020203" pitchFamily="34" charset="0"/>
              </a:rPr>
              <a:t> and system databases)</a:t>
            </a:r>
          </a:p>
          <a:p>
            <a:pPr marL="0" indent="0">
              <a:buClr>
                <a:schemeClr val="tx1"/>
              </a:buClr>
              <a:buSzPct val="50000"/>
              <a:buNone/>
            </a:pPr>
            <a:r>
              <a:rPr lang="en-US" sz="1600" spc="0" dirty="0">
                <a:solidFill>
                  <a:schemeClr val="tx1"/>
                </a:solidFill>
                <a:ea typeface="+mn-ea"/>
                <a:cs typeface="Segoe UI Semilight" panose="020B0402040204020203" pitchFamily="34" charset="0"/>
              </a:rPr>
              <a:t>You can use read-only replicas to </a:t>
            </a:r>
            <a:r>
              <a:rPr lang="en-US" sz="1600" spc="0" dirty="0">
                <a:solidFill>
                  <a:schemeClr val="tx1"/>
                </a:solidFill>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load balance read-only queries</a:t>
            </a:r>
            <a:endParaRPr lang="en-US" sz="1600" spc="0" dirty="0">
              <a:solidFill>
                <a:schemeClr val="tx1"/>
              </a:solidFill>
              <a:ea typeface="+mn-ea"/>
              <a:cs typeface="Segoe UI Semilight" panose="020B0402040204020203" pitchFamily="34" charset="0"/>
            </a:endParaRPr>
          </a:p>
          <a:p>
            <a:pPr marL="0" indent="0">
              <a:buClr>
                <a:schemeClr val="tx1"/>
              </a:buClr>
              <a:buSzPct val="50000"/>
              <a:buNone/>
            </a:pPr>
            <a:r>
              <a:rPr lang="en-US" sz="1600" spc="0" dirty="0">
                <a:solidFill>
                  <a:schemeClr val="tx1"/>
                </a:solidFill>
                <a:ea typeface="+mn-ea"/>
                <a:cs typeface="Segoe UI Semilight" panose="020B0402040204020203" pitchFamily="34" charset="0"/>
              </a:rPr>
              <a:t>Local and Geo-DR</a:t>
            </a:r>
            <a:endParaRPr lang="en-US" sz="1800" dirty="0">
              <a:solidFill>
                <a:schemeClr val="tx1"/>
              </a:solidFill>
            </a:endParaRPr>
          </a:p>
        </p:txBody>
      </p:sp>
    </p:spTree>
    <p:extLst>
      <p:ext uri="{BB962C8B-B14F-4D97-AF65-F5344CB8AC3E}">
        <p14:creationId xmlns:p14="http://schemas.microsoft.com/office/powerpoint/2010/main" val="26545281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a:xfrm>
            <a:off x="600059" y="363065"/>
            <a:ext cx="11239464" cy="565027"/>
          </a:xfrm>
        </p:spPr>
        <p:txBody>
          <a:bodyPr/>
          <a:lstStyle/>
          <a:p>
            <a:r>
              <a:rPr lang="en-US" dirty="0"/>
              <a:t>Database Experimentation Assistant</a:t>
            </a:r>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Database Experimentation Assistant &#10;&lt;- New Capture &#10;Capture details &#10;Capture name &#10;e.g. AdventureWorks Trace &#10;Format &#10;XEvents &#10;Duration (minutes) O &#10;Capture Location &#10;e.g. &#10;Path to store the traces / *events. For Azure SQL &#10;DB or Azure SQL Managed Instance account, you &#10;need to provide the Azure blob storage acccunts &#10;SAS URI &#10;Yes, have manually taken the backup of target &#10;database(s). &#10;O Verify your configuration is correct before starting. Learn more &#10;SQL Server connection details &#10;Server Type &#10;SqIServer &#10;Server name &#10;Report Server e.g. localhost &#10;Authentication Type &#10;Wi ndows &#10;Database name (optional) &#10;e.g. A dventureWorks &#10;Encrypt connection Trust server certificate &#10;Cancel &#10;Start ">
            <a:extLst>
              <a:ext uri="{FF2B5EF4-FFF2-40B4-BE49-F238E27FC236}">
                <a16:creationId xmlns:a16="http://schemas.microsoft.com/office/drawing/2014/main" id="{8739F7CB-4EB2-4BE0-9E19-7F0015BAD7B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94560" y="1215613"/>
            <a:ext cx="8455512" cy="4819427"/>
          </a:xfrm>
          <a:prstGeom prst="rect">
            <a:avLst/>
          </a:prstGeom>
          <a:noFill/>
          <a:ln>
            <a:noFill/>
          </a:ln>
        </p:spPr>
      </p:pic>
      <p:pic>
        <p:nvPicPr>
          <p:cNvPr id="10" name="Picture 9" descr="Machine generated alternative text:&#10;Database Experimentation Assistant &#10;New Replay &#10;SQL Server connection details &#10;Replay details &#10;Server Type &#10;Replay name &#10;SqIServer &#10;e.g. AdventureWorks Trace &#10;Server name &#10;Source Trace Format O &#10;Report Server e.g. localhost &#10;Trace &#10;Authentication Type &#10;Source Trace Location O &#10;Wi ndows &#10;Database name (optional) &#10;Full path to source file &#10;e.g. A dventureWorks &#10;e.g. C. • Isq12008VAdventureWorks Trace. trc &#10;Encrypt connection Trust server certificate &#10;Replay Tool &#10;DRepIay &#10;Controller machine name &#10;e.g. ReplayControIIer &#10;Replay Trace Location &#10;e.g. &#10;Path to store the traces / *events. For Azure SQL &#10;DB or Azure SQL Managed Instance account, you &#10;need to provide the Azure blob storage acccunts &#10;SAS URI &#10;Yes, have manually restored the database(s). &#10;O Verify your configuration is correct before starting. Learn more &#10;Cancel &#10;Start ">
            <a:extLst>
              <a:ext uri="{FF2B5EF4-FFF2-40B4-BE49-F238E27FC236}">
                <a16:creationId xmlns:a16="http://schemas.microsoft.com/office/drawing/2014/main" id="{6C37DC86-A439-491A-86C2-5B7C978DBF9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94561" y="1215614"/>
            <a:ext cx="8477025" cy="4819426"/>
          </a:xfrm>
          <a:prstGeom prst="rect">
            <a:avLst/>
          </a:prstGeom>
          <a:noFill/>
          <a:ln>
            <a:noFill/>
          </a:ln>
        </p:spPr>
      </p:pic>
      <p:pic>
        <p:nvPicPr>
          <p:cNvPr id="11" name="Picture 10">
            <a:extLst>
              <a:ext uri="{FF2B5EF4-FFF2-40B4-BE49-F238E27FC236}">
                <a16:creationId xmlns:a16="http://schemas.microsoft.com/office/drawing/2014/main" id="{7D2B366B-EBAD-4F4E-864A-257339517672}"/>
              </a:ext>
            </a:extLst>
          </p:cNvPr>
          <p:cNvPicPr>
            <a:picLocks noChangeAspect="1"/>
          </p:cNvPicPr>
          <p:nvPr/>
        </p:nvPicPr>
        <p:blipFill>
          <a:blip r:embed="rId5"/>
          <a:stretch>
            <a:fillRect/>
          </a:stretch>
        </p:blipFill>
        <p:spPr>
          <a:xfrm>
            <a:off x="2189484" y="1226370"/>
            <a:ext cx="8460586" cy="4807493"/>
          </a:xfrm>
          <a:prstGeom prst="rect">
            <a:avLst/>
          </a:prstGeom>
        </p:spPr>
      </p:pic>
      <p:pic>
        <p:nvPicPr>
          <p:cNvPr id="12" name="Picture 11" descr="Machine generated alternative text:&#10;Database Experimentation Assistant &#10;New analysis report &#10;Report information &#10;Report name &#10;e.g. A dventureWorksAnaIysis &#10;Server name &#10;ANALYSIS-PC &#10;O Verify your configuration is correct before starting. Learn more &#10;Trace files to analyze &#10;Storage location for Target I traces O &#10;Trace for Target I SQL Server &#10;e.g. C. • Isq12C08AdventureWorks Trace. trc &#10;Storage location for Target 2 traces O &#10;810b &#10;810b URL for Target 2 SQL Server &#10;e.g. https://deablobcore.windows.net/.„ &#10;Path to store Target 2 files on SQL Server Machine &#10;e.g. TargetFiIes &#10;Cancel &#10;Start ">
            <a:extLst>
              <a:ext uri="{FF2B5EF4-FFF2-40B4-BE49-F238E27FC236}">
                <a16:creationId xmlns:a16="http://schemas.microsoft.com/office/drawing/2014/main" id="{259ED75E-6E71-4564-848F-DE51CB81EA1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204197" y="1227693"/>
            <a:ext cx="8467390" cy="4796589"/>
          </a:xfrm>
          <a:prstGeom prst="rect">
            <a:avLst/>
          </a:prstGeom>
          <a:noFill/>
          <a:ln>
            <a:noFill/>
          </a:ln>
        </p:spPr>
      </p:pic>
      <p:grpSp>
        <p:nvGrpSpPr>
          <p:cNvPr id="14" name="Group 13">
            <a:extLst>
              <a:ext uri="{FF2B5EF4-FFF2-40B4-BE49-F238E27FC236}">
                <a16:creationId xmlns:a16="http://schemas.microsoft.com/office/drawing/2014/main" id="{E5169E6C-5B98-4DBD-B5F0-A6EFB6B8B8A9}"/>
              </a:ext>
            </a:extLst>
          </p:cNvPr>
          <p:cNvGrpSpPr/>
          <p:nvPr/>
        </p:nvGrpSpPr>
        <p:grpSpPr>
          <a:xfrm>
            <a:off x="1958817" y="1028987"/>
            <a:ext cx="8907334" cy="5877050"/>
            <a:chOff x="1968649" y="1021976"/>
            <a:chExt cx="8907334" cy="5877050"/>
          </a:xfrm>
        </p:grpSpPr>
        <p:grpSp>
          <p:nvGrpSpPr>
            <p:cNvPr id="15" name="Group 14">
              <a:extLst>
                <a:ext uri="{FF2B5EF4-FFF2-40B4-BE49-F238E27FC236}">
                  <a16:creationId xmlns:a16="http://schemas.microsoft.com/office/drawing/2014/main" id="{873672DF-1B25-46FE-A0D0-8A298B129DCD}"/>
                </a:ext>
              </a:extLst>
            </p:cNvPr>
            <p:cNvGrpSpPr/>
            <p:nvPr/>
          </p:nvGrpSpPr>
          <p:grpSpPr>
            <a:xfrm>
              <a:off x="1968649" y="1021976"/>
              <a:ext cx="8907334" cy="5877050"/>
              <a:chOff x="1968649" y="1021976"/>
              <a:chExt cx="8907334" cy="5877050"/>
            </a:xfrm>
          </p:grpSpPr>
          <p:sp>
            <p:nvSpPr>
              <p:cNvPr id="18" name="Rectangle 55">
                <a:extLst>
                  <a:ext uri="{FF2B5EF4-FFF2-40B4-BE49-F238E27FC236}">
                    <a16:creationId xmlns:a16="http://schemas.microsoft.com/office/drawing/2014/main" id="{3A55741A-5CBC-4112-8B69-F8C1BB60D8AE}"/>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19" name="Rectangle 56">
                <a:extLst>
                  <a:ext uri="{FF2B5EF4-FFF2-40B4-BE49-F238E27FC236}">
                    <a16:creationId xmlns:a16="http://schemas.microsoft.com/office/drawing/2014/main" id="{630FC68F-B792-4ADD-A86E-E257EB4D94D0}"/>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20" name="Freeform 57">
                <a:extLst>
                  <a:ext uri="{FF2B5EF4-FFF2-40B4-BE49-F238E27FC236}">
                    <a16:creationId xmlns:a16="http://schemas.microsoft.com/office/drawing/2014/main" id="{8E506632-F768-4406-B652-FC5F72BDBD21}"/>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21" name="Rectangle: Rounded Corners 20">
                <a:extLst>
                  <a:ext uri="{FF2B5EF4-FFF2-40B4-BE49-F238E27FC236}">
                    <a16:creationId xmlns:a16="http://schemas.microsoft.com/office/drawing/2014/main" id="{6D34F272-5A97-4565-AB82-ED293C9424F1}"/>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6" name="Picture 15" descr="ay execution count &#10;ay distinct queries &#10;raded 66 &#10;62.1% &#10;Improved [150331 &#10;35% &#10;Cannot Evaluate Ill &#10;same [12531 &#10;2.9% &#10;42.1% &#10;Improved [171 &#10;44.7% &#10;Cannot Evaluate Ill &#10;2.6% &#10;Same [41 &#10;10.5% ">
              <a:extLst>
                <a:ext uri="{FF2B5EF4-FFF2-40B4-BE49-F238E27FC236}">
                  <a16:creationId xmlns:a16="http://schemas.microsoft.com/office/drawing/2014/main" id="{16A1AF58-6F09-4DFE-B91D-87CDA991F5E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302137" y="1366222"/>
              <a:ext cx="8283388" cy="1936375"/>
            </a:xfrm>
            <a:prstGeom prst="rect">
              <a:avLst/>
            </a:prstGeom>
            <a:noFill/>
            <a:ln>
              <a:noFill/>
            </a:ln>
          </p:spPr>
        </p:pic>
        <p:pic>
          <p:nvPicPr>
            <p:cNvPr id="17" name="Picture 16" descr="Distinct error queries count by type &#10;Existing E &#10;New Errors &#10;Resolved Erro &#10;Upgrade Blockers &#10;Error ID count O &#10;Existina Errors &#10;13 &#10;New Errors &#10;13 &#10;Resolved Errors &#10;6 &#10;Uoarade Blockers &#10;10 &#10;Error ID 156 nil &#10;35.5% &#10;Error ID 208 [61 &#10;19.4% &#10;Error ID 2714 151 &#10;16.1% &#10;Error ID 3701 [51 &#10;16.1% &#10;Error ID 539 [41 &#10;12.9% ">
              <a:extLst>
                <a:ext uri="{FF2B5EF4-FFF2-40B4-BE49-F238E27FC236}">
                  <a16:creationId xmlns:a16="http://schemas.microsoft.com/office/drawing/2014/main" id="{BD1DBF91-193B-4E87-89D2-5789E8E544A4}"/>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366683" y="3820572"/>
              <a:ext cx="8167629" cy="1902496"/>
            </a:xfrm>
            <a:prstGeom prst="rect">
              <a:avLst/>
            </a:prstGeom>
            <a:noFill/>
            <a:ln>
              <a:noFill/>
            </a:ln>
          </p:spPr>
        </p:pic>
      </p:grpSp>
      <p:pic>
        <p:nvPicPr>
          <p:cNvPr id="22" name="Picture 21" descr="Summapy Stetistics &#10;lnsterxe &#10;%rget 1 &#10;%rget 2 &#10;Error Informetion Quey PIan lnformation &#10;Executions &#10;Duration Terget &#10;• Re3ds Terget &#10;Мега &#10;OJration Target 2 &#10;рм 9:5400 рм &#10;Reads Target 2 &#10;мезг сри &#10;9:5420 рм &#10;Мега ?.eets &#10;2:5240 дм &#10;Мезг VVrites &#10;9:5340 рм &#10;СРЈ 1 &#10;Егтог Count &#10;дм &#10;дм &#10;Writes Target 1 &#10;9:5340 дм дм &#10;Writes Target 2 &#10;дм &#10;2:5440 дм ">
            <a:extLst>
              <a:ext uri="{FF2B5EF4-FFF2-40B4-BE49-F238E27FC236}">
                <a16:creationId xmlns:a16="http://schemas.microsoft.com/office/drawing/2014/main" id="{723F2B6E-943C-44F1-940E-A48E94B0CBC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216074" y="1226372"/>
            <a:ext cx="8358693" cy="4668819"/>
          </a:xfrm>
          <a:prstGeom prst="rect">
            <a:avLst/>
          </a:prstGeom>
          <a:noFill/>
          <a:ln>
            <a:noFill/>
          </a:ln>
        </p:spPr>
      </p:pic>
    </p:spTree>
    <p:extLst>
      <p:ext uri="{BB962C8B-B14F-4D97-AF65-F5344CB8AC3E}">
        <p14:creationId xmlns:p14="http://schemas.microsoft.com/office/powerpoint/2010/main" val="1499032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2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4000"/>
                            </p:stCondLst>
                            <p:childTnLst>
                              <p:par>
                                <p:cTn id="11" presetID="1" presetClass="entr" presetSubtype="0" fill="hold" nodeType="after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200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8000"/>
                            </p:stCondLst>
                            <p:childTnLst>
                              <p:par>
                                <p:cTn id="17" presetID="1" presetClass="entr" presetSubtype="0" fill="hold" nodeType="afterEffect">
                                  <p:stCondLst>
                                    <p:cond delay="200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9A1F05-0ADC-4431-8A15-C8CEB3988A62}"/>
              </a:ext>
            </a:extLst>
          </p:cNvPr>
          <p:cNvSpPr>
            <a:spLocks noGrp="1"/>
          </p:cNvSpPr>
          <p:nvPr>
            <p:ph type="title"/>
          </p:nvPr>
        </p:nvSpPr>
        <p:spPr/>
        <p:txBody>
          <a:bodyPr/>
          <a:lstStyle/>
          <a:p>
            <a:r>
              <a:rPr lang="en-US"/>
              <a:t>Data Migration Assistant</a:t>
            </a:r>
          </a:p>
        </p:txBody>
      </p:sp>
      <p:sp>
        <p:nvSpPr>
          <p:cNvPr id="4" name="Rectangle 55">
            <a:extLst>
              <a:ext uri="{FF2B5EF4-FFF2-40B4-BE49-F238E27FC236}">
                <a16:creationId xmlns:a16="http://schemas.microsoft.com/office/drawing/2014/main" id="{A5769B9D-B858-4968-9C25-7F6D9721A67B}"/>
              </a:ext>
            </a:extLst>
          </p:cNvPr>
          <p:cNvSpPr>
            <a:spLocks noChangeArrowheads="1"/>
          </p:cNvSpPr>
          <p:nvPr/>
        </p:nvSpPr>
        <p:spPr bwMode="auto">
          <a:xfrm>
            <a:off x="8973007" y="4941637"/>
            <a:ext cx="227756" cy="83754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5" name="Rectangle 56">
            <a:extLst>
              <a:ext uri="{FF2B5EF4-FFF2-40B4-BE49-F238E27FC236}">
                <a16:creationId xmlns:a16="http://schemas.microsoft.com/office/drawing/2014/main" id="{60034EC0-DE76-4894-9CE1-FE2C22917A29}"/>
              </a:ext>
            </a:extLst>
          </p:cNvPr>
          <p:cNvSpPr>
            <a:spLocks noChangeArrowheads="1"/>
          </p:cNvSpPr>
          <p:nvPr/>
        </p:nvSpPr>
        <p:spPr bwMode="auto">
          <a:xfrm>
            <a:off x="7790159" y="5735098"/>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Freeform 57">
            <a:extLst>
              <a:ext uri="{FF2B5EF4-FFF2-40B4-BE49-F238E27FC236}">
                <a16:creationId xmlns:a16="http://schemas.microsoft.com/office/drawing/2014/main" id="{4B4F33FC-C513-4930-BA6E-56E9B5A13ED3}"/>
              </a:ext>
            </a:extLst>
          </p:cNvPr>
          <p:cNvSpPr>
            <a:spLocks/>
          </p:cNvSpPr>
          <p:nvPr/>
        </p:nvSpPr>
        <p:spPr bwMode="auto">
          <a:xfrm>
            <a:off x="5880100" y="1524000"/>
            <a:ext cx="6121400" cy="369031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pic>
        <p:nvPicPr>
          <p:cNvPr id="7" name="Picture 6">
            <a:extLst>
              <a:ext uri="{FF2B5EF4-FFF2-40B4-BE49-F238E27FC236}">
                <a16:creationId xmlns:a16="http://schemas.microsoft.com/office/drawing/2014/main" id="{4BE2C5B6-B631-42CE-9997-E3213323D034}"/>
              </a:ext>
            </a:extLst>
          </p:cNvPr>
          <p:cNvPicPr>
            <a:picLocks noChangeAspect="1"/>
          </p:cNvPicPr>
          <p:nvPr/>
        </p:nvPicPr>
        <p:blipFill>
          <a:blip r:embed="rId3"/>
          <a:stretch>
            <a:fillRect/>
          </a:stretch>
        </p:blipFill>
        <p:spPr>
          <a:xfrm>
            <a:off x="6018121" y="1689100"/>
            <a:ext cx="5800146" cy="3378199"/>
          </a:xfrm>
          <a:prstGeom prst="rect">
            <a:avLst/>
          </a:prstGeom>
        </p:spPr>
      </p:pic>
      <p:pic>
        <p:nvPicPr>
          <p:cNvPr id="8" name="Picture 7">
            <a:extLst>
              <a:ext uri="{FF2B5EF4-FFF2-40B4-BE49-F238E27FC236}">
                <a16:creationId xmlns:a16="http://schemas.microsoft.com/office/drawing/2014/main" id="{6FB6918F-D554-4ABA-9BB3-C69BF422F6B0}"/>
              </a:ext>
            </a:extLst>
          </p:cNvPr>
          <p:cNvPicPr>
            <a:picLocks noChangeAspect="1"/>
          </p:cNvPicPr>
          <p:nvPr/>
        </p:nvPicPr>
        <p:blipFill>
          <a:blip r:embed="rId4"/>
          <a:stretch>
            <a:fillRect/>
          </a:stretch>
        </p:blipFill>
        <p:spPr>
          <a:xfrm>
            <a:off x="6019800" y="1705866"/>
            <a:ext cx="5803900" cy="3369602"/>
          </a:xfrm>
          <a:prstGeom prst="rect">
            <a:avLst/>
          </a:prstGeom>
        </p:spPr>
      </p:pic>
      <p:sp>
        <p:nvSpPr>
          <p:cNvPr id="10" name="Text Placeholder 2">
            <a:extLst>
              <a:ext uri="{FF2B5EF4-FFF2-40B4-BE49-F238E27FC236}">
                <a16:creationId xmlns:a16="http://schemas.microsoft.com/office/drawing/2014/main" id="{631CBB68-053C-42EE-99CB-16B722E61B53}"/>
              </a:ext>
            </a:extLst>
          </p:cNvPr>
          <p:cNvSpPr txBox="1">
            <a:spLocks/>
          </p:cNvSpPr>
          <p:nvPr/>
        </p:nvSpPr>
        <p:spPr>
          <a:xfrm>
            <a:off x="465138" y="1881188"/>
            <a:ext cx="4574948" cy="345973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800"/>
              </a:spcBef>
            </a:pPr>
            <a:r>
              <a:rPr lang="en-US" sz="1800" dirty="0"/>
              <a:t>Assess on-premises SQL Server instance(s) for migrating to Azure SQL database(s)</a:t>
            </a:r>
          </a:p>
          <a:p>
            <a:pPr>
              <a:spcBef>
                <a:spcPts val="1800"/>
              </a:spcBef>
            </a:pPr>
            <a:r>
              <a:rPr lang="en-US" sz="1800" dirty="0"/>
              <a:t>Discover issues that can affect an upgrade</a:t>
            </a:r>
          </a:p>
          <a:p>
            <a:pPr>
              <a:spcBef>
                <a:spcPts val="1800"/>
              </a:spcBef>
            </a:pPr>
            <a:r>
              <a:rPr lang="en-US" sz="1800" dirty="0"/>
              <a:t>Migrate an on-premises SQL Server instance to a modern SQL Server instance </a:t>
            </a:r>
          </a:p>
        </p:txBody>
      </p:sp>
    </p:spTree>
    <p:extLst>
      <p:ext uri="{BB962C8B-B14F-4D97-AF65-F5344CB8AC3E}">
        <p14:creationId xmlns:p14="http://schemas.microsoft.com/office/powerpoint/2010/main" val="2866050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a:xfrm>
            <a:off x="610939" y="1623399"/>
            <a:ext cx="5095819" cy="3853042"/>
          </a:xfrm>
        </p:spPr>
        <p:txBody>
          <a:bodyPr/>
          <a:lstStyle/>
          <a:p>
            <a:r>
              <a:rPr lang="en-US" b="1" dirty="0"/>
              <a:t>Intelligent Performance </a:t>
            </a:r>
            <a:r>
              <a:rPr lang="en-US" dirty="0"/>
              <a:t>learns unique database patterns and automatically tunes for improved performance</a:t>
            </a:r>
          </a:p>
          <a:p>
            <a:endParaRPr lang="en-US" dirty="0"/>
          </a:p>
          <a:p>
            <a:pPr lvl="0"/>
            <a:r>
              <a:rPr lang="en-US" b="1" dirty="0"/>
              <a:t>Adaptive query processing</a:t>
            </a:r>
          </a:p>
          <a:p>
            <a:pPr lvl="0"/>
            <a:r>
              <a:rPr lang="en-US" dirty="0"/>
              <a:t>Accelerate parallel queries and improve scaling of frequent queries with Intelligent Query Processing </a:t>
            </a:r>
          </a:p>
          <a:p>
            <a:endParaRPr lang="en-US" dirty="0"/>
          </a:p>
          <a:p>
            <a:endParaRPr lang="en-US" dirty="0"/>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dirty="0"/>
              <a:t>Built-in intelligence </a:t>
            </a:r>
          </a:p>
        </p:txBody>
      </p:sp>
      <p:sp>
        <p:nvSpPr>
          <p:cNvPr id="41" name="Freeform 4">
            <a:extLst>
              <a:ext uri="{FF2B5EF4-FFF2-40B4-BE49-F238E27FC236}">
                <a16:creationId xmlns:a16="http://schemas.microsoft.com/office/drawing/2014/main" id="{94A67291-3AB0-4503-94EC-7D5163C9F368}"/>
              </a:ext>
            </a:extLst>
          </p:cNvPr>
          <p:cNvSpPr>
            <a:spLocks noChangeAspect="1"/>
          </p:cNvSpPr>
          <p:nvPr/>
        </p:nvSpPr>
        <p:spPr bwMode="auto">
          <a:xfrm flipH="1">
            <a:off x="9097465" y="1783166"/>
            <a:ext cx="2573807" cy="164992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0000"/>
              </a:solidFill>
              <a:latin typeface="Segoe UI"/>
            </a:endParaRPr>
          </a:p>
        </p:txBody>
      </p:sp>
      <p:sp>
        <p:nvSpPr>
          <p:cNvPr id="42" name="Freeform 128">
            <a:extLst>
              <a:ext uri="{FF2B5EF4-FFF2-40B4-BE49-F238E27FC236}">
                <a16:creationId xmlns:a16="http://schemas.microsoft.com/office/drawing/2014/main" id="{83BB804D-4FB2-43CF-9952-47A49A6AF00D}"/>
              </a:ext>
            </a:extLst>
          </p:cNvPr>
          <p:cNvSpPr>
            <a:spLocks noChangeAspect="1"/>
          </p:cNvSpPr>
          <p:nvPr/>
        </p:nvSpPr>
        <p:spPr bwMode="auto">
          <a:xfrm flipH="1">
            <a:off x="6539471" y="1789526"/>
            <a:ext cx="3657455" cy="202043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2700">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33333"/>
              </a:solidFill>
              <a:latin typeface="Segoe UI"/>
            </a:endParaRPr>
          </a:p>
        </p:txBody>
      </p:sp>
      <p:sp>
        <p:nvSpPr>
          <p:cNvPr id="43" name="TextBox 42">
            <a:extLst>
              <a:ext uri="{FF2B5EF4-FFF2-40B4-BE49-F238E27FC236}">
                <a16:creationId xmlns:a16="http://schemas.microsoft.com/office/drawing/2014/main" id="{49039C2F-7DD8-419C-81EE-C6DCB94E9325}"/>
              </a:ext>
            </a:extLst>
          </p:cNvPr>
          <p:cNvSpPr txBox="1"/>
          <p:nvPr/>
        </p:nvSpPr>
        <p:spPr>
          <a:xfrm>
            <a:off x="10165836" y="2124279"/>
            <a:ext cx="950560" cy="469103"/>
          </a:xfrm>
          <a:prstGeom prst="rect">
            <a:avLst/>
          </a:prstGeom>
          <a:noFill/>
        </p:spPr>
        <p:txBody>
          <a:bodyPr wrap="square" rtlCol="0">
            <a:spAutoFit/>
          </a:bodyPr>
          <a:lstStyle/>
          <a:p>
            <a:pPr algn="ctr" defTabSz="951304">
              <a:defRPr/>
            </a:pPr>
            <a:r>
              <a:rPr lang="en-US" sz="1224" kern="0" dirty="0">
                <a:solidFill>
                  <a:srgbClr val="3C3C41"/>
                </a:solidFill>
                <a:latin typeface="Segoe UI Semibold" panose="020B0702040204020203" pitchFamily="34" charset="0"/>
                <a:ea typeface="MS PGothic" charset="0"/>
                <a:cs typeface="Segoe UI Semibold" panose="020B0702040204020203" pitchFamily="34" charset="0"/>
              </a:rPr>
              <a:t>Tuning algorithms</a:t>
            </a:r>
          </a:p>
        </p:txBody>
      </p:sp>
      <p:sp>
        <p:nvSpPr>
          <p:cNvPr id="44" name="TextBox 43">
            <a:extLst>
              <a:ext uri="{FF2B5EF4-FFF2-40B4-BE49-F238E27FC236}">
                <a16:creationId xmlns:a16="http://schemas.microsoft.com/office/drawing/2014/main" id="{7FFF8F1B-0D84-48D0-AB09-E5F61025C092}"/>
              </a:ext>
            </a:extLst>
          </p:cNvPr>
          <p:cNvSpPr txBox="1">
            <a:spLocks noChangeAspect="1"/>
          </p:cNvSpPr>
          <p:nvPr/>
        </p:nvSpPr>
        <p:spPr>
          <a:xfrm>
            <a:off x="6999844" y="3322624"/>
            <a:ext cx="1178151" cy="254262"/>
          </a:xfrm>
          <a:prstGeom prst="rect">
            <a:avLst/>
          </a:prstGeom>
          <a:noFill/>
        </p:spPr>
        <p:txBody>
          <a:bodyPr wrap="square" rtlCol="0">
            <a:spAutoFit/>
          </a:bodyPr>
          <a:lstStyle/>
          <a:p>
            <a:pPr algn="ctr" defTabSz="951304">
              <a:defRPr/>
            </a:pPr>
            <a:r>
              <a:rPr lang="en-US" sz="1020" kern="0" dirty="0">
                <a:solidFill>
                  <a:prstClr val="white"/>
                </a:solidFill>
                <a:latin typeface="Segoe UI Semibold" panose="020B0702040204020203" pitchFamily="34" charset="0"/>
                <a:ea typeface="MS PGothic" charset="0"/>
                <a:cs typeface="Segoe UI Semibold" panose="020B0702040204020203" pitchFamily="34" charset="0"/>
              </a:rPr>
              <a:t>SQL Database</a:t>
            </a:r>
          </a:p>
        </p:txBody>
      </p:sp>
      <p:sp>
        <p:nvSpPr>
          <p:cNvPr id="46" name="Freeform 20">
            <a:extLst>
              <a:ext uri="{FF2B5EF4-FFF2-40B4-BE49-F238E27FC236}">
                <a16:creationId xmlns:a16="http://schemas.microsoft.com/office/drawing/2014/main" id="{A401BC9A-6A7A-4B49-9B2E-4E33AF34977C}"/>
              </a:ext>
            </a:extLst>
          </p:cNvPr>
          <p:cNvSpPr>
            <a:spLocks noChangeAspect="1"/>
          </p:cNvSpPr>
          <p:nvPr/>
        </p:nvSpPr>
        <p:spPr bwMode="auto">
          <a:xfrm>
            <a:off x="8662838" y="2723805"/>
            <a:ext cx="732518" cy="46387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2"/>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224" b="1" kern="0" dirty="0">
              <a:solidFill>
                <a:srgbClr val="000000"/>
              </a:solidFill>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DCCD8743-4F7E-4EB5-B350-9B99D866DABE}"/>
              </a:ext>
            </a:extLst>
          </p:cNvPr>
          <p:cNvSpPr txBox="1">
            <a:spLocks noChangeAspect="1"/>
          </p:cNvSpPr>
          <p:nvPr/>
        </p:nvSpPr>
        <p:spPr>
          <a:xfrm>
            <a:off x="8310103" y="3325886"/>
            <a:ext cx="1437988" cy="254262"/>
          </a:xfrm>
          <a:prstGeom prst="rect">
            <a:avLst/>
          </a:prstGeom>
          <a:noFill/>
          <a:ln>
            <a:noFill/>
          </a:ln>
        </p:spPr>
        <p:txBody>
          <a:bodyPr wrap="square" rtlCol="0">
            <a:spAutoFit/>
          </a:bodyPr>
          <a:lstStyle/>
          <a:p>
            <a:pPr algn="ctr" defTabSz="951304">
              <a:defRPr/>
            </a:pPr>
            <a:r>
              <a:rPr lang="en-US" sz="1020" kern="0" dirty="0">
                <a:solidFill>
                  <a:prstClr val="white"/>
                </a:solidFill>
                <a:latin typeface="Segoe UI Semibold" panose="020B0702040204020203" pitchFamily="34" charset="0"/>
                <a:ea typeface="MS PGothic" charset="0"/>
                <a:cs typeface="Segoe UI Semibold" panose="020B0702040204020203" pitchFamily="34" charset="0"/>
              </a:rPr>
              <a:t>Database advisor</a:t>
            </a:r>
          </a:p>
        </p:txBody>
      </p:sp>
      <p:cxnSp>
        <p:nvCxnSpPr>
          <p:cNvPr id="48" name="Straight Connector 47">
            <a:extLst>
              <a:ext uri="{FF2B5EF4-FFF2-40B4-BE49-F238E27FC236}">
                <a16:creationId xmlns:a16="http://schemas.microsoft.com/office/drawing/2014/main" id="{79708BAA-1C39-492F-9B9F-91E35AE36ABC}"/>
              </a:ext>
            </a:extLst>
          </p:cNvPr>
          <p:cNvCxnSpPr>
            <a:cxnSpLocks/>
          </p:cNvCxnSpPr>
          <p:nvPr/>
        </p:nvCxnSpPr>
        <p:spPr>
          <a:xfrm>
            <a:off x="7916908" y="3055918"/>
            <a:ext cx="648662" cy="0"/>
          </a:xfrm>
          <a:prstGeom prst="line">
            <a:avLst/>
          </a:prstGeom>
          <a:noFill/>
          <a:ln w="12700" cap="flat" cmpd="sng" algn="ctr">
            <a:solidFill>
              <a:schemeClr val="tx2"/>
            </a:solidFill>
            <a:prstDash val="solid"/>
            <a:miter lim="800000"/>
            <a:headEnd type="none"/>
            <a:tailEnd type="none"/>
          </a:ln>
          <a:effectLst/>
        </p:spPr>
      </p:cxnSp>
      <p:sp>
        <p:nvSpPr>
          <p:cNvPr id="50" name="TextBox 49">
            <a:extLst>
              <a:ext uri="{FF2B5EF4-FFF2-40B4-BE49-F238E27FC236}">
                <a16:creationId xmlns:a16="http://schemas.microsoft.com/office/drawing/2014/main" id="{6622C530-3D13-4513-9B8F-506F397443E2}"/>
              </a:ext>
            </a:extLst>
          </p:cNvPr>
          <p:cNvSpPr txBox="1"/>
          <p:nvPr/>
        </p:nvSpPr>
        <p:spPr>
          <a:xfrm>
            <a:off x="6601591" y="5480693"/>
            <a:ext cx="1270656" cy="439988"/>
          </a:xfrm>
          <a:prstGeom prst="rect">
            <a:avLst/>
          </a:prstGeom>
          <a:noFill/>
        </p:spPr>
        <p:txBody>
          <a:bodyPr wrap="none" lIns="93260" tIns="46630" rIns="93260" bIns="46630" rtlCol="0">
            <a:spAutoFit/>
          </a:bodyPr>
          <a:lstStyle/>
          <a:p>
            <a:pPr algn="ctr" defTabSz="931326" fontAlgn="base">
              <a:lnSpc>
                <a:spcPct val="90000"/>
              </a:lnSpc>
              <a:spcBef>
                <a:spcPct val="0"/>
              </a:spcBef>
              <a:spcAft>
                <a:spcPts val="600"/>
              </a:spcAft>
              <a:defRPr/>
            </a:pPr>
            <a:r>
              <a:rPr lang="en-US" sz="1224" kern="0" dirty="0">
                <a:solidFill>
                  <a:srgbClr val="0078D7"/>
                </a:solidFill>
                <a:latin typeface="Segoe UI Semibold" panose="020B0702040204020203" pitchFamily="34" charset="0"/>
                <a:ea typeface="MS PGothic" charset="0"/>
                <a:cs typeface="Segoe UI Semibold" panose="020B0702040204020203" pitchFamily="34" charset="0"/>
              </a:rPr>
              <a:t>Developer</a:t>
            </a:r>
            <a:br>
              <a:rPr lang="en-US" sz="1224" kern="0" dirty="0">
                <a:solidFill>
                  <a:srgbClr val="0078D7"/>
                </a:solidFill>
                <a:latin typeface="Segoe UI Semibold" panose="020B0702040204020203" pitchFamily="34" charset="0"/>
                <a:ea typeface="MS PGothic" charset="0"/>
                <a:cs typeface="Segoe UI Semibold" panose="020B0702040204020203" pitchFamily="34" charset="0"/>
              </a:rPr>
            </a:br>
            <a:r>
              <a:rPr lang="en-US" sz="1224" kern="0" dirty="0">
                <a:solidFill>
                  <a:srgbClr val="0078D7"/>
                </a:solidFill>
                <a:latin typeface="Segoe UI Semibold" panose="020B0702040204020203" pitchFamily="34" charset="0"/>
                <a:ea typeface="MS PGothic" charset="0"/>
                <a:cs typeface="Segoe UI Semibold" panose="020B0702040204020203" pitchFamily="34" charset="0"/>
              </a:rPr>
              <a:t>no admin skills</a:t>
            </a:r>
          </a:p>
        </p:txBody>
      </p:sp>
      <p:sp>
        <p:nvSpPr>
          <p:cNvPr id="52" name="TextBox 51">
            <a:extLst>
              <a:ext uri="{FF2B5EF4-FFF2-40B4-BE49-F238E27FC236}">
                <a16:creationId xmlns:a16="http://schemas.microsoft.com/office/drawing/2014/main" id="{0E6CE244-F803-477B-ADFF-0385DBB6FC99}"/>
              </a:ext>
            </a:extLst>
          </p:cNvPr>
          <p:cNvSpPr txBox="1"/>
          <p:nvPr/>
        </p:nvSpPr>
        <p:spPr>
          <a:xfrm>
            <a:off x="10135784" y="5480693"/>
            <a:ext cx="1332782" cy="433238"/>
          </a:xfrm>
          <a:prstGeom prst="rect">
            <a:avLst/>
          </a:prstGeom>
          <a:noFill/>
        </p:spPr>
        <p:txBody>
          <a:bodyPr wrap="square" lIns="93260" tIns="46630" rIns="93260" bIns="46630" rtlCol="0">
            <a:spAutoFit/>
          </a:bodyPr>
          <a:lstStyle/>
          <a:p>
            <a:pPr algn="ctr" defTabSz="931326" fontAlgn="base">
              <a:lnSpc>
                <a:spcPct val="90000"/>
              </a:lnSpc>
              <a:spcBef>
                <a:spcPct val="0"/>
              </a:spcBef>
              <a:spcAft>
                <a:spcPts val="600"/>
              </a:spcAft>
              <a:defRPr/>
            </a:pPr>
            <a:r>
              <a:rPr lang="en-US" sz="1224" kern="0" dirty="0">
                <a:solidFill>
                  <a:srgbClr val="0078D7"/>
                </a:solidFill>
                <a:latin typeface="Segoe UI Semibold" panose="020B0702040204020203" pitchFamily="34" charset="0"/>
                <a:ea typeface="MS PGothic" charset="0"/>
                <a:cs typeface="Segoe UI Semibold" panose="020B0702040204020203" pitchFamily="34" charset="0"/>
              </a:rPr>
              <a:t>DBA of</a:t>
            </a:r>
            <a:br>
              <a:rPr lang="en-US" sz="1224" kern="0" dirty="0">
                <a:solidFill>
                  <a:srgbClr val="0078D7"/>
                </a:solidFill>
                <a:latin typeface="Segoe UI Semibold" panose="020B0702040204020203" pitchFamily="34" charset="0"/>
                <a:ea typeface="MS PGothic" charset="0"/>
                <a:cs typeface="Segoe UI Semibold" panose="020B0702040204020203" pitchFamily="34" charset="0"/>
              </a:rPr>
            </a:br>
            <a:r>
              <a:rPr lang="en-US" sz="1224" kern="0" dirty="0">
                <a:solidFill>
                  <a:srgbClr val="0078D7"/>
                </a:solidFill>
                <a:latin typeface="Segoe UI Semibold" panose="020B0702040204020203" pitchFamily="34" charset="0"/>
                <a:ea typeface="MS PGothic" charset="0"/>
                <a:cs typeface="Segoe UI Semibold" panose="020B0702040204020203" pitchFamily="34" charset="0"/>
              </a:rPr>
              <a:t>many databases</a:t>
            </a:r>
          </a:p>
        </p:txBody>
      </p:sp>
      <p:sp>
        <p:nvSpPr>
          <p:cNvPr id="54" name="Speech Bubble: Rectangle 53">
            <a:extLst>
              <a:ext uri="{FF2B5EF4-FFF2-40B4-BE49-F238E27FC236}">
                <a16:creationId xmlns:a16="http://schemas.microsoft.com/office/drawing/2014/main" id="{D8B0BAAE-F0CB-491F-9ADA-6BB06175B8BB}"/>
              </a:ext>
            </a:extLst>
          </p:cNvPr>
          <p:cNvSpPr/>
          <p:nvPr/>
        </p:nvSpPr>
        <p:spPr bwMode="auto">
          <a:xfrm>
            <a:off x="6001701" y="4144710"/>
            <a:ext cx="1197250" cy="534944"/>
          </a:xfrm>
          <a:prstGeom prst="wedgeRectCallout">
            <a:avLst>
              <a:gd name="adj1" fmla="val 33498"/>
              <a:gd name="adj2" fmla="val 84419"/>
            </a:avLst>
          </a:prstGeom>
          <a:noFill/>
          <a:ln w="19050" cap="flat" cmpd="sng" algn="ctr">
            <a:solidFill>
              <a:schemeClr val="accent1"/>
            </a:solidFill>
            <a:prstDash val="solid"/>
            <a:miter lim="800000"/>
            <a:headEnd type="none" w="med" len="med"/>
            <a:tailEnd type="none" w="med" len="med"/>
          </a:ln>
          <a:effectLst/>
        </p:spPr>
        <p:txBody>
          <a:bodyPr vert="horz" wrap="square" lIns="93260" tIns="74608" rIns="93260" bIns="74608" numCol="1" rtlCol="0" anchor="t" anchorCtr="0" compatLnSpc="1">
            <a:prstTxWarp prst="textNoShape">
              <a:avLst/>
            </a:prstTxWarp>
            <a:spAutoFit/>
          </a:bodyPr>
          <a:lstStyle/>
          <a:p>
            <a:pPr marL="118194" indent="-118194" algn="ctr" defTabSz="951028" fontAlgn="base">
              <a:spcBef>
                <a:spcPct val="0"/>
              </a:spcBef>
              <a:spcAft>
                <a:spcPct val="0"/>
              </a:spcAft>
              <a:defRPr/>
            </a:pPr>
            <a:r>
              <a:rPr lang="en-US" sz="1224" kern="0" dirty="0">
                <a:solidFill>
                  <a:srgbClr val="3C3C41"/>
                </a:solidFill>
                <a:latin typeface="Segoe UI"/>
              </a:rPr>
              <a:t>“My app gets auto-tuned”</a:t>
            </a:r>
          </a:p>
        </p:txBody>
      </p:sp>
      <p:sp>
        <p:nvSpPr>
          <p:cNvPr id="55" name="Speech Bubble: Rectangle 54">
            <a:extLst>
              <a:ext uri="{FF2B5EF4-FFF2-40B4-BE49-F238E27FC236}">
                <a16:creationId xmlns:a16="http://schemas.microsoft.com/office/drawing/2014/main" id="{2F3BC834-731C-49E9-A84C-8F5F2D18BB1C}"/>
              </a:ext>
            </a:extLst>
          </p:cNvPr>
          <p:cNvSpPr/>
          <p:nvPr/>
        </p:nvSpPr>
        <p:spPr bwMode="auto">
          <a:xfrm>
            <a:off x="9576722" y="4144710"/>
            <a:ext cx="1197250" cy="527443"/>
          </a:xfrm>
          <a:prstGeom prst="wedgeRectCallout">
            <a:avLst>
              <a:gd name="adj1" fmla="val 33835"/>
              <a:gd name="adj2" fmla="val 79722"/>
            </a:avLst>
          </a:prstGeom>
          <a:noFill/>
          <a:ln w="19050" cap="flat" cmpd="sng" algn="ctr">
            <a:solidFill>
              <a:schemeClr val="accent1"/>
            </a:solidFill>
            <a:prstDash val="solid"/>
            <a:miter lim="800000"/>
            <a:headEnd type="none" w="med" len="med"/>
            <a:tailEnd type="none" w="med" len="med"/>
          </a:ln>
          <a:effectLst/>
        </p:spPr>
        <p:txBody>
          <a:bodyPr vert="horz" wrap="square" lIns="93260" tIns="74608" rIns="93260" bIns="74608" numCol="1" rtlCol="0" anchor="t" anchorCtr="0" compatLnSpc="1">
            <a:prstTxWarp prst="textNoShape">
              <a:avLst/>
            </a:prstTxWarp>
            <a:spAutoFit/>
          </a:bodyPr>
          <a:lstStyle/>
          <a:p>
            <a:pPr algn="ctr" defTabSz="951028" fontAlgn="base">
              <a:spcBef>
                <a:spcPct val="0"/>
              </a:spcBef>
              <a:spcAft>
                <a:spcPct val="0"/>
              </a:spcAft>
              <a:defRPr/>
            </a:pPr>
            <a:r>
              <a:rPr lang="en-US" sz="1224" kern="0" dirty="0">
                <a:solidFill>
                  <a:srgbClr val="3C3C41"/>
                </a:solidFill>
                <a:latin typeface="Segoe UI"/>
              </a:rPr>
              <a:t>“I can do more in less time”</a:t>
            </a:r>
          </a:p>
        </p:txBody>
      </p:sp>
      <p:cxnSp>
        <p:nvCxnSpPr>
          <p:cNvPr id="56" name="Connector: Elbow 55">
            <a:extLst>
              <a:ext uri="{FF2B5EF4-FFF2-40B4-BE49-F238E27FC236}">
                <a16:creationId xmlns:a16="http://schemas.microsoft.com/office/drawing/2014/main" id="{44CB4A76-C921-492C-A688-454BF2F82261}"/>
              </a:ext>
            </a:extLst>
          </p:cNvPr>
          <p:cNvCxnSpPr>
            <a:cxnSpLocks/>
            <a:stCxn id="43" idx="2"/>
          </p:cNvCxnSpPr>
          <p:nvPr/>
        </p:nvCxnSpPr>
        <p:spPr>
          <a:xfrm rot="5400000">
            <a:off x="9877650" y="2292456"/>
            <a:ext cx="462540" cy="1064393"/>
          </a:xfrm>
          <a:prstGeom prst="bentConnector2">
            <a:avLst/>
          </a:prstGeom>
          <a:noFill/>
          <a:ln w="12700" cap="flat" cmpd="sng" algn="ctr">
            <a:solidFill>
              <a:schemeClr val="tx2"/>
            </a:solidFill>
            <a:prstDash val="solid"/>
            <a:miter lim="800000"/>
            <a:tailEnd type="triangle"/>
          </a:ln>
          <a:effectLst/>
        </p:spPr>
      </p:cxnSp>
      <p:cxnSp>
        <p:nvCxnSpPr>
          <p:cNvPr id="57" name="Connector: Elbow 56">
            <a:extLst>
              <a:ext uri="{FF2B5EF4-FFF2-40B4-BE49-F238E27FC236}">
                <a16:creationId xmlns:a16="http://schemas.microsoft.com/office/drawing/2014/main" id="{CEF77E97-C53C-4496-B9CC-B4ADAAA21F24}"/>
              </a:ext>
            </a:extLst>
          </p:cNvPr>
          <p:cNvCxnSpPr>
            <a:cxnSpLocks/>
            <a:endCxn id="43" idx="1"/>
          </p:cNvCxnSpPr>
          <p:nvPr/>
        </p:nvCxnSpPr>
        <p:spPr>
          <a:xfrm flipV="1">
            <a:off x="9074335" y="2358831"/>
            <a:ext cx="1091501" cy="236305"/>
          </a:xfrm>
          <a:prstGeom prst="bentConnector3">
            <a:avLst>
              <a:gd name="adj1" fmla="val 50000"/>
            </a:avLst>
          </a:prstGeom>
          <a:noFill/>
          <a:ln w="12700" cap="flat" cmpd="sng" algn="ctr">
            <a:solidFill>
              <a:schemeClr val="tx2"/>
            </a:solidFill>
            <a:prstDash val="solid"/>
            <a:miter lim="800000"/>
            <a:tailEnd type="triangle"/>
          </a:ln>
          <a:effectLst/>
        </p:spPr>
      </p:cxnSp>
      <p:grpSp>
        <p:nvGrpSpPr>
          <p:cNvPr id="23" name="Group 22">
            <a:extLst>
              <a:ext uri="{FF2B5EF4-FFF2-40B4-BE49-F238E27FC236}">
                <a16:creationId xmlns:a16="http://schemas.microsoft.com/office/drawing/2014/main" id="{29E1C5C9-6553-4A65-9DB3-38E1FA0F6D6F}"/>
              </a:ext>
            </a:extLst>
          </p:cNvPr>
          <p:cNvGrpSpPr/>
          <p:nvPr/>
        </p:nvGrpSpPr>
        <p:grpSpPr>
          <a:xfrm>
            <a:off x="142440" y="6373380"/>
            <a:ext cx="525513" cy="447676"/>
            <a:chOff x="3097731" y="3411002"/>
            <a:chExt cx="3912131" cy="3332680"/>
          </a:xfrm>
        </p:grpSpPr>
        <p:sp>
          <p:nvSpPr>
            <p:cNvPr id="25" name="Freeform: Shape 399">
              <a:extLst>
                <a:ext uri="{FF2B5EF4-FFF2-40B4-BE49-F238E27FC236}">
                  <a16:creationId xmlns:a16="http://schemas.microsoft.com/office/drawing/2014/main" id="{411A6221-50C5-4B25-A551-33898132D825}"/>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F9D9FCE0-1622-4EFA-B45C-58118BB6F801}"/>
                </a:ext>
              </a:extLst>
            </p:cNvPr>
            <p:cNvGrpSpPr/>
            <p:nvPr/>
          </p:nvGrpSpPr>
          <p:grpSpPr>
            <a:xfrm>
              <a:off x="3558863" y="3838170"/>
              <a:ext cx="2873016" cy="2905512"/>
              <a:chOff x="3440120" y="3859753"/>
              <a:chExt cx="2873016" cy="2905512"/>
            </a:xfrm>
          </p:grpSpPr>
          <p:sp>
            <p:nvSpPr>
              <p:cNvPr id="27" name="Freeform: Shape 26">
                <a:extLst>
                  <a:ext uri="{FF2B5EF4-FFF2-40B4-BE49-F238E27FC236}">
                    <a16:creationId xmlns:a16="http://schemas.microsoft.com/office/drawing/2014/main" id="{4738B94D-E54A-4012-8386-958E67715FAE}"/>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28" name="Freeform: Shape 27">
                <a:extLst>
                  <a:ext uri="{FF2B5EF4-FFF2-40B4-BE49-F238E27FC236}">
                    <a16:creationId xmlns:a16="http://schemas.microsoft.com/office/drawing/2014/main" id="{18FC6CC9-B6A6-4676-8146-AC1B9771A276}"/>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29" name="Freeform: Shape 28">
                <a:extLst>
                  <a:ext uri="{FF2B5EF4-FFF2-40B4-BE49-F238E27FC236}">
                    <a16:creationId xmlns:a16="http://schemas.microsoft.com/office/drawing/2014/main" id="{B28EC361-EC67-482B-9A9C-EAB0118956D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31" name="Freeform: Shape 30">
                <a:extLst>
                  <a:ext uri="{FF2B5EF4-FFF2-40B4-BE49-F238E27FC236}">
                    <a16:creationId xmlns:a16="http://schemas.microsoft.com/office/drawing/2014/main" id="{86156785-9A2E-4CB9-98BE-1160D101BE3B}"/>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32" name="Freeform: Shape 31">
                <a:extLst>
                  <a:ext uri="{FF2B5EF4-FFF2-40B4-BE49-F238E27FC236}">
                    <a16:creationId xmlns:a16="http://schemas.microsoft.com/office/drawing/2014/main" id="{915A8AE7-DB28-40A0-A01A-DE253A236464}"/>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33" name="Freeform: Shape 32">
                <a:extLst>
                  <a:ext uri="{FF2B5EF4-FFF2-40B4-BE49-F238E27FC236}">
                    <a16:creationId xmlns:a16="http://schemas.microsoft.com/office/drawing/2014/main" id="{C4790C78-E6AE-4F21-8EFC-2D8F195B055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36" name="Freeform: Shape 35">
                <a:extLst>
                  <a:ext uri="{FF2B5EF4-FFF2-40B4-BE49-F238E27FC236}">
                    <a16:creationId xmlns:a16="http://schemas.microsoft.com/office/drawing/2014/main" id="{5D975553-C043-4ADE-AA6C-55B222B5301E}"/>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37" name="Freeform: Shape 36">
                <a:extLst>
                  <a:ext uri="{FF2B5EF4-FFF2-40B4-BE49-F238E27FC236}">
                    <a16:creationId xmlns:a16="http://schemas.microsoft.com/office/drawing/2014/main" id="{99B0AD2B-F27B-4A65-9F2A-0C6C8724E892}"/>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38" name="Freeform: Shape 37">
                <a:extLst>
                  <a:ext uri="{FF2B5EF4-FFF2-40B4-BE49-F238E27FC236}">
                    <a16:creationId xmlns:a16="http://schemas.microsoft.com/office/drawing/2014/main" id="{5FB32CD7-8F64-43F0-A532-AC80CDEBEFDF}"/>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39" name="Freeform: Shape 38">
                <a:extLst>
                  <a:ext uri="{FF2B5EF4-FFF2-40B4-BE49-F238E27FC236}">
                    <a16:creationId xmlns:a16="http://schemas.microsoft.com/office/drawing/2014/main" id="{681B9F67-218F-4808-8FDB-26DCF5D512B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dirty="0">
                  <a:solidFill>
                    <a:prstClr val="white"/>
                  </a:solidFill>
                  <a:latin typeface="Segoe UI"/>
                </a:endParaRPr>
              </a:p>
            </p:txBody>
          </p:sp>
        </p:grpSp>
      </p:grpSp>
      <p:sp>
        <p:nvSpPr>
          <p:cNvPr id="40" name="Freeform: Shape 39">
            <a:extLst>
              <a:ext uri="{FF2B5EF4-FFF2-40B4-BE49-F238E27FC236}">
                <a16:creationId xmlns:a16="http://schemas.microsoft.com/office/drawing/2014/main" id="{4A7B7FCC-4E71-4C1D-AD04-FD7FA2E0E783}"/>
              </a:ext>
            </a:extLst>
          </p:cNvPr>
          <p:cNvSpPr/>
          <p:nvPr/>
        </p:nvSpPr>
        <p:spPr bwMode="auto">
          <a:xfrm flipH="1">
            <a:off x="7339193" y="2623998"/>
            <a:ext cx="499451" cy="652382"/>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prstClr val="black"/>
              </a:solidFill>
              <a:latin typeface="Segoe UI 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22170F52-F5CF-43FF-BF76-B1D890ED0031}"/>
              </a:ext>
            </a:extLst>
          </p:cNvPr>
          <p:cNvSpPr>
            <a:spLocks/>
          </p:cNvSpPr>
          <p:nvPr/>
        </p:nvSpPr>
        <p:spPr bwMode="auto">
          <a:xfrm>
            <a:off x="6993043" y="4807742"/>
            <a:ext cx="487752" cy="607387"/>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prstClr val="black"/>
              </a:solidFill>
              <a:latin typeface="Segoe UI"/>
            </a:endParaRPr>
          </a:p>
        </p:txBody>
      </p:sp>
      <p:sp>
        <p:nvSpPr>
          <p:cNvPr id="49" name="Freeform: Shape 48">
            <a:extLst>
              <a:ext uri="{FF2B5EF4-FFF2-40B4-BE49-F238E27FC236}">
                <a16:creationId xmlns:a16="http://schemas.microsoft.com/office/drawing/2014/main" id="{7BA56083-38F4-46A2-86BD-91447981DA3B}"/>
              </a:ext>
            </a:extLst>
          </p:cNvPr>
          <p:cNvSpPr>
            <a:spLocks/>
          </p:cNvSpPr>
          <p:nvPr/>
        </p:nvSpPr>
        <p:spPr bwMode="auto">
          <a:xfrm>
            <a:off x="10558299" y="4807742"/>
            <a:ext cx="487752" cy="607387"/>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prstClr val="black"/>
              </a:solidFill>
              <a:latin typeface="Segoe UI"/>
            </a:endParaRPr>
          </a:p>
        </p:txBody>
      </p:sp>
    </p:spTree>
    <p:extLst>
      <p:ext uri="{BB962C8B-B14F-4D97-AF65-F5344CB8AC3E}">
        <p14:creationId xmlns:p14="http://schemas.microsoft.com/office/powerpoint/2010/main" val="260954296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a:xfrm>
            <a:off x="596951" y="1144535"/>
            <a:ext cx="9327356" cy="2457596"/>
          </a:xfrm>
        </p:spPr>
        <p:txBody>
          <a:bodyPr/>
          <a:lstStyle/>
          <a:p>
            <a:r>
              <a:rPr lang="en-ZA" sz="4000" dirty="0"/>
              <a:t>Demo</a:t>
            </a:r>
            <a:br>
              <a:rPr lang="en-ZA" dirty="0"/>
            </a:br>
            <a:br>
              <a:rPr lang="en-ZA" dirty="0"/>
            </a:br>
            <a:br>
              <a:rPr lang="en-ZA" dirty="0"/>
            </a:br>
            <a:br>
              <a:rPr lang="en-ZA" sz="3200" dirty="0"/>
            </a:br>
            <a:r>
              <a:rPr lang="en-ZA" sz="3200" dirty="0"/>
              <a:t>Data Migration Assistant</a:t>
            </a:r>
            <a:endParaRPr lang="en-US" dirty="0"/>
          </a:p>
        </p:txBody>
      </p:sp>
    </p:spTree>
    <p:extLst>
      <p:ext uri="{BB962C8B-B14F-4D97-AF65-F5344CB8AC3E}">
        <p14:creationId xmlns:p14="http://schemas.microsoft.com/office/powerpoint/2010/main" val="56056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97" y="711544"/>
            <a:ext cx="4045429" cy="1130053"/>
          </a:xfrm>
        </p:spPr>
        <p:txBody>
          <a:bodyPr/>
          <a:lstStyle/>
          <a:p>
            <a:r>
              <a:rPr lang="en-US" sz="3600" dirty="0"/>
              <a:t>Azure Database </a:t>
            </a:r>
            <a:br>
              <a:rPr lang="en-US" sz="3600" dirty="0"/>
            </a:br>
            <a:r>
              <a:rPr lang="en-US" sz="3600" dirty="0"/>
              <a:t>Migration Service</a:t>
            </a:r>
          </a:p>
        </p:txBody>
      </p:sp>
      <p:sp>
        <p:nvSpPr>
          <p:cNvPr id="3" name="Text Placeholder 2">
            <a:extLst>
              <a:ext uri="{FF2B5EF4-FFF2-40B4-BE49-F238E27FC236}">
                <a16:creationId xmlns:a16="http://schemas.microsoft.com/office/drawing/2014/main" id="{A3FC7544-D379-402F-B55B-D53255BF26FA}"/>
              </a:ext>
            </a:extLst>
          </p:cNvPr>
          <p:cNvSpPr>
            <a:spLocks noGrp="1"/>
          </p:cNvSpPr>
          <p:nvPr>
            <p:ph type="body" sz="quarter" idx="10"/>
          </p:nvPr>
        </p:nvSpPr>
        <p:spPr>
          <a:xfrm>
            <a:off x="5736920" y="768262"/>
            <a:ext cx="6062598" cy="4001095"/>
          </a:xfrm>
        </p:spPr>
        <p:txBody>
          <a:bodyPr/>
          <a:lstStyle/>
          <a:p>
            <a:pPr marL="0" indent="0">
              <a:spcBef>
                <a:spcPts val="1200"/>
              </a:spcBef>
              <a:spcAft>
                <a:spcPts val="0"/>
              </a:spcAft>
              <a:buNone/>
            </a:pPr>
            <a:r>
              <a:rPr lang="en-US" sz="2000" dirty="0"/>
              <a:t>Self-guided migration process</a:t>
            </a:r>
          </a:p>
          <a:p>
            <a:pPr marL="0" indent="0">
              <a:spcBef>
                <a:spcPts val="1200"/>
              </a:spcBef>
              <a:spcAft>
                <a:spcPts val="0"/>
              </a:spcAft>
              <a:buNone/>
            </a:pPr>
            <a:r>
              <a:rPr lang="en-US" sz="2000" dirty="0"/>
              <a:t>Provides comprehensive assessments for </a:t>
            </a:r>
            <a:br>
              <a:rPr lang="en-US" sz="2000" dirty="0"/>
            </a:br>
            <a:r>
              <a:rPr lang="en-US" sz="2000" dirty="0"/>
              <a:t>pre-migration </a:t>
            </a:r>
          </a:p>
          <a:p>
            <a:pPr marL="0" indent="0">
              <a:spcBef>
                <a:spcPts val="1200"/>
              </a:spcBef>
              <a:spcAft>
                <a:spcPts val="0"/>
              </a:spcAft>
              <a:buNone/>
            </a:pPr>
            <a:r>
              <a:rPr lang="en-US" sz="2000" dirty="0"/>
              <a:t>Allows for migration at scale from multiple sources </a:t>
            </a:r>
            <a:br>
              <a:rPr lang="en-US" sz="2000" dirty="0"/>
            </a:br>
            <a:r>
              <a:rPr lang="en-US" sz="2000" dirty="0"/>
              <a:t>to the target database with minimal downtime</a:t>
            </a:r>
          </a:p>
          <a:p>
            <a:pPr marL="0" indent="0">
              <a:spcBef>
                <a:spcPts val="1200"/>
              </a:spcBef>
              <a:spcAft>
                <a:spcPts val="0"/>
              </a:spcAft>
              <a:buNone/>
            </a:pPr>
            <a:r>
              <a:rPr lang="en-US" sz="2000" dirty="0"/>
              <a:t>Requires an active Azure subscription and </a:t>
            </a:r>
            <a:br>
              <a:rPr lang="en-US" sz="2000" dirty="0"/>
            </a:br>
            <a:r>
              <a:rPr lang="en-US" sz="2000" dirty="0"/>
              <a:t>site-to-site connectivity</a:t>
            </a:r>
          </a:p>
          <a:p>
            <a:pPr marL="0" indent="0">
              <a:spcBef>
                <a:spcPts val="1200"/>
              </a:spcBef>
              <a:spcAft>
                <a:spcPts val="0"/>
              </a:spcAft>
              <a:buNone/>
            </a:pPr>
            <a:r>
              <a:rPr lang="en-US" sz="2000" dirty="0"/>
              <a:t>Roadmap to support large amount of sources </a:t>
            </a:r>
          </a:p>
          <a:p>
            <a:pPr marL="0" indent="0">
              <a:spcBef>
                <a:spcPts val="1200"/>
              </a:spcBef>
              <a:spcAft>
                <a:spcPts val="0"/>
              </a:spcAft>
              <a:buNone/>
            </a:pPr>
            <a:r>
              <a:rPr lang="en-ZA" sz="2000" dirty="0"/>
              <a:t>Convergence</a:t>
            </a:r>
            <a:r>
              <a:rPr lang="en-US" sz="2000" dirty="0"/>
              <a:t> of DMA functionality and DMS</a:t>
            </a:r>
          </a:p>
          <a:p>
            <a:pPr marL="0" indent="0">
              <a:spcBef>
                <a:spcPts val="1200"/>
              </a:spcBef>
              <a:spcAft>
                <a:spcPts val="0"/>
              </a:spcAft>
              <a:buNone/>
            </a:pPr>
            <a:r>
              <a:rPr lang="en-ZA" sz="2000" dirty="0"/>
              <a:t>Integration</a:t>
            </a:r>
            <a:r>
              <a:rPr lang="en-US" sz="2000" dirty="0"/>
              <a:t> with Azure Databox</a:t>
            </a:r>
          </a:p>
        </p:txBody>
      </p:sp>
      <p:grpSp>
        <p:nvGrpSpPr>
          <p:cNvPr id="4" name="Group 3">
            <a:extLst>
              <a:ext uri="{FF2B5EF4-FFF2-40B4-BE49-F238E27FC236}">
                <a16:creationId xmlns:a16="http://schemas.microsoft.com/office/drawing/2014/main" id="{061AACF3-F1ED-4C5F-88F9-202F0FC6F1D7}"/>
              </a:ext>
            </a:extLst>
          </p:cNvPr>
          <p:cNvGrpSpPr/>
          <p:nvPr/>
        </p:nvGrpSpPr>
        <p:grpSpPr>
          <a:xfrm>
            <a:off x="1663701" y="3314700"/>
            <a:ext cx="996752" cy="1540844"/>
            <a:chOff x="7239453" y="3425050"/>
            <a:chExt cx="668961" cy="966760"/>
          </a:xfrm>
          <a:noFill/>
        </p:grpSpPr>
        <p:sp>
          <p:nvSpPr>
            <p:cNvPr id="5" name="AutoShape 3">
              <a:extLst>
                <a:ext uri="{FF2B5EF4-FFF2-40B4-BE49-F238E27FC236}">
                  <a16:creationId xmlns:a16="http://schemas.microsoft.com/office/drawing/2014/main" id="{43D780C2-EB89-4CDD-907E-EC76C7ABDDA6}"/>
                </a:ext>
              </a:extLst>
            </p:cNvPr>
            <p:cNvSpPr>
              <a:spLocks noChangeAspect="1" noChangeArrowheads="1" noTextEdit="1"/>
            </p:cNvSpPr>
            <p:nvPr/>
          </p:nvSpPr>
          <p:spPr bwMode="auto">
            <a:xfrm>
              <a:off x="7239453" y="3425050"/>
              <a:ext cx="668961" cy="66895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146">
              <a:extLst>
                <a:ext uri="{FF2B5EF4-FFF2-40B4-BE49-F238E27FC236}">
                  <a16:creationId xmlns:a16="http://schemas.microsoft.com/office/drawing/2014/main" id="{AAE80219-87D9-4E69-96A4-720671F82058}"/>
                </a:ext>
              </a:extLst>
            </p:cNvPr>
            <p:cNvSpPr>
              <a:spLocks noChangeAspect="1"/>
            </p:cNvSpPr>
            <p:nvPr/>
          </p:nvSpPr>
          <p:spPr bwMode="auto">
            <a:xfrm>
              <a:off x="7259782" y="3504732"/>
              <a:ext cx="607867" cy="3405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A1524A58-DF4D-4A84-9849-92B1C74D48D4}"/>
                </a:ext>
              </a:extLst>
            </p:cNvPr>
            <p:cNvSpPr/>
            <p:nvPr/>
          </p:nvSpPr>
          <p:spPr bwMode="auto">
            <a:xfrm>
              <a:off x="7509510" y="3821430"/>
              <a:ext cx="171450" cy="457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014178BE-1974-4563-891D-032D1BFC3D35}"/>
                </a:ext>
              </a:extLst>
            </p:cNvPr>
            <p:cNvCxnSpPr>
              <a:cxnSpLocks/>
            </p:cNvCxnSpPr>
            <p:nvPr/>
          </p:nvCxnSpPr>
          <p:spPr>
            <a:xfrm flipV="1">
              <a:off x="7584382" y="3653562"/>
              <a:ext cx="0" cy="253110"/>
            </a:xfrm>
            <a:prstGeom prst="straightConnector1">
              <a:avLst/>
            </a:prstGeom>
            <a:grpFill/>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Cylinder 8">
              <a:extLst>
                <a:ext uri="{FF2B5EF4-FFF2-40B4-BE49-F238E27FC236}">
                  <a16:creationId xmlns:a16="http://schemas.microsoft.com/office/drawing/2014/main" id="{1F74D1AF-CB23-44B5-9090-52ACE18E781D}"/>
                </a:ext>
              </a:extLst>
            </p:cNvPr>
            <p:cNvSpPr/>
            <p:nvPr/>
          </p:nvSpPr>
          <p:spPr bwMode="auto">
            <a:xfrm>
              <a:off x="7396272" y="3917075"/>
              <a:ext cx="361354" cy="474735"/>
            </a:xfrm>
            <a:prstGeom prst="can">
              <a:avLst>
                <a:gd name="adj" fmla="val 39530"/>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1043561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idx="4294967295"/>
          </p:nvPr>
        </p:nvSpPr>
        <p:spPr>
          <a:xfrm>
            <a:off x="488514" y="2075080"/>
            <a:ext cx="11273425" cy="2277547"/>
          </a:xfrm>
        </p:spPr>
        <p:txBody>
          <a:bodyPr/>
          <a:lstStyle/>
          <a:p>
            <a:r>
              <a:rPr lang="en-US" sz="2800" dirty="0">
                <a:solidFill>
                  <a:schemeClr val="accent2"/>
                </a:solidFill>
              </a:rPr>
              <a:t>Migrate using Azure SQL Database Managed Instance</a:t>
            </a:r>
            <a:br>
              <a:rPr lang="en-US" sz="2800" dirty="0">
                <a:solidFill>
                  <a:schemeClr val="accent2"/>
                </a:solidFill>
              </a:rPr>
            </a:br>
            <a:br>
              <a:rPr lang="en-US" sz="3200" dirty="0"/>
            </a:br>
            <a:br>
              <a:rPr lang="en-US" sz="2400" dirty="0"/>
            </a:br>
            <a:r>
              <a:rPr lang="en-US" sz="2000" dirty="0">
                <a:solidFill>
                  <a:schemeClr val="bg1"/>
                </a:solidFill>
                <a:latin typeface="+mn-lt"/>
              </a:rPr>
              <a:t>This lab demonstrates how to migrate a SQL database to an Azure SQL Database Managed Instance using the Azure Database Migration Service.</a:t>
            </a:r>
            <a:br>
              <a:rPr lang="en-US" sz="2000" dirty="0">
                <a:solidFill>
                  <a:schemeClr val="bg1"/>
                </a:solidFill>
                <a:latin typeface="+mn-lt"/>
              </a:rPr>
            </a:br>
            <a:endParaRPr lang="en-US" sz="2000" dirty="0">
              <a:solidFill>
                <a:schemeClr val="bg1"/>
              </a:solidFill>
              <a:latin typeface="+mn-lt"/>
            </a:endParaRPr>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8065" y="0"/>
            <a:ext cx="938173" cy="938173"/>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4132" y="184509"/>
            <a:ext cx="914400" cy="914400"/>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467655" y="172123"/>
            <a:ext cx="766877"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58539" y="494852"/>
            <a:ext cx="1196481"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50E6FF"/>
                </a:solidFill>
                <a:effectLst/>
                <a:uLnTx/>
                <a:uFillTx/>
                <a:latin typeface="Segoe UI Semibold"/>
                <a:ea typeface="+mn-ea"/>
                <a:cs typeface="+mn-cs"/>
              </a:rPr>
              <a:t>Lab</a:t>
            </a:r>
          </a:p>
        </p:txBody>
      </p:sp>
    </p:spTree>
    <p:extLst>
      <p:ext uri="{BB962C8B-B14F-4D97-AF65-F5344CB8AC3E}">
        <p14:creationId xmlns:p14="http://schemas.microsoft.com/office/powerpoint/2010/main" val="84491869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8B55-EE81-444D-93CA-7ED1672D5FF9}"/>
              </a:ext>
            </a:extLst>
          </p:cNvPr>
          <p:cNvSpPr>
            <a:spLocks noGrp="1"/>
          </p:cNvSpPr>
          <p:nvPr>
            <p:ph type="title"/>
          </p:nvPr>
        </p:nvSpPr>
        <p:spPr>
          <a:xfrm>
            <a:off x="523211" y="869103"/>
            <a:ext cx="11570468" cy="4109587"/>
          </a:xfrm>
        </p:spPr>
        <p:txBody>
          <a:bodyPr/>
          <a:lstStyle/>
          <a:p>
            <a:r>
              <a:rPr lang="en-US" sz="4000" dirty="0">
                <a:solidFill>
                  <a:schemeClr val="accent2"/>
                </a:solidFill>
              </a:rPr>
              <a:t>Lab</a:t>
            </a:r>
            <a:br>
              <a:rPr lang="en-US" sz="6000" dirty="0">
                <a:solidFill>
                  <a:schemeClr val="accent2"/>
                </a:solidFill>
              </a:rPr>
            </a:br>
            <a:br>
              <a:rPr lang="en-US" sz="6000" dirty="0">
                <a:solidFill>
                  <a:schemeClr val="accent2"/>
                </a:solidFill>
              </a:rPr>
            </a:br>
            <a:br>
              <a:rPr lang="en-US" dirty="0">
                <a:solidFill>
                  <a:schemeClr val="accent2"/>
                </a:solidFill>
              </a:rPr>
            </a:br>
            <a:r>
              <a:rPr lang="en-US" sz="2800" dirty="0">
                <a:solidFill>
                  <a:schemeClr val="accent2"/>
                </a:solidFill>
              </a:rPr>
              <a:t>Migrate using Azure SQL Database Managed Instance ​</a:t>
            </a:r>
            <a:br>
              <a:rPr lang="en-US" sz="4000" dirty="0"/>
            </a:br>
            <a:br>
              <a:rPr lang="en-US" sz="6600" u="sng" dirty="0">
                <a:solidFill>
                  <a:srgbClr val="FFFF00"/>
                </a:solidFill>
              </a:rPr>
            </a:br>
            <a:r>
              <a:rPr lang="en-US" sz="6600" u="sng" dirty="0">
                <a:solidFill>
                  <a:srgbClr val="FFFF00"/>
                </a:solidFill>
                <a:hlinkClick r:id="rId3">
                  <a:extLst>
                    <a:ext uri="{A12FA001-AC4F-418D-AE19-62706E023703}">
                      <ahyp:hlinkClr xmlns:ahyp="http://schemas.microsoft.com/office/drawing/2018/hyperlinkcolor" val="tx"/>
                    </a:ext>
                  </a:extLst>
                </a:hlinkClick>
              </a:rPr>
              <a:t>http://tinyurl.com/?????????</a:t>
            </a:r>
            <a:endParaRPr lang="en-US" sz="7200" dirty="0">
              <a:solidFill>
                <a:srgbClr val="FFFF00"/>
              </a:solidFill>
            </a:endParaRPr>
          </a:p>
        </p:txBody>
      </p:sp>
    </p:spTree>
    <p:extLst>
      <p:ext uri="{BB962C8B-B14F-4D97-AF65-F5344CB8AC3E}">
        <p14:creationId xmlns:p14="http://schemas.microsoft.com/office/powerpoint/2010/main" val="398265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B3A1-9BD9-4238-8198-FB36FE252414}"/>
              </a:ext>
            </a:extLst>
          </p:cNvPr>
          <p:cNvSpPr>
            <a:spLocks noGrp="1"/>
          </p:cNvSpPr>
          <p:nvPr>
            <p:ph type="title"/>
          </p:nvPr>
        </p:nvSpPr>
        <p:spPr/>
        <p:txBody>
          <a:bodyPr/>
          <a:lstStyle/>
          <a:p>
            <a:r>
              <a:rPr lang="en-US"/>
              <a:t>SQL -&gt; SQL Database MI online migration workflow</a:t>
            </a:r>
          </a:p>
        </p:txBody>
      </p:sp>
      <p:sp>
        <p:nvSpPr>
          <p:cNvPr id="3" name="Rectangle 2">
            <a:extLst>
              <a:ext uri="{FF2B5EF4-FFF2-40B4-BE49-F238E27FC236}">
                <a16:creationId xmlns:a16="http://schemas.microsoft.com/office/drawing/2014/main" id="{4C6ECB69-F474-4894-9771-839FC2C8621E}"/>
              </a:ext>
            </a:extLst>
          </p:cNvPr>
          <p:cNvSpPr/>
          <p:nvPr/>
        </p:nvSpPr>
        <p:spPr bwMode="auto">
          <a:xfrm>
            <a:off x="597308" y="1405688"/>
            <a:ext cx="6599905" cy="2979173"/>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D4E76D16-13C1-4FCC-833F-6FA3D7116282}"/>
              </a:ext>
            </a:extLst>
          </p:cNvPr>
          <p:cNvSpPr/>
          <p:nvPr/>
        </p:nvSpPr>
        <p:spPr bwMode="auto">
          <a:xfrm>
            <a:off x="1961535" y="1929255"/>
            <a:ext cx="1703439" cy="2340464"/>
          </a:xfrm>
          <a:prstGeom prst="rect">
            <a:avLst/>
          </a:prstGeom>
          <a:solidFill>
            <a:srgbClr val="88CBFF">
              <a:alpha val="3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Segoe UI" pitchFamily="34" charset="0"/>
                <a:cs typeface="Segoe UI Light" panose="020B0502040204020203" pitchFamily="34" charset="0"/>
              </a:rPr>
              <a:t>Subnet used for MI</a:t>
            </a:r>
          </a:p>
        </p:txBody>
      </p:sp>
      <p:sp>
        <p:nvSpPr>
          <p:cNvPr id="5" name="Rectangle 4">
            <a:extLst>
              <a:ext uri="{FF2B5EF4-FFF2-40B4-BE49-F238E27FC236}">
                <a16:creationId xmlns:a16="http://schemas.microsoft.com/office/drawing/2014/main" id="{A1F0A243-1A73-4EFE-8031-47D8A7BE0C81}"/>
              </a:ext>
            </a:extLst>
          </p:cNvPr>
          <p:cNvSpPr/>
          <p:nvPr/>
        </p:nvSpPr>
        <p:spPr bwMode="auto">
          <a:xfrm>
            <a:off x="597308" y="4991757"/>
            <a:ext cx="6599905" cy="1924663"/>
          </a:xfrm>
          <a:prstGeom prst="rect">
            <a:avLst/>
          </a:prstGeom>
          <a:solidFill>
            <a:schemeClr val="bg1">
              <a:lumMod val="85000"/>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a:extLst>
              <a:ext uri="{FF2B5EF4-FFF2-40B4-BE49-F238E27FC236}">
                <a16:creationId xmlns:a16="http://schemas.microsoft.com/office/drawing/2014/main" id="{684AD37C-3289-4B4C-8465-792FCB9EE7E2}"/>
              </a:ext>
            </a:extLst>
          </p:cNvPr>
          <p:cNvSpPr/>
          <p:nvPr/>
        </p:nvSpPr>
        <p:spPr bwMode="auto">
          <a:xfrm>
            <a:off x="4748981" y="5992825"/>
            <a:ext cx="2227006" cy="721893"/>
          </a:xfrm>
          <a:prstGeom prst="rect">
            <a:avLst/>
          </a:prstGeom>
          <a:solidFill>
            <a:srgbClr val="88CBFF">
              <a:alpha val="3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8A312BC4-CF76-44BD-9472-B0B8EB80FD49}"/>
              </a:ext>
            </a:extLst>
          </p:cNvPr>
          <p:cNvSpPr/>
          <p:nvPr/>
        </p:nvSpPr>
        <p:spPr bwMode="auto">
          <a:xfrm>
            <a:off x="4712117" y="1612165"/>
            <a:ext cx="2271244" cy="966019"/>
          </a:xfrm>
          <a:prstGeom prst="rect">
            <a:avLst/>
          </a:prstGeom>
          <a:solidFill>
            <a:srgbClr val="88CBFF">
              <a:alpha val="3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63F4A32-01FD-4E35-8435-953A360B72B8}"/>
              </a:ext>
            </a:extLst>
          </p:cNvPr>
          <p:cNvSpPr txBox="1"/>
          <p:nvPr/>
        </p:nvSpPr>
        <p:spPr>
          <a:xfrm>
            <a:off x="2074875" y="1670406"/>
            <a:ext cx="156859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Virtual Network ( VNET )</a:t>
            </a:r>
          </a:p>
        </p:txBody>
      </p:sp>
      <p:sp>
        <p:nvSpPr>
          <p:cNvPr id="9" name="Oval 8">
            <a:extLst>
              <a:ext uri="{FF2B5EF4-FFF2-40B4-BE49-F238E27FC236}">
                <a16:creationId xmlns:a16="http://schemas.microsoft.com/office/drawing/2014/main" id="{E25E005B-A83E-4717-9AFD-FFA918031572}"/>
              </a:ext>
            </a:extLst>
          </p:cNvPr>
          <p:cNvSpPr/>
          <p:nvPr/>
        </p:nvSpPr>
        <p:spPr bwMode="auto">
          <a:xfrm>
            <a:off x="4534586" y="5164662"/>
            <a:ext cx="256725" cy="236954"/>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a:t>
            </a:r>
          </a:p>
        </p:txBody>
      </p:sp>
      <p:sp>
        <p:nvSpPr>
          <p:cNvPr id="10" name="Oval 9">
            <a:extLst>
              <a:ext uri="{FF2B5EF4-FFF2-40B4-BE49-F238E27FC236}">
                <a16:creationId xmlns:a16="http://schemas.microsoft.com/office/drawing/2014/main" id="{1FF5C72E-E4BE-4613-B159-1AC1B95F221E}"/>
              </a:ext>
            </a:extLst>
          </p:cNvPr>
          <p:cNvSpPr/>
          <p:nvPr/>
        </p:nvSpPr>
        <p:spPr bwMode="auto">
          <a:xfrm>
            <a:off x="6135529" y="2694540"/>
            <a:ext cx="256725" cy="236954"/>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a:t>
            </a:r>
          </a:p>
        </p:txBody>
      </p:sp>
      <p:sp>
        <p:nvSpPr>
          <p:cNvPr id="11" name="Oval 10">
            <a:extLst>
              <a:ext uri="{FF2B5EF4-FFF2-40B4-BE49-F238E27FC236}">
                <a16:creationId xmlns:a16="http://schemas.microsoft.com/office/drawing/2014/main" id="{553203C8-B015-449D-B1E3-9446016C3469}"/>
              </a:ext>
            </a:extLst>
          </p:cNvPr>
          <p:cNvSpPr/>
          <p:nvPr/>
        </p:nvSpPr>
        <p:spPr bwMode="auto">
          <a:xfrm>
            <a:off x="4160962" y="3625575"/>
            <a:ext cx="256725" cy="236954"/>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3</a:t>
            </a:r>
          </a:p>
        </p:txBody>
      </p:sp>
      <p:sp>
        <p:nvSpPr>
          <p:cNvPr id="12" name="Oval 11">
            <a:extLst>
              <a:ext uri="{FF2B5EF4-FFF2-40B4-BE49-F238E27FC236}">
                <a16:creationId xmlns:a16="http://schemas.microsoft.com/office/drawing/2014/main" id="{85B24171-DB52-439B-97BC-F2DFA4A460C2}"/>
              </a:ext>
            </a:extLst>
          </p:cNvPr>
          <p:cNvSpPr/>
          <p:nvPr/>
        </p:nvSpPr>
        <p:spPr bwMode="auto">
          <a:xfrm>
            <a:off x="4200459" y="2241083"/>
            <a:ext cx="256725" cy="236954"/>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4</a:t>
            </a:r>
          </a:p>
        </p:txBody>
      </p:sp>
      <p:sp>
        <p:nvSpPr>
          <p:cNvPr id="13" name="Oval 12">
            <a:extLst>
              <a:ext uri="{FF2B5EF4-FFF2-40B4-BE49-F238E27FC236}">
                <a16:creationId xmlns:a16="http://schemas.microsoft.com/office/drawing/2014/main" id="{4F8C50CD-3FE8-4AB0-B706-41DF86CD047D}"/>
              </a:ext>
            </a:extLst>
          </p:cNvPr>
          <p:cNvSpPr/>
          <p:nvPr/>
        </p:nvSpPr>
        <p:spPr bwMode="auto">
          <a:xfrm>
            <a:off x="7698104" y="2720484"/>
            <a:ext cx="414391" cy="411792"/>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a:t>
            </a:r>
          </a:p>
        </p:txBody>
      </p:sp>
      <p:sp>
        <p:nvSpPr>
          <p:cNvPr id="14" name="TextBox 13">
            <a:extLst>
              <a:ext uri="{FF2B5EF4-FFF2-40B4-BE49-F238E27FC236}">
                <a16:creationId xmlns:a16="http://schemas.microsoft.com/office/drawing/2014/main" id="{A4C808C0-1E3A-4E71-89FA-D34FB0374A96}"/>
              </a:ext>
            </a:extLst>
          </p:cNvPr>
          <p:cNvSpPr txBox="1"/>
          <p:nvPr/>
        </p:nvSpPr>
        <p:spPr>
          <a:xfrm>
            <a:off x="8235168" y="2803270"/>
            <a:ext cx="3807846"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Provide existing backups in network share</a:t>
            </a:r>
          </a:p>
        </p:txBody>
      </p:sp>
      <p:sp>
        <p:nvSpPr>
          <p:cNvPr id="15" name="Oval 14">
            <a:extLst>
              <a:ext uri="{FF2B5EF4-FFF2-40B4-BE49-F238E27FC236}">
                <a16:creationId xmlns:a16="http://schemas.microsoft.com/office/drawing/2014/main" id="{1DCB7B12-5A48-4EB4-A9BB-0283778694A6}"/>
              </a:ext>
            </a:extLst>
          </p:cNvPr>
          <p:cNvSpPr/>
          <p:nvPr/>
        </p:nvSpPr>
        <p:spPr bwMode="auto">
          <a:xfrm>
            <a:off x="7698103" y="3301449"/>
            <a:ext cx="414391" cy="411792"/>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a:t>
            </a:r>
          </a:p>
        </p:txBody>
      </p:sp>
      <p:sp>
        <p:nvSpPr>
          <p:cNvPr id="16" name="TextBox 15">
            <a:extLst>
              <a:ext uri="{FF2B5EF4-FFF2-40B4-BE49-F238E27FC236}">
                <a16:creationId xmlns:a16="http://schemas.microsoft.com/office/drawing/2014/main" id="{A0035D68-5FA2-4A4F-B4AD-C2845483022C}"/>
              </a:ext>
            </a:extLst>
          </p:cNvPr>
          <p:cNvSpPr txBox="1"/>
          <p:nvPr/>
        </p:nvSpPr>
        <p:spPr>
          <a:xfrm>
            <a:off x="8235168" y="3384235"/>
            <a:ext cx="3807846"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DMS upload backup files to Azure storage</a:t>
            </a:r>
          </a:p>
        </p:txBody>
      </p:sp>
      <p:sp>
        <p:nvSpPr>
          <p:cNvPr id="17" name="Oval 16">
            <a:extLst>
              <a:ext uri="{FF2B5EF4-FFF2-40B4-BE49-F238E27FC236}">
                <a16:creationId xmlns:a16="http://schemas.microsoft.com/office/drawing/2014/main" id="{EA01EE77-6ED3-4E2C-8CC4-6B18A91FE2A7}"/>
              </a:ext>
            </a:extLst>
          </p:cNvPr>
          <p:cNvSpPr/>
          <p:nvPr/>
        </p:nvSpPr>
        <p:spPr bwMode="auto">
          <a:xfrm>
            <a:off x="7704104" y="3890730"/>
            <a:ext cx="414391" cy="411792"/>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3</a:t>
            </a:r>
          </a:p>
        </p:txBody>
      </p:sp>
      <p:sp>
        <p:nvSpPr>
          <p:cNvPr id="18" name="TextBox 17">
            <a:extLst>
              <a:ext uri="{FF2B5EF4-FFF2-40B4-BE49-F238E27FC236}">
                <a16:creationId xmlns:a16="http://schemas.microsoft.com/office/drawing/2014/main" id="{C67A6F94-B0C3-4BEF-9313-1E28F58B782B}"/>
              </a:ext>
            </a:extLst>
          </p:cNvPr>
          <p:cNvSpPr txBox="1"/>
          <p:nvPr/>
        </p:nvSpPr>
        <p:spPr>
          <a:xfrm>
            <a:off x="8235168" y="3973516"/>
            <a:ext cx="395683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DMS initiate the migration to Azure SQL MI</a:t>
            </a:r>
          </a:p>
        </p:txBody>
      </p:sp>
      <p:sp>
        <p:nvSpPr>
          <p:cNvPr id="19" name="Oval 18">
            <a:extLst>
              <a:ext uri="{FF2B5EF4-FFF2-40B4-BE49-F238E27FC236}">
                <a16:creationId xmlns:a16="http://schemas.microsoft.com/office/drawing/2014/main" id="{534A807D-196A-4241-9715-B3076A6466A1}"/>
              </a:ext>
            </a:extLst>
          </p:cNvPr>
          <p:cNvSpPr/>
          <p:nvPr/>
        </p:nvSpPr>
        <p:spPr bwMode="auto">
          <a:xfrm>
            <a:off x="7704104" y="4478757"/>
            <a:ext cx="414391" cy="411792"/>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4</a:t>
            </a:r>
          </a:p>
        </p:txBody>
      </p:sp>
      <p:sp>
        <p:nvSpPr>
          <p:cNvPr id="20" name="TextBox 19">
            <a:extLst>
              <a:ext uri="{FF2B5EF4-FFF2-40B4-BE49-F238E27FC236}">
                <a16:creationId xmlns:a16="http://schemas.microsoft.com/office/drawing/2014/main" id="{9AA3912E-DF5E-47CF-B38B-11A9105050CA}"/>
              </a:ext>
            </a:extLst>
          </p:cNvPr>
          <p:cNvSpPr txBox="1"/>
          <p:nvPr/>
        </p:nvSpPr>
        <p:spPr>
          <a:xfrm>
            <a:off x="8235168" y="4469210"/>
            <a:ext cx="395683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backup restored and Transaction log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backups continuously applied until cutover </a:t>
            </a:r>
          </a:p>
        </p:txBody>
      </p:sp>
      <p:sp>
        <p:nvSpPr>
          <p:cNvPr id="21" name="Rectangle 20">
            <a:extLst>
              <a:ext uri="{FF2B5EF4-FFF2-40B4-BE49-F238E27FC236}">
                <a16:creationId xmlns:a16="http://schemas.microsoft.com/office/drawing/2014/main" id="{C4B0D1FF-4C8C-4408-B006-9F54CFD1334D}"/>
              </a:ext>
            </a:extLst>
          </p:cNvPr>
          <p:cNvSpPr/>
          <p:nvPr/>
        </p:nvSpPr>
        <p:spPr bwMode="auto">
          <a:xfrm>
            <a:off x="4734232" y="3035384"/>
            <a:ext cx="2256503" cy="1234335"/>
          </a:xfrm>
          <a:prstGeom prst="rect">
            <a:avLst/>
          </a:prstGeom>
          <a:solidFill>
            <a:srgbClr val="88CBFF">
              <a:alpha val="3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Segoe UI" pitchFamily="34" charset="0"/>
                <a:cs typeface="Segoe UI Light" panose="020B0502040204020203" pitchFamily="34" charset="0"/>
              </a:rPr>
              <a:t>Subnet used for DMS</a:t>
            </a:r>
          </a:p>
        </p:txBody>
      </p:sp>
      <p:grpSp>
        <p:nvGrpSpPr>
          <p:cNvPr id="22" name="Group 21">
            <a:extLst>
              <a:ext uri="{FF2B5EF4-FFF2-40B4-BE49-F238E27FC236}">
                <a16:creationId xmlns:a16="http://schemas.microsoft.com/office/drawing/2014/main" id="{99698B80-FD60-416E-A008-E08579B068C6}"/>
              </a:ext>
            </a:extLst>
          </p:cNvPr>
          <p:cNvGrpSpPr/>
          <p:nvPr/>
        </p:nvGrpSpPr>
        <p:grpSpPr>
          <a:xfrm>
            <a:off x="5527925" y="3261989"/>
            <a:ext cx="659026" cy="614052"/>
            <a:chOff x="4718213" y="4746025"/>
            <a:chExt cx="427172" cy="398021"/>
          </a:xfrm>
          <a:solidFill>
            <a:schemeClr val="bg2">
              <a:lumMod val="90000"/>
            </a:schemeClr>
          </a:solidFill>
          <a:effectLst>
            <a:outerShdw blurRad="50800" dist="38100" dir="2700000" algn="tl" rotWithShape="0">
              <a:prstClr val="black">
                <a:alpha val="30000"/>
              </a:prstClr>
            </a:outerShdw>
          </a:effectLst>
        </p:grpSpPr>
        <p:sp>
          <p:nvSpPr>
            <p:cNvPr id="23" name="Freeform 128">
              <a:extLst>
                <a:ext uri="{FF2B5EF4-FFF2-40B4-BE49-F238E27FC236}">
                  <a16:creationId xmlns:a16="http://schemas.microsoft.com/office/drawing/2014/main" id="{C37DA114-A5BB-4093-A71E-428D89CF4A52}"/>
                </a:ext>
              </a:extLst>
            </p:cNvPr>
            <p:cNvSpPr>
              <a:spLocks noChangeAspect="1"/>
            </p:cNvSpPr>
            <p:nvPr/>
          </p:nvSpPr>
          <p:spPr bwMode="auto">
            <a:xfrm>
              <a:off x="4718213"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9525">
              <a:solidFill>
                <a:schemeClr val="bg2">
                  <a:lumMod val="50000"/>
                </a:schemeClr>
              </a:solidFill>
              <a:miter lim="800000"/>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
          <p:nvSpPr>
            <p:cNvPr id="24" name="Cylinder 513">
              <a:extLst>
                <a:ext uri="{FF2B5EF4-FFF2-40B4-BE49-F238E27FC236}">
                  <a16:creationId xmlns:a16="http://schemas.microsoft.com/office/drawing/2014/main" id="{5B13C3A9-0B04-4AED-8C04-10146E9AAF98}"/>
                </a:ext>
              </a:extLst>
            </p:cNvPr>
            <p:cNvSpPr/>
            <p:nvPr/>
          </p:nvSpPr>
          <p:spPr bwMode="auto">
            <a:xfrm>
              <a:off x="4828660" y="4897487"/>
              <a:ext cx="187675" cy="246559"/>
            </a:xfrm>
            <a:prstGeom prst="flowChartMagneticDisk">
              <a:avLst/>
            </a:prstGeom>
            <a:grp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9BC137AD-532E-4DCF-80DA-9AE638B2F485}"/>
                </a:ext>
              </a:extLst>
            </p:cNvPr>
            <p:cNvCxnSpPr>
              <a:cxnSpLocks/>
            </p:cNvCxnSpPr>
            <p:nvPr/>
          </p:nvCxnSpPr>
          <p:spPr>
            <a:xfrm flipV="1">
              <a:off x="4922497" y="4797211"/>
              <a:ext cx="0" cy="140145"/>
            </a:xfrm>
            <a:prstGeom prst="straightConnector1">
              <a:avLst/>
            </a:prstGeom>
            <a:grpFill/>
            <a:ln w="952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898B6D6-73BA-4560-87A3-0BE1D4F609B8}"/>
              </a:ext>
            </a:extLst>
          </p:cNvPr>
          <p:cNvGrpSpPr/>
          <p:nvPr/>
        </p:nvGrpSpPr>
        <p:grpSpPr>
          <a:xfrm>
            <a:off x="5076448" y="6103050"/>
            <a:ext cx="1591125" cy="538316"/>
            <a:chOff x="4434893" y="5936227"/>
            <a:chExt cx="1591125" cy="538316"/>
          </a:xfrm>
          <a:noFill/>
        </p:grpSpPr>
        <p:pic>
          <p:nvPicPr>
            <p:cNvPr id="27" name="Picture 26">
              <a:extLst>
                <a:ext uri="{FF2B5EF4-FFF2-40B4-BE49-F238E27FC236}">
                  <a16:creationId xmlns:a16="http://schemas.microsoft.com/office/drawing/2014/main" id="{160955D0-2105-4087-A25E-C7A22932CE47}"/>
                </a:ext>
              </a:extLst>
            </p:cNvPr>
            <p:cNvPicPr>
              <a:picLocks noChangeAspect="1"/>
            </p:cNvPicPr>
            <p:nvPr/>
          </p:nvPicPr>
          <p:blipFill>
            <a:blip r:embed="rId2"/>
            <a:stretch>
              <a:fillRect/>
            </a:stretch>
          </p:blipFill>
          <p:spPr>
            <a:xfrm>
              <a:off x="4434893" y="5936227"/>
              <a:ext cx="455499" cy="538316"/>
            </a:xfrm>
            <a:prstGeom prst="rect">
              <a:avLst/>
            </a:prstGeom>
            <a:grpFill/>
          </p:spPr>
        </p:pic>
        <p:pic>
          <p:nvPicPr>
            <p:cNvPr id="28" name="Picture 27">
              <a:extLst>
                <a:ext uri="{FF2B5EF4-FFF2-40B4-BE49-F238E27FC236}">
                  <a16:creationId xmlns:a16="http://schemas.microsoft.com/office/drawing/2014/main" id="{268D6DA5-1F89-406D-8147-3D13120CA983}"/>
                </a:ext>
              </a:extLst>
            </p:cNvPr>
            <p:cNvPicPr>
              <a:picLocks noChangeAspect="1"/>
            </p:cNvPicPr>
            <p:nvPr/>
          </p:nvPicPr>
          <p:blipFill>
            <a:blip r:embed="rId2"/>
            <a:stretch>
              <a:fillRect/>
            </a:stretch>
          </p:blipFill>
          <p:spPr>
            <a:xfrm>
              <a:off x="5002706" y="5936227"/>
              <a:ext cx="455499" cy="538316"/>
            </a:xfrm>
            <a:prstGeom prst="rect">
              <a:avLst/>
            </a:prstGeom>
            <a:noFill/>
          </p:spPr>
        </p:pic>
        <p:pic>
          <p:nvPicPr>
            <p:cNvPr id="29" name="Picture 28">
              <a:extLst>
                <a:ext uri="{FF2B5EF4-FFF2-40B4-BE49-F238E27FC236}">
                  <a16:creationId xmlns:a16="http://schemas.microsoft.com/office/drawing/2014/main" id="{73CC8E90-E740-4327-BBAC-F0DBFAE9419D}"/>
                </a:ext>
              </a:extLst>
            </p:cNvPr>
            <p:cNvPicPr>
              <a:picLocks noChangeAspect="1"/>
            </p:cNvPicPr>
            <p:nvPr/>
          </p:nvPicPr>
          <p:blipFill>
            <a:blip r:embed="rId2"/>
            <a:stretch>
              <a:fillRect/>
            </a:stretch>
          </p:blipFill>
          <p:spPr>
            <a:xfrm>
              <a:off x="5570519" y="5936227"/>
              <a:ext cx="455499" cy="538316"/>
            </a:xfrm>
            <a:prstGeom prst="rect">
              <a:avLst/>
            </a:prstGeom>
            <a:grpFill/>
          </p:spPr>
        </p:pic>
      </p:grpSp>
      <p:pic>
        <p:nvPicPr>
          <p:cNvPr id="30" name="Picture 29">
            <a:extLst>
              <a:ext uri="{FF2B5EF4-FFF2-40B4-BE49-F238E27FC236}">
                <a16:creationId xmlns:a16="http://schemas.microsoft.com/office/drawing/2014/main" id="{A6FE92D0-D112-414D-A28D-7DF7337FA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202" y="6200995"/>
            <a:ext cx="1220055" cy="256016"/>
          </a:xfrm>
          <a:prstGeom prst="rect">
            <a:avLst/>
          </a:prstGeom>
        </p:spPr>
      </p:pic>
      <p:grpSp>
        <p:nvGrpSpPr>
          <p:cNvPr id="31" name="Group 30">
            <a:extLst>
              <a:ext uri="{FF2B5EF4-FFF2-40B4-BE49-F238E27FC236}">
                <a16:creationId xmlns:a16="http://schemas.microsoft.com/office/drawing/2014/main" id="{754E2CC9-695B-4E0D-A6EC-A2537037B846}"/>
              </a:ext>
            </a:extLst>
          </p:cNvPr>
          <p:cNvGrpSpPr/>
          <p:nvPr/>
        </p:nvGrpSpPr>
        <p:grpSpPr>
          <a:xfrm>
            <a:off x="719427" y="5321693"/>
            <a:ext cx="886321" cy="886321"/>
            <a:chOff x="222798" y="5228611"/>
            <a:chExt cx="886321" cy="886321"/>
          </a:xfrm>
        </p:grpSpPr>
        <p:pic>
          <p:nvPicPr>
            <p:cNvPr id="32" name="Picture 31" descr="az_data_ebc_icon_on-prem_v2.png">
              <a:extLst>
                <a:ext uri="{FF2B5EF4-FFF2-40B4-BE49-F238E27FC236}">
                  <a16:creationId xmlns:a16="http://schemas.microsoft.com/office/drawing/2014/main" id="{C70FF43A-B697-404E-B124-57334A8DD9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798" y="5228611"/>
              <a:ext cx="886321" cy="886321"/>
            </a:xfrm>
            <a:prstGeom prst="rect">
              <a:avLst/>
            </a:prstGeom>
          </p:spPr>
        </p:pic>
        <p:sp>
          <p:nvSpPr>
            <p:cNvPr id="33" name="Rectangle 32">
              <a:extLst>
                <a:ext uri="{FF2B5EF4-FFF2-40B4-BE49-F238E27FC236}">
                  <a16:creationId xmlns:a16="http://schemas.microsoft.com/office/drawing/2014/main" id="{00FEE94C-09D2-40BF-A00A-49619D79F094}"/>
                </a:ext>
              </a:extLst>
            </p:cNvPr>
            <p:cNvSpPr/>
            <p:nvPr/>
          </p:nvSpPr>
          <p:spPr>
            <a:xfrm>
              <a:off x="251631" y="5843701"/>
              <a:ext cx="828654" cy="222554"/>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spc="49" normalizeH="0" baseline="0" noProof="0">
                  <a:ln>
                    <a:noFill/>
                  </a:ln>
                  <a:solidFill>
                    <a:srgbClr val="505050"/>
                  </a:solidFill>
                  <a:effectLst/>
                  <a:uLnTx/>
                  <a:uFillTx/>
                  <a:latin typeface="Segoe UI Semilight" charset="0"/>
                  <a:ea typeface="Segoe UI Semilight" charset="0"/>
                  <a:cs typeface="Segoe UI Semilight" charset="0"/>
                </a:rPr>
                <a:t>On-Premise</a:t>
              </a:r>
            </a:p>
          </p:txBody>
        </p:sp>
      </p:grpSp>
      <p:sp>
        <p:nvSpPr>
          <p:cNvPr id="36" name="Rectangle 35">
            <a:extLst>
              <a:ext uri="{FF2B5EF4-FFF2-40B4-BE49-F238E27FC236}">
                <a16:creationId xmlns:a16="http://schemas.microsoft.com/office/drawing/2014/main" id="{F3D09AC5-6AE3-449D-8D04-DDCB4E43445C}"/>
              </a:ext>
            </a:extLst>
          </p:cNvPr>
          <p:cNvSpPr/>
          <p:nvPr/>
        </p:nvSpPr>
        <p:spPr>
          <a:xfrm>
            <a:off x="619846" y="2878983"/>
            <a:ext cx="1232966"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spc="49" normalizeH="0" baseline="0" noProof="0">
                <a:ln>
                  <a:noFill/>
                </a:ln>
                <a:solidFill>
                  <a:srgbClr val="505050"/>
                </a:solidFill>
                <a:effectLst/>
                <a:uLnTx/>
                <a:uFillTx/>
                <a:latin typeface="Segoe UI Semilight" charset="0"/>
                <a:ea typeface="Segoe UI Semilight" charset="0"/>
                <a:cs typeface="Segoe UI Semilight" charset="0"/>
              </a:rPr>
              <a:t>Cloud network</a:t>
            </a:r>
          </a:p>
        </p:txBody>
      </p:sp>
      <p:sp>
        <p:nvSpPr>
          <p:cNvPr id="37" name="Rectangle 36">
            <a:extLst>
              <a:ext uri="{FF2B5EF4-FFF2-40B4-BE49-F238E27FC236}">
                <a16:creationId xmlns:a16="http://schemas.microsoft.com/office/drawing/2014/main" id="{C1084B11-026B-4FB5-B847-9FE3FBB3DC12}"/>
              </a:ext>
            </a:extLst>
          </p:cNvPr>
          <p:cNvSpPr/>
          <p:nvPr/>
        </p:nvSpPr>
        <p:spPr>
          <a:xfrm>
            <a:off x="2100987" y="3102875"/>
            <a:ext cx="1407934" cy="4702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696461"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DB</a:t>
            </a:r>
          </a:p>
          <a:p>
            <a:pPr marL="0" marR="0" lvl="0" indent="0" algn="ctr" defTabSz="696461"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Managed Instance</a:t>
            </a:r>
          </a:p>
        </p:txBody>
      </p:sp>
      <p:pic>
        <p:nvPicPr>
          <p:cNvPr id="38" name="Picture 37">
            <a:extLst>
              <a:ext uri="{FF2B5EF4-FFF2-40B4-BE49-F238E27FC236}">
                <a16:creationId xmlns:a16="http://schemas.microsoft.com/office/drawing/2014/main" id="{28363D10-7AEE-478C-84CC-BCDF6AD96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8024" y="2378644"/>
            <a:ext cx="731848" cy="721958"/>
          </a:xfrm>
          <a:prstGeom prst="rect">
            <a:avLst/>
          </a:prstGeom>
        </p:spPr>
      </p:pic>
      <p:grpSp>
        <p:nvGrpSpPr>
          <p:cNvPr id="39" name="Group 38">
            <a:extLst>
              <a:ext uri="{FF2B5EF4-FFF2-40B4-BE49-F238E27FC236}">
                <a16:creationId xmlns:a16="http://schemas.microsoft.com/office/drawing/2014/main" id="{65060AA6-75E0-4521-9F20-9C0476EE5A5F}"/>
              </a:ext>
            </a:extLst>
          </p:cNvPr>
          <p:cNvGrpSpPr/>
          <p:nvPr/>
        </p:nvGrpSpPr>
        <p:grpSpPr>
          <a:xfrm>
            <a:off x="5668322" y="5424617"/>
            <a:ext cx="373453" cy="516854"/>
            <a:chOff x="2770899" y="4336026"/>
            <a:chExt cx="223024" cy="420989"/>
          </a:xfrm>
        </p:grpSpPr>
        <p:pic>
          <p:nvPicPr>
            <p:cNvPr id="40" name="Picture 39">
              <a:extLst>
                <a:ext uri="{FF2B5EF4-FFF2-40B4-BE49-F238E27FC236}">
                  <a16:creationId xmlns:a16="http://schemas.microsoft.com/office/drawing/2014/main" id="{E1F59993-A112-45EE-BBB2-404D02F1D4EE}"/>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41" name="Picture 40">
              <a:extLst>
                <a:ext uri="{FF2B5EF4-FFF2-40B4-BE49-F238E27FC236}">
                  <a16:creationId xmlns:a16="http://schemas.microsoft.com/office/drawing/2014/main" id="{CDAB6DFB-4A35-442D-A4B7-D2266FFA55E3}"/>
                </a:ext>
              </a:extLst>
            </p:cNvPr>
            <p:cNvPicPr>
              <a:picLocks noChangeAspect="1"/>
            </p:cNvPicPr>
            <p:nvPr/>
          </p:nvPicPr>
          <p:blipFill>
            <a:blip r:embed="rId7"/>
            <a:stretch>
              <a:fillRect/>
            </a:stretch>
          </p:blipFill>
          <p:spPr>
            <a:xfrm flipH="1">
              <a:off x="2770899" y="4336029"/>
              <a:ext cx="90286" cy="420986"/>
            </a:xfrm>
            <a:prstGeom prst="rect">
              <a:avLst/>
            </a:prstGeom>
          </p:spPr>
        </p:pic>
      </p:grpSp>
      <p:grpSp>
        <p:nvGrpSpPr>
          <p:cNvPr id="42" name="Group 41">
            <a:extLst>
              <a:ext uri="{FF2B5EF4-FFF2-40B4-BE49-F238E27FC236}">
                <a16:creationId xmlns:a16="http://schemas.microsoft.com/office/drawing/2014/main" id="{1E1C1494-95D4-4AD6-BE6A-8A2B20F46469}"/>
              </a:ext>
            </a:extLst>
          </p:cNvPr>
          <p:cNvGrpSpPr/>
          <p:nvPr/>
        </p:nvGrpSpPr>
        <p:grpSpPr>
          <a:xfrm>
            <a:off x="5668320" y="4414358"/>
            <a:ext cx="373451" cy="516851"/>
            <a:chOff x="2770900" y="4336026"/>
            <a:chExt cx="223023" cy="420986"/>
          </a:xfrm>
        </p:grpSpPr>
        <p:pic>
          <p:nvPicPr>
            <p:cNvPr id="43" name="Picture 42">
              <a:extLst>
                <a:ext uri="{FF2B5EF4-FFF2-40B4-BE49-F238E27FC236}">
                  <a16:creationId xmlns:a16="http://schemas.microsoft.com/office/drawing/2014/main" id="{2B7F0D65-ED10-4CFF-9277-A8863A3B763B}"/>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44" name="Picture 43">
              <a:extLst>
                <a:ext uri="{FF2B5EF4-FFF2-40B4-BE49-F238E27FC236}">
                  <a16:creationId xmlns:a16="http://schemas.microsoft.com/office/drawing/2014/main" id="{B0033FAE-E92B-472F-B555-1DD4FCEDF8B6}"/>
                </a:ext>
              </a:extLst>
            </p:cNvPr>
            <p:cNvPicPr>
              <a:picLocks noChangeAspect="1"/>
            </p:cNvPicPr>
            <p:nvPr/>
          </p:nvPicPr>
          <p:blipFill>
            <a:blip r:embed="rId7"/>
            <a:stretch>
              <a:fillRect/>
            </a:stretch>
          </p:blipFill>
          <p:spPr>
            <a:xfrm flipH="1">
              <a:off x="2770900" y="4336026"/>
              <a:ext cx="90286" cy="420986"/>
            </a:xfrm>
            <a:prstGeom prst="rect">
              <a:avLst/>
            </a:prstGeom>
          </p:spPr>
        </p:pic>
      </p:grpSp>
      <p:grpSp>
        <p:nvGrpSpPr>
          <p:cNvPr id="45" name="Group 44">
            <a:extLst>
              <a:ext uri="{FF2B5EF4-FFF2-40B4-BE49-F238E27FC236}">
                <a16:creationId xmlns:a16="http://schemas.microsoft.com/office/drawing/2014/main" id="{3386E795-76A0-468E-AE73-6825686C5408}"/>
              </a:ext>
            </a:extLst>
          </p:cNvPr>
          <p:cNvGrpSpPr/>
          <p:nvPr/>
        </p:nvGrpSpPr>
        <p:grpSpPr>
          <a:xfrm>
            <a:off x="5675695" y="2615055"/>
            <a:ext cx="363770" cy="390833"/>
            <a:chOff x="2770900" y="4336026"/>
            <a:chExt cx="223023" cy="420986"/>
          </a:xfrm>
        </p:grpSpPr>
        <p:pic>
          <p:nvPicPr>
            <p:cNvPr id="46" name="Picture 45">
              <a:extLst>
                <a:ext uri="{FF2B5EF4-FFF2-40B4-BE49-F238E27FC236}">
                  <a16:creationId xmlns:a16="http://schemas.microsoft.com/office/drawing/2014/main" id="{93D10C9B-1656-4FFC-BFFD-DA5CD988A968}"/>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47" name="Picture 46">
              <a:extLst>
                <a:ext uri="{FF2B5EF4-FFF2-40B4-BE49-F238E27FC236}">
                  <a16:creationId xmlns:a16="http://schemas.microsoft.com/office/drawing/2014/main" id="{5C756204-A016-4A46-A5AA-C1E75995BA57}"/>
                </a:ext>
              </a:extLst>
            </p:cNvPr>
            <p:cNvPicPr>
              <a:picLocks noChangeAspect="1"/>
            </p:cNvPicPr>
            <p:nvPr/>
          </p:nvPicPr>
          <p:blipFill>
            <a:blip r:embed="rId7"/>
            <a:stretch>
              <a:fillRect/>
            </a:stretch>
          </p:blipFill>
          <p:spPr>
            <a:xfrm flipH="1">
              <a:off x="2770900" y="4336026"/>
              <a:ext cx="90286" cy="420986"/>
            </a:xfrm>
            <a:prstGeom prst="rect">
              <a:avLst/>
            </a:prstGeom>
          </p:spPr>
        </p:pic>
      </p:grpSp>
      <p:sp>
        <p:nvSpPr>
          <p:cNvPr id="48" name="Rectangle 47">
            <a:extLst>
              <a:ext uri="{FF2B5EF4-FFF2-40B4-BE49-F238E27FC236}">
                <a16:creationId xmlns:a16="http://schemas.microsoft.com/office/drawing/2014/main" id="{3DD427C7-6BCE-4239-BB9C-E7EED57F3F52}"/>
              </a:ext>
            </a:extLst>
          </p:cNvPr>
          <p:cNvSpPr/>
          <p:nvPr/>
        </p:nvSpPr>
        <p:spPr>
          <a:xfrm>
            <a:off x="5157694" y="2241535"/>
            <a:ext cx="132600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1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Blob Storage</a:t>
            </a:r>
          </a:p>
        </p:txBody>
      </p:sp>
      <p:grpSp>
        <p:nvGrpSpPr>
          <p:cNvPr id="49" name="Group 48">
            <a:extLst>
              <a:ext uri="{FF2B5EF4-FFF2-40B4-BE49-F238E27FC236}">
                <a16:creationId xmlns:a16="http://schemas.microsoft.com/office/drawing/2014/main" id="{B2A6C06C-1239-4365-B9D8-904C19CD7505}"/>
              </a:ext>
            </a:extLst>
          </p:cNvPr>
          <p:cNvGrpSpPr/>
          <p:nvPr/>
        </p:nvGrpSpPr>
        <p:grpSpPr>
          <a:xfrm>
            <a:off x="4881718" y="5019043"/>
            <a:ext cx="1903224" cy="528192"/>
            <a:chOff x="4616246" y="4822722"/>
            <a:chExt cx="1903224" cy="528192"/>
          </a:xfrm>
        </p:grpSpPr>
        <p:sp>
          <p:nvSpPr>
            <p:cNvPr id="50" name="TextBox 49">
              <a:extLst>
                <a:ext uri="{FF2B5EF4-FFF2-40B4-BE49-F238E27FC236}">
                  <a16:creationId xmlns:a16="http://schemas.microsoft.com/office/drawing/2014/main" id="{510EF8FD-6069-41B4-B9D3-B8E0D7A2803E}"/>
                </a:ext>
              </a:extLst>
            </p:cNvPr>
            <p:cNvSpPr txBox="1"/>
            <p:nvPr/>
          </p:nvSpPr>
          <p:spPr>
            <a:xfrm>
              <a:off x="5294588" y="4983300"/>
              <a:ext cx="122488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SMB Network Share</a:t>
              </a:r>
            </a:p>
          </p:txBody>
        </p:sp>
        <p:pic>
          <p:nvPicPr>
            <p:cNvPr id="51" name="Picture 50">
              <a:extLst>
                <a:ext uri="{FF2B5EF4-FFF2-40B4-BE49-F238E27FC236}">
                  <a16:creationId xmlns:a16="http://schemas.microsoft.com/office/drawing/2014/main" id="{7EA0C326-F6E7-4CDC-BFE7-339ABFA8520D}"/>
                </a:ext>
              </a:extLst>
            </p:cNvPr>
            <p:cNvPicPr>
              <a:picLocks noChangeAspect="1"/>
            </p:cNvPicPr>
            <p:nvPr/>
          </p:nvPicPr>
          <p:blipFill>
            <a:blip r:embed="rId8"/>
            <a:stretch>
              <a:fillRect/>
            </a:stretch>
          </p:blipFill>
          <p:spPr>
            <a:xfrm>
              <a:off x="4616246" y="4822722"/>
              <a:ext cx="611046" cy="528192"/>
            </a:xfrm>
            <a:prstGeom prst="rect">
              <a:avLst/>
            </a:prstGeom>
          </p:spPr>
        </p:pic>
      </p:grpSp>
      <p:sp>
        <p:nvSpPr>
          <p:cNvPr id="52" name="TextBox 51">
            <a:extLst>
              <a:ext uri="{FF2B5EF4-FFF2-40B4-BE49-F238E27FC236}">
                <a16:creationId xmlns:a16="http://schemas.microsoft.com/office/drawing/2014/main" id="{366D629D-1012-4296-BE98-5C8F8EB7FDA8}"/>
              </a:ext>
            </a:extLst>
          </p:cNvPr>
          <p:cNvSpPr txBox="1"/>
          <p:nvPr/>
        </p:nvSpPr>
        <p:spPr>
          <a:xfrm>
            <a:off x="7734710" y="1428871"/>
            <a:ext cx="827314"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53" name="TextBox 52">
            <a:extLst>
              <a:ext uri="{FF2B5EF4-FFF2-40B4-BE49-F238E27FC236}">
                <a16:creationId xmlns:a16="http://schemas.microsoft.com/office/drawing/2014/main" id="{1E291D06-43DD-4772-9FCD-49CDDDEDD525}"/>
              </a:ext>
            </a:extLst>
          </p:cNvPr>
          <p:cNvSpPr txBox="1"/>
          <p:nvPr/>
        </p:nvSpPr>
        <p:spPr>
          <a:xfrm>
            <a:off x="8047365" y="1663757"/>
            <a:ext cx="173819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Database backup files</a:t>
            </a:r>
          </a:p>
        </p:txBody>
      </p:sp>
      <p:sp>
        <p:nvSpPr>
          <p:cNvPr id="54" name="TextBox 53">
            <a:extLst>
              <a:ext uri="{FF2B5EF4-FFF2-40B4-BE49-F238E27FC236}">
                <a16:creationId xmlns:a16="http://schemas.microsoft.com/office/drawing/2014/main" id="{BFF2CA60-DF14-4B33-A76E-8F8EE9685AE5}"/>
              </a:ext>
            </a:extLst>
          </p:cNvPr>
          <p:cNvSpPr txBox="1"/>
          <p:nvPr/>
        </p:nvSpPr>
        <p:spPr>
          <a:xfrm>
            <a:off x="8047365" y="1854455"/>
            <a:ext cx="171466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Transaction log backup files</a:t>
            </a:r>
          </a:p>
        </p:txBody>
      </p:sp>
      <p:sp>
        <p:nvSpPr>
          <p:cNvPr id="55" name="TextBox 54">
            <a:extLst>
              <a:ext uri="{FF2B5EF4-FFF2-40B4-BE49-F238E27FC236}">
                <a16:creationId xmlns:a16="http://schemas.microsoft.com/office/drawing/2014/main" id="{AE86EAF8-496C-4A37-80C3-DF65E5988250}"/>
              </a:ext>
            </a:extLst>
          </p:cNvPr>
          <p:cNvSpPr txBox="1"/>
          <p:nvPr/>
        </p:nvSpPr>
        <p:spPr>
          <a:xfrm>
            <a:off x="8047365" y="2045106"/>
            <a:ext cx="27045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Site to site connectivity (VPN or ExpressRoute)</a:t>
            </a:r>
          </a:p>
        </p:txBody>
      </p:sp>
      <p:pic>
        <p:nvPicPr>
          <p:cNvPr id="56" name="Picture 55">
            <a:extLst>
              <a:ext uri="{FF2B5EF4-FFF2-40B4-BE49-F238E27FC236}">
                <a16:creationId xmlns:a16="http://schemas.microsoft.com/office/drawing/2014/main" id="{35F81552-3560-447F-8469-0D516AA5EDA0}"/>
              </a:ext>
            </a:extLst>
          </p:cNvPr>
          <p:cNvPicPr>
            <a:picLocks noChangeAspect="1"/>
          </p:cNvPicPr>
          <p:nvPr/>
        </p:nvPicPr>
        <p:blipFill>
          <a:blip r:embed="rId9"/>
          <a:stretch>
            <a:fillRect/>
          </a:stretch>
        </p:blipFill>
        <p:spPr>
          <a:xfrm rot="5400000">
            <a:off x="7522060" y="1813935"/>
            <a:ext cx="633798" cy="274388"/>
          </a:xfrm>
          <a:prstGeom prst="rect">
            <a:avLst/>
          </a:prstGeom>
        </p:spPr>
      </p:pic>
      <p:grpSp>
        <p:nvGrpSpPr>
          <p:cNvPr id="57" name="Group 56">
            <a:extLst>
              <a:ext uri="{FF2B5EF4-FFF2-40B4-BE49-F238E27FC236}">
                <a16:creationId xmlns:a16="http://schemas.microsoft.com/office/drawing/2014/main" id="{3745EEE7-D6F2-4C81-8CA9-1D81D81FC27A}"/>
              </a:ext>
            </a:extLst>
          </p:cNvPr>
          <p:cNvGrpSpPr/>
          <p:nvPr/>
        </p:nvGrpSpPr>
        <p:grpSpPr>
          <a:xfrm>
            <a:off x="7730339" y="5513113"/>
            <a:ext cx="3959942" cy="1157748"/>
            <a:chOff x="7908822" y="4911213"/>
            <a:chExt cx="3959942" cy="1157748"/>
          </a:xfrm>
        </p:grpSpPr>
        <p:sp>
          <p:nvSpPr>
            <p:cNvPr id="58" name="TextBox 57">
              <a:extLst>
                <a:ext uri="{FF2B5EF4-FFF2-40B4-BE49-F238E27FC236}">
                  <a16:creationId xmlns:a16="http://schemas.microsoft.com/office/drawing/2014/main" id="{2C767E3F-D01D-4B8D-BCF8-85D63E2C188D}"/>
                </a:ext>
              </a:extLst>
            </p:cNvPr>
            <p:cNvSpPr txBox="1"/>
            <p:nvPr/>
          </p:nvSpPr>
          <p:spPr>
            <a:xfrm>
              <a:off x="7928352" y="5074589"/>
              <a:ext cx="3920882"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a:ea typeface="+mn-ea"/>
                  <a:cs typeface="+mn-cs"/>
                </a:rPr>
                <a:t>Provide Tail-Log backup, initiate cutover in DMS and change the application connection strings</a:t>
              </a:r>
            </a:p>
          </p:txBody>
        </p:sp>
        <p:sp>
          <p:nvSpPr>
            <p:cNvPr id="59" name="Rectangle 58">
              <a:extLst>
                <a:ext uri="{FF2B5EF4-FFF2-40B4-BE49-F238E27FC236}">
                  <a16:creationId xmlns:a16="http://schemas.microsoft.com/office/drawing/2014/main" id="{CDFF1C22-FF9A-43D9-8C7D-971A0646CFF2}"/>
                </a:ext>
              </a:extLst>
            </p:cNvPr>
            <p:cNvSpPr/>
            <p:nvPr/>
          </p:nvSpPr>
          <p:spPr bwMode="auto">
            <a:xfrm>
              <a:off x="7908822" y="4911213"/>
              <a:ext cx="3959942" cy="1157748"/>
            </a:xfrm>
            <a:prstGeom prst="rect">
              <a:avLst/>
            </a:prstGeom>
            <a:noFill/>
            <a:ln>
              <a:solidFill>
                <a:srgbClr val="0070C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96296305-B805-47CF-8B26-08F089ED8CD1}"/>
              </a:ext>
            </a:extLst>
          </p:cNvPr>
          <p:cNvGrpSpPr/>
          <p:nvPr/>
        </p:nvGrpSpPr>
        <p:grpSpPr>
          <a:xfrm rot="5400000" flipV="1">
            <a:off x="4101452" y="1566862"/>
            <a:ext cx="375747" cy="747248"/>
            <a:chOff x="2770900" y="4336026"/>
            <a:chExt cx="223023" cy="420986"/>
          </a:xfrm>
        </p:grpSpPr>
        <p:pic>
          <p:nvPicPr>
            <p:cNvPr id="61" name="Picture 60">
              <a:extLst>
                <a:ext uri="{FF2B5EF4-FFF2-40B4-BE49-F238E27FC236}">
                  <a16:creationId xmlns:a16="http://schemas.microsoft.com/office/drawing/2014/main" id="{07679C67-3E30-4F19-9DF3-58F803667F07}"/>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62" name="Picture 61">
              <a:extLst>
                <a:ext uri="{FF2B5EF4-FFF2-40B4-BE49-F238E27FC236}">
                  <a16:creationId xmlns:a16="http://schemas.microsoft.com/office/drawing/2014/main" id="{7129172B-CDAF-4820-876F-BAC0549F1AA2}"/>
                </a:ext>
              </a:extLst>
            </p:cNvPr>
            <p:cNvPicPr>
              <a:picLocks noChangeAspect="1"/>
            </p:cNvPicPr>
            <p:nvPr/>
          </p:nvPicPr>
          <p:blipFill>
            <a:blip r:embed="rId7"/>
            <a:stretch>
              <a:fillRect/>
            </a:stretch>
          </p:blipFill>
          <p:spPr>
            <a:xfrm flipH="1">
              <a:off x="2770900" y="4336026"/>
              <a:ext cx="90286" cy="420986"/>
            </a:xfrm>
            <a:prstGeom prst="rect">
              <a:avLst/>
            </a:prstGeom>
          </p:spPr>
        </p:pic>
      </p:grpSp>
      <p:grpSp>
        <p:nvGrpSpPr>
          <p:cNvPr id="63" name="Group 62">
            <a:extLst>
              <a:ext uri="{FF2B5EF4-FFF2-40B4-BE49-F238E27FC236}">
                <a16:creationId xmlns:a16="http://schemas.microsoft.com/office/drawing/2014/main" id="{03C10063-598A-4735-AFF0-316D884DDDA9}"/>
              </a:ext>
            </a:extLst>
          </p:cNvPr>
          <p:cNvGrpSpPr/>
          <p:nvPr/>
        </p:nvGrpSpPr>
        <p:grpSpPr>
          <a:xfrm>
            <a:off x="4958144" y="1693645"/>
            <a:ext cx="1725105" cy="528391"/>
            <a:chOff x="4958144" y="1445705"/>
            <a:chExt cx="1725105" cy="528391"/>
          </a:xfrm>
        </p:grpSpPr>
        <p:pic>
          <p:nvPicPr>
            <p:cNvPr id="64" name="Picture 63">
              <a:extLst>
                <a:ext uri="{FF2B5EF4-FFF2-40B4-BE49-F238E27FC236}">
                  <a16:creationId xmlns:a16="http://schemas.microsoft.com/office/drawing/2014/main" id="{F144411C-4B62-4E05-950A-98131E9E8B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58144" y="1445705"/>
              <a:ext cx="535630" cy="528391"/>
            </a:xfrm>
            <a:prstGeom prst="rect">
              <a:avLst/>
            </a:prstGeom>
          </p:spPr>
        </p:pic>
        <p:pic>
          <p:nvPicPr>
            <p:cNvPr id="65" name="Picture 64">
              <a:extLst>
                <a:ext uri="{FF2B5EF4-FFF2-40B4-BE49-F238E27FC236}">
                  <a16:creationId xmlns:a16="http://schemas.microsoft.com/office/drawing/2014/main" id="{8D194FB3-8C57-4D24-A735-5B3D0DDFED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38019" y="1445705"/>
              <a:ext cx="535630" cy="528391"/>
            </a:xfrm>
            <a:prstGeom prst="rect">
              <a:avLst/>
            </a:prstGeom>
          </p:spPr>
        </p:pic>
        <p:pic>
          <p:nvPicPr>
            <p:cNvPr id="66" name="Picture 65">
              <a:extLst>
                <a:ext uri="{FF2B5EF4-FFF2-40B4-BE49-F238E27FC236}">
                  <a16:creationId xmlns:a16="http://schemas.microsoft.com/office/drawing/2014/main" id="{1630CF7A-ADE9-4557-8EE0-88E8FC449D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47619" y="1445705"/>
              <a:ext cx="535630" cy="528391"/>
            </a:xfrm>
            <a:prstGeom prst="rect">
              <a:avLst/>
            </a:prstGeom>
          </p:spPr>
        </p:pic>
      </p:grpSp>
      <p:cxnSp>
        <p:nvCxnSpPr>
          <p:cNvPr id="67" name="Straight Arrow Connector 66">
            <a:extLst>
              <a:ext uri="{FF2B5EF4-FFF2-40B4-BE49-F238E27FC236}">
                <a16:creationId xmlns:a16="http://schemas.microsoft.com/office/drawing/2014/main" id="{22AB5696-94D2-492F-8399-E6C9AF864220}"/>
              </a:ext>
            </a:extLst>
          </p:cNvPr>
          <p:cNvCxnSpPr>
            <a:cxnSpLocks/>
          </p:cNvCxnSpPr>
          <p:nvPr/>
        </p:nvCxnSpPr>
        <p:spPr>
          <a:xfrm flipH="1">
            <a:off x="3689968" y="3480646"/>
            <a:ext cx="98688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332F1BD-5101-47DC-B08E-7CBC0F842E50}"/>
              </a:ext>
            </a:extLst>
          </p:cNvPr>
          <p:cNvPicPr>
            <a:picLocks noChangeAspect="1"/>
          </p:cNvPicPr>
          <p:nvPr/>
        </p:nvPicPr>
        <p:blipFill rotWithShape="1">
          <a:blip r:embed="rId11"/>
          <a:srcRect l="8781" t="2469" r="7658" b="2469"/>
          <a:stretch/>
        </p:blipFill>
        <p:spPr>
          <a:xfrm>
            <a:off x="2400299" y="5721351"/>
            <a:ext cx="717551" cy="959288"/>
          </a:xfrm>
          <a:prstGeom prst="can">
            <a:avLst>
              <a:gd name="adj" fmla="val 52070"/>
            </a:avLst>
          </a:prstGeom>
          <a:noFill/>
          <a:ln>
            <a:noFill/>
          </a:ln>
          <a:effectLst>
            <a:softEdge rad="0"/>
          </a:effectLst>
        </p:spPr>
      </p:pic>
      <p:sp>
        <p:nvSpPr>
          <p:cNvPr id="71" name="Freeform 146">
            <a:extLst>
              <a:ext uri="{FF2B5EF4-FFF2-40B4-BE49-F238E27FC236}">
                <a16:creationId xmlns:a16="http://schemas.microsoft.com/office/drawing/2014/main" id="{1FA92397-73CE-4308-8484-D6249645D9E7}"/>
              </a:ext>
            </a:extLst>
          </p:cNvPr>
          <p:cNvSpPr>
            <a:spLocks noChangeAspect="1"/>
          </p:cNvSpPr>
          <p:nvPr/>
        </p:nvSpPr>
        <p:spPr bwMode="auto">
          <a:xfrm>
            <a:off x="875714" y="2437464"/>
            <a:ext cx="650719" cy="4121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1755171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6DA0-6152-488E-B44D-998DD6B3A38E}"/>
              </a:ext>
            </a:extLst>
          </p:cNvPr>
          <p:cNvSpPr>
            <a:spLocks noGrp="1"/>
          </p:cNvSpPr>
          <p:nvPr>
            <p:ph type="title"/>
          </p:nvPr>
        </p:nvSpPr>
        <p:spPr/>
        <p:txBody>
          <a:bodyPr/>
          <a:lstStyle/>
          <a:p>
            <a:r>
              <a:rPr lang="en-US"/>
              <a:t>Resources</a:t>
            </a:r>
          </a:p>
        </p:txBody>
      </p:sp>
      <p:sp>
        <p:nvSpPr>
          <p:cNvPr id="3" name="Text Placeholder 5">
            <a:extLst>
              <a:ext uri="{FF2B5EF4-FFF2-40B4-BE49-F238E27FC236}">
                <a16:creationId xmlns:a16="http://schemas.microsoft.com/office/drawing/2014/main" id="{EB0B48F0-DFF8-40CD-AAE8-91E4C8D9DD69}"/>
              </a:ext>
            </a:extLst>
          </p:cNvPr>
          <p:cNvSpPr txBox="1">
            <a:spLocks/>
          </p:cNvSpPr>
          <p:nvPr/>
        </p:nvSpPr>
        <p:spPr>
          <a:xfrm>
            <a:off x="492635" y="1559061"/>
            <a:ext cx="11018520" cy="524451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t>Azure Database Migration Service </a:t>
            </a:r>
            <a:br>
              <a:rPr lang="en-US"/>
            </a:br>
            <a:r>
              <a:rPr lang="en-US" sz="2000">
                <a:hlinkClick r:id="rId2"/>
              </a:rPr>
              <a:t>https://azure.microsoft.com/services/database-migration/</a:t>
            </a:r>
            <a:endParaRPr lang="en-US" sz="2000"/>
          </a:p>
          <a:p>
            <a:pPr lvl="1">
              <a:spcBef>
                <a:spcPts val="600"/>
              </a:spcBef>
            </a:pPr>
            <a:r>
              <a:rPr lang="en-US" sz="1600"/>
              <a:t>Preview signup: </a:t>
            </a:r>
            <a:r>
              <a:rPr lang="en-US" sz="1600">
                <a:hlinkClick r:id="rId3"/>
              </a:rPr>
              <a:t>https://aka.ms/dms-preview</a:t>
            </a:r>
            <a:endParaRPr lang="en-US" sz="1600"/>
          </a:p>
          <a:p>
            <a:pPr lvl="1">
              <a:spcBef>
                <a:spcPts val="600"/>
              </a:spcBef>
            </a:pPr>
            <a:r>
              <a:rPr lang="en-US" sz="1600"/>
              <a:t>Feedback alias: </a:t>
            </a:r>
            <a:r>
              <a:rPr lang="en-US" sz="1600">
                <a:hlinkClick r:id="rId4"/>
              </a:rPr>
              <a:t>dmsfeedback@microsoft.com</a:t>
            </a:r>
            <a:endParaRPr lang="en-US" sz="1600"/>
          </a:p>
          <a:p>
            <a:pPr marL="225425" lvl="2"/>
            <a:r>
              <a:rPr lang="en-US" sz="1600"/>
              <a:t>Channel 9 Video: </a:t>
            </a:r>
            <a:r>
              <a:rPr lang="en-US" sz="1600">
                <a:hlinkClick r:id="rId5"/>
              </a:rPr>
              <a:t>Oracle migrations</a:t>
            </a:r>
            <a:r>
              <a:rPr lang="en-US" sz="1600"/>
              <a:t>; </a:t>
            </a:r>
            <a:r>
              <a:rPr lang="en-US" sz="1600">
                <a:hlinkClick r:id="rId6"/>
              </a:rPr>
              <a:t>Azure SQL Database migrations</a:t>
            </a:r>
            <a:endParaRPr lang="en-US" sz="1600"/>
          </a:p>
          <a:p>
            <a:pPr lvl="1">
              <a:spcBef>
                <a:spcPts val="600"/>
              </a:spcBef>
            </a:pPr>
            <a:r>
              <a:rPr lang="en-US" sz="1600"/>
              <a:t>Video: </a:t>
            </a:r>
            <a:r>
              <a:rPr lang="en-US" sz="1600" u="sng">
                <a:hlinkClick r:id="rId7"/>
              </a:rPr>
              <a:t>Online migrations to Azure SQL Database using Azure DMS</a:t>
            </a:r>
            <a:endParaRPr lang="en-US" sz="1600"/>
          </a:p>
          <a:p>
            <a:pPr lvl="1">
              <a:spcBef>
                <a:spcPts val="600"/>
              </a:spcBef>
            </a:pPr>
            <a:r>
              <a:rPr lang="en-US" sz="1600"/>
              <a:t>Video: </a:t>
            </a:r>
            <a:r>
              <a:rPr lang="en-US" sz="1600" u="sng">
                <a:hlinkClick r:id="rId8"/>
              </a:rPr>
              <a:t>Migrate MySQL applications to Azure with minimal downtime using the Azure Database Migration Service</a:t>
            </a:r>
            <a:endParaRPr lang="en-US" sz="1600"/>
          </a:p>
          <a:p>
            <a:pPr marL="225425" lvl="2"/>
            <a:endParaRPr lang="en-US"/>
          </a:p>
          <a:p>
            <a:pPr>
              <a:spcAft>
                <a:spcPts val="600"/>
              </a:spcAft>
            </a:pPr>
            <a:r>
              <a:rPr lang="en-US" sz="2000"/>
              <a:t>Migration Guide </a:t>
            </a:r>
            <a:br>
              <a:rPr lang="en-US"/>
            </a:br>
            <a:r>
              <a:rPr lang="en-US" sz="2000">
                <a:hlinkClick r:id="rId9"/>
              </a:rPr>
              <a:t>datamigration.microsoft.com</a:t>
            </a:r>
            <a:endParaRPr lang="en-US" sz="2000"/>
          </a:p>
          <a:p>
            <a:pPr lvl="1">
              <a:spcBef>
                <a:spcPts val="600"/>
              </a:spcBef>
            </a:pPr>
            <a:r>
              <a:rPr lang="en-US" sz="1600"/>
              <a:t>SQL Server Migration Assistant: </a:t>
            </a:r>
            <a:r>
              <a:rPr lang="en-US" sz="1600">
                <a:hlinkClick r:id="rId10"/>
              </a:rPr>
              <a:t>https://docs.microsoft.com/sql/ssma/sql-server-migration-assistant</a:t>
            </a:r>
            <a:endParaRPr lang="en-US" sz="1600"/>
          </a:p>
          <a:p>
            <a:pPr lvl="1">
              <a:spcBef>
                <a:spcPts val="600"/>
              </a:spcBef>
            </a:pPr>
            <a:r>
              <a:rPr lang="en-US" sz="1600"/>
              <a:t>Database Migration Assistant: </a:t>
            </a:r>
            <a:r>
              <a:rPr lang="en-US" sz="1600">
                <a:hlinkClick r:id="rId11"/>
              </a:rPr>
              <a:t>https://blogs.msdn.microsoft.com/datamigration/dma/</a:t>
            </a:r>
            <a:endParaRPr lang="en-US" sz="1600"/>
          </a:p>
          <a:p>
            <a:pPr lvl="1">
              <a:spcBef>
                <a:spcPts val="600"/>
              </a:spcBef>
            </a:pPr>
            <a:r>
              <a:rPr lang="en-US" sz="1600"/>
              <a:t>Database Experimentation Assistant: </a:t>
            </a:r>
            <a:r>
              <a:rPr lang="en-US" sz="1600">
                <a:hlinkClick r:id="rId12"/>
              </a:rPr>
              <a:t>Download</a:t>
            </a:r>
            <a:endParaRPr lang="en-US" sz="1600"/>
          </a:p>
          <a:p>
            <a:pPr lvl="1">
              <a:spcBef>
                <a:spcPts val="600"/>
              </a:spcBef>
            </a:pPr>
            <a:r>
              <a:rPr lang="en-US" sz="1600"/>
              <a:t>Find a partner: </a:t>
            </a:r>
            <a:r>
              <a:rPr lang="en-US" sz="1600">
                <a:hlinkClick r:id="rId13"/>
              </a:rPr>
              <a:t>http://migration/Pages/SearchPartners.aspx</a:t>
            </a:r>
            <a:r>
              <a:rPr lang="en-US" sz="1600"/>
              <a:t>  </a:t>
            </a:r>
          </a:p>
          <a:p>
            <a:pPr lvl="1">
              <a:spcBef>
                <a:spcPts val="600"/>
              </a:spcBef>
            </a:pPr>
            <a:r>
              <a:rPr lang="en-US" sz="1600"/>
              <a:t>Data Migration Team Blog: </a:t>
            </a:r>
            <a:r>
              <a:rPr lang="en-US" sz="1600">
                <a:hlinkClick r:id="rId14"/>
              </a:rPr>
              <a:t>blogs.msdn.microsoft.com/</a:t>
            </a:r>
            <a:r>
              <a:rPr lang="en-US" sz="1600" err="1">
                <a:hlinkClick r:id="rId14"/>
              </a:rPr>
              <a:t>datamigration</a:t>
            </a:r>
            <a:r>
              <a:rPr lang="en-US" sz="1600">
                <a:hlinkClick r:id="rId14"/>
              </a:rPr>
              <a:t>/</a:t>
            </a:r>
            <a:r>
              <a:rPr lang="en-US" sz="1600"/>
              <a:t> </a:t>
            </a:r>
          </a:p>
        </p:txBody>
      </p:sp>
    </p:spTree>
    <p:extLst>
      <p:ext uri="{BB962C8B-B14F-4D97-AF65-F5344CB8AC3E}">
        <p14:creationId xmlns:p14="http://schemas.microsoft.com/office/powerpoint/2010/main" val="424717660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66084"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66084" y="255801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66084" y="320686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66084" y="1909160"/>
            <a:ext cx="319490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66084" y="450457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66084" y="515343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rgbClr val="3C3C41"/>
                </a:solidFill>
              </a:rPr>
              <a:t>ETL/ELT Services overview</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771993"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771993" y="1934738"/>
            <a:ext cx="5013661"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Managed Instance overview and architecture,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738974"/>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771994" y="2584034"/>
            <a:ext cx="5001304"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demos</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771993" y="3230962"/>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771993" y="4529975"/>
            <a:ext cx="4482321"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771993" y="5213852"/>
            <a:ext cx="4432893"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400" spc="0" dirty="0">
                <a:solidFill>
                  <a:srgbClr val="0078D3"/>
                </a:solidFill>
                <a:latin typeface="Segoe UI Semibold"/>
              </a:rPr>
              <a:t>Running SSIS in the cloud</a:t>
            </a: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39259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046210"/>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369982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353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660682"/>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66084"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771993"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66084" y="383100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Replication &amp; Monitoring</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734923" y="3847543"/>
            <a:ext cx="4349950" cy="3995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Replication and Monitoring,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p>
        </p:txBody>
      </p:sp>
      <p:sp>
        <p:nvSpPr>
          <p:cNvPr id="28" name="Content Placeholder 11">
            <a:extLst>
              <a:ext uri="{FF2B5EF4-FFF2-40B4-BE49-F238E27FC236}">
                <a16:creationId xmlns:a16="http://schemas.microsoft.com/office/drawing/2014/main" id="{7373BE76-9770-4322-A3CE-79C54C1B204C}"/>
              </a:ext>
            </a:extLst>
          </p:cNvPr>
          <p:cNvSpPr txBox="1">
            <a:spLocks/>
          </p:cNvSpPr>
          <p:nvPr/>
        </p:nvSpPr>
        <p:spPr>
          <a:xfrm>
            <a:off x="466084" y="58022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29" name="Text Placeholder 8">
            <a:extLst>
              <a:ext uri="{FF2B5EF4-FFF2-40B4-BE49-F238E27FC236}">
                <a16:creationId xmlns:a16="http://schemas.microsoft.com/office/drawing/2014/main" id="{9A903D14-E6C9-4604-B62D-5117418520FD}"/>
              </a:ext>
            </a:extLst>
          </p:cNvPr>
          <p:cNvSpPr txBox="1">
            <a:spLocks/>
          </p:cNvSpPr>
          <p:nvPr/>
        </p:nvSpPr>
        <p:spPr>
          <a:xfrm>
            <a:off x="3771993" y="5846656"/>
            <a:ext cx="4976591"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Working with large workloads,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30" name="Straight Connector 29">
            <a:extLst>
              <a:ext uri="{FF2B5EF4-FFF2-40B4-BE49-F238E27FC236}">
                <a16:creationId xmlns:a16="http://schemas.microsoft.com/office/drawing/2014/main" id="{A85081D6-DB78-4E2A-A8A5-21BB3A19C100}"/>
              </a:ext>
            </a:extLst>
          </p:cNvPr>
          <p:cNvCxnSpPr>
            <a:cxnSpLocks/>
          </p:cNvCxnSpPr>
          <p:nvPr/>
        </p:nvCxnSpPr>
        <p:spPr>
          <a:xfrm>
            <a:off x="460748" y="5007064"/>
            <a:ext cx="8855796" cy="0"/>
          </a:xfrm>
          <a:prstGeom prst="line">
            <a:avLst/>
          </a:prstGeom>
          <a:noFill/>
          <a:ln w="9525" cap="flat" cmpd="sng" algn="ctr">
            <a:solidFill>
              <a:srgbClr val="FFFFFF">
                <a:lumMod val="85000"/>
              </a:srgbClr>
            </a:solidFill>
            <a:prstDash val="solid"/>
            <a:headEnd type="none"/>
            <a:tailEnd type="none"/>
          </a:ln>
          <a:effectLst/>
        </p:spPr>
      </p:cxnSp>
      <p:sp>
        <p:nvSpPr>
          <p:cNvPr id="31" name="Rectangle 30">
            <a:extLst>
              <a:ext uri="{FF2B5EF4-FFF2-40B4-BE49-F238E27FC236}">
                <a16:creationId xmlns:a16="http://schemas.microsoft.com/office/drawing/2014/main" id="{B59BC9D3-809D-4C8B-8BAD-700D66F7BF0E}"/>
              </a:ext>
            </a:extLst>
          </p:cNvPr>
          <p:cNvSpPr/>
          <p:nvPr/>
        </p:nvSpPr>
        <p:spPr bwMode="auto">
          <a:xfrm>
            <a:off x="284205" y="5857103"/>
            <a:ext cx="9112090" cy="1081066"/>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0D9BE9A-E6C6-456E-A145-59927E4C19E1}"/>
              </a:ext>
            </a:extLst>
          </p:cNvPr>
          <p:cNvSpPr/>
          <p:nvPr/>
        </p:nvSpPr>
        <p:spPr bwMode="auto">
          <a:xfrm>
            <a:off x="365505" y="1240714"/>
            <a:ext cx="9025666" cy="3664917"/>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8190901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B95-2494-45F4-BD35-355BD32159E4}"/>
              </a:ext>
            </a:extLst>
          </p:cNvPr>
          <p:cNvSpPr>
            <a:spLocks noGrp="1"/>
          </p:cNvSpPr>
          <p:nvPr>
            <p:ph type="title"/>
          </p:nvPr>
        </p:nvSpPr>
        <p:spPr/>
        <p:txBody>
          <a:bodyPr/>
          <a:lstStyle/>
          <a:p>
            <a:r>
              <a:rPr lang="en-US" dirty="0"/>
              <a:t>Comprehensive hybrid cloud for data analytics</a:t>
            </a:r>
          </a:p>
        </p:txBody>
      </p:sp>
      <p:sp>
        <p:nvSpPr>
          <p:cNvPr id="44" name="TextBox 43">
            <a:extLst>
              <a:ext uri="{FF2B5EF4-FFF2-40B4-BE49-F238E27FC236}">
                <a16:creationId xmlns:a16="http://schemas.microsoft.com/office/drawing/2014/main" id="{502F6696-8159-4A86-8F1E-36828255264E}"/>
              </a:ext>
            </a:extLst>
          </p:cNvPr>
          <p:cNvSpPr txBox="1"/>
          <p:nvPr/>
        </p:nvSpPr>
        <p:spPr>
          <a:xfrm>
            <a:off x="11438846" y="5976058"/>
            <a:ext cx="617998" cy="141256"/>
          </a:xfrm>
          <a:prstGeom prst="rect">
            <a:avLst/>
          </a:prstGeom>
        </p:spPr>
        <p:txBody>
          <a:bodyPr wrap="none" lIns="0" tIns="4663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69897">
              <a:defRPr/>
            </a:pPr>
            <a:r>
              <a:rPr lang="en-US" sz="1071" dirty="0">
                <a:solidFill>
                  <a:srgbClr val="505050"/>
                </a:solidFill>
              </a:rPr>
              <a:t>Power BI</a:t>
            </a:r>
          </a:p>
        </p:txBody>
      </p:sp>
      <p:sp>
        <p:nvSpPr>
          <p:cNvPr id="45" name="TextBox 44">
            <a:extLst>
              <a:ext uri="{FF2B5EF4-FFF2-40B4-BE49-F238E27FC236}">
                <a16:creationId xmlns:a16="http://schemas.microsoft.com/office/drawing/2014/main" id="{FB139643-4424-4C44-A3D8-C51E5360C6BA}"/>
              </a:ext>
            </a:extLst>
          </p:cNvPr>
          <p:cNvSpPr txBox="1"/>
          <p:nvPr/>
        </p:nvSpPr>
        <p:spPr>
          <a:xfrm>
            <a:off x="552831" y="5412465"/>
            <a:ext cx="1094556" cy="381872"/>
          </a:xfrm>
          <a:prstGeom prst="rect">
            <a:avLst/>
          </a:prstGeom>
        </p:spPr>
        <p:txBody>
          <a:bodyPr wrap="none" lIns="0" tIns="4663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defTabSz="951156">
              <a:defRPr/>
            </a:pPr>
            <a:r>
              <a:rPr lang="en-US" sz="918" b="1" dirty="0">
                <a:solidFill>
                  <a:srgbClr val="000000"/>
                </a:solidFill>
                <a:latin typeface="Segoe UI"/>
                <a:cs typeface="Segoe UI" panose="020B0502040204020203" pitchFamily="34" charset="0"/>
              </a:rPr>
              <a:t>SaaS data</a:t>
            </a:r>
          </a:p>
          <a:p>
            <a:pPr algn="l" defTabSz="951156">
              <a:defRPr/>
            </a:pPr>
            <a:r>
              <a:rPr lang="en-US" sz="918" dirty="0">
                <a:solidFill>
                  <a:srgbClr val="000000"/>
                </a:solidFill>
                <a:latin typeface="Segoe UI"/>
                <a:cs typeface="Segoe UI" panose="020B0502040204020203" pitchFamily="34" charset="0"/>
              </a:rPr>
              <a:t>Salesforce, Workday, </a:t>
            </a:r>
          </a:p>
          <a:p>
            <a:pPr algn="l" defTabSz="951156">
              <a:defRPr/>
            </a:pPr>
            <a:r>
              <a:rPr lang="en-US" sz="918" dirty="0">
                <a:solidFill>
                  <a:srgbClr val="000000"/>
                </a:solidFill>
                <a:latin typeface="Segoe UI"/>
                <a:cs typeface="Segoe UI" panose="020B0502040204020203" pitchFamily="34" charset="0"/>
              </a:rPr>
              <a:t>Dynamics</a:t>
            </a:r>
          </a:p>
        </p:txBody>
      </p:sp>
      <p:sp>
        <p:nvSpPr>
          <p:cNvPr id="46" name="TextBox 45">
            <a:extLst>
              <a:ext uri="{FF2B5EF4-FFF2-40B4-BE49-F238E27FC236}">
                <a16:creationId xmlns:a16="http://schemas.microsoft.com/office/drawing/2014/main" id="{DA08F704-0677-4516-BD54-320753BDA0D9}"/>
              </a:ext>
            </a:extLst>
          </p:cNvPr>
          <p:cNvSpPr txBox="1"/>
          <p:nvPr/>
        </p:nvSpPr>
        <p:spPr>
          <a:xfrm>
            <a:off x="543314" y="3987788"/>
            <a:ext cx="1104074" cy="436343"/>
          </a:xfrm>
          <a:prstGeom prst="rect">
            <a:avLst/>
          </a:prstGeom>
        </p:spPr>
        <p:txBody>
          <a:bodyPr wrap="none" lIns="0" tIns="4663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defTabSz="951156">
              <a:defRPr/>
            </a:pPr>
            <a:r>
              <a:rPr lang="en-US" sz="918" b="1" dirty="0">
                <a:solidFill>
                  <a:srgbClr val="000000"/>
                </a:solidFill>
                <a:latin typeface="Segoe UI"/>
                <a:cs typeface="Segoe UI" panose="020B0502040204020203" pitchFamily="34" charset="0"/>
              </a:rPr>
              <a:t>Cloud data</a:t>
            </a:r>
          </a:p>
          <a:p>
            <a:pPr algn="l" defTabSz="951156">
              <a:defRPr/>
            </a:pPr>
            <a:r>
              <a:rPr lang="en-US" sz="918" dirty="0">
                <a:solidFill>
                  <a:srgbClr val="000000"/>
                </a:solidFill>
                <a:latin typeface="Segoe UI"/>
                <a:cs typeface="Segoe UI" panose="020B0502040204020203" pitchFamily="34" charset="0"/>
              </a:rPr>
              <a:t>Azure, AWS, GCP</a:t>
            </a:r>
          </a:p>
        </p:txBody>
      </p:sp>
      <p:cxnSp>
        <p:nvCxnSpPr>
          <p:cNvPr id="47" name="Straight Arrow Connector 46">
            <a:extLst>
              <a:ext uri="{FF2B5EF4-FFF2-40B4-BE49-F238E27FC236}">
                <a16:creationId xmlns:a16="http://schemas.microsoft.com/office/drawing/2014/main" id="{4929BE28-9D8D-4CEA-86BB-F07DF9889BD7}"/>
              </a:ext>
            </a:extLst>
          </p:cNvPr>
          <p:cNvCxnSpPr>
            <a:cxnSpLocks/>
          </p:cNvCxnSpPr>
          <p:nvPr/>
        </p:nvCxnSpPr>
        <p:spPr>
          <a:xfrm>
            <a:off x="10240776" y="4412162"/>
            <a:ext cx="581887" cy="0"/>
          </a:xfrm>
          <a:prstGeom prst="straightConnector1">
            <a:avLst/>
          </a:prstGeom>
          <a:noFill/>
          <a:ln w="19050" cap="flat" cmpd="sng" algn="ctr">
            <a:solidFill>
              <a:srgbClr val="000000"/>
            </a:solidFill>
            <a:prstDash val="sysDot"/>
            <a:headEnd type="none"/>
            <a:tailEnd type="none"/>
          </a:ln>
          <a:effectLst/>
        </p:spPr>
      </p:cxnSp>
      <p:sp>
        <p:nvSpPr>
          <p:cNvPr id="48" name="TextBox 47">
            <a:extLst>
              <a:ext uri="{FF2B5EF4-FFF2-40B4-BE49-F238E27FC236}">
                <a16:creationId xmlns:a16="http://schemas.microsoft.com/office/drawing/2014/main" id="{B76C251E-777F-43C0-9FF4-B5C32712E84C}"/>
              </a:ext>
            </a:extLst>
          </p:cNvPr>
          <p:cNvSpPr txBox="1"/>
          <p:nvPr/>
        </p:nvSpPr>
        <p:spPr>
          <a:xfrm>
            <a:off x="6554394" y="3186126"/>
            <a:ext cx="833806" cy="127131"/>
          </a:xfrm>
          <a:prstGeom prst="rect">
            <a:avLst/>
          </a:prstGeom>
          <a:noFill/>
        </p:spPr>
        <p:txBody>
          <a:bodyPr wrap="none" lIns="0" tIns="0" rIns="0" bIns="0" rtlCol="0" anchor="t" anchorCtr="0">
            <a:noAutofit/>
          </a:bodyPr>
          <a:lstStyle/>
          <a:p>
            <a:pPr algn="ctr" defTabSz="932597">
              <a:lnSpc>
                <a:spcPct val="90000"/>
              </a:lnSpc>
              <a:spcAft>
                <a:spcPts val="612"/>
              </a:spcAft>
              <a:defRPr/>
            </a:pPr>
            <a:r>
              <a:rPr lang="en-US" sz="1428" kern="0" dirty="0">
                <a:solidFill>
                  <a:srgbClr val="0078D7"/>
                </a:solidFill>
                <a:latin typeface="Segoe UI Semibold"/>
                <a:cs typeface="Segoe UI Semibold" panose="020B0702040204020203" pitchFamily="34" charset="0"/>
              </a:rPr>
              <a:t>Data processing</a:t>
            </a:r>
          </a:p>
        </p:txBody>
      </p:sp>
      <p:grpSp>
        <p:nvGrpSpPr>
          <p:cNvPr id="49" name="Group 48">
            <a:extLst>
              <a:ext uri="{FF2B5EF4-FFF2-40B4-BE49-F238E27FC236}">
                <a16:creationId xmlns:a16="http://schemas.microsoft.com/office/drawing/2014/main" id="{DA6A7AB8-8B75-4C59-8300-CD7AF8D8DB73}"/>
              </a:ext>
            </a:extLst>
          </p:cNvPr>
          <p:cNvGrpSpPr/>
          <p:nvPr/>
        </p:nvGrpSpPr>
        <p:grpSpPr>
          <a:xfrm>
            <a:off x="3019870" y="3186127"/>
            <a:ext cx="2016800" cy="1410596"/>
            <a:chOff x="2956885" y="3379969"/>
            <a:chExt cx="1977434" cy="1383063"/>
          </a:xfrm>
        </p:grpSpPr>
        <p:sp>
          <p:nvSpPr>
            <p:cNvPr id="50" name="Rectangle: Rounded Corners 497">
              <a:extLst>
                <a:ext uri="{FF2B5EF4-FFF2-40B4-BE49-F238E27FC236}">
                  <a16:creationId xmlns:a16="http://schemas.microsoft.com/office/drawing/2014/main" id="{7D0CAE74-A1DE-45DA-AF68-F1BEC0A4D5EB}"/>
                </a:ext>
              </a:extLst>
            </p:cNvPr>
            <p:cNvSpPr/>
            <p:nvPr/>
          </p:nvSpPr>
          <p:spPr bwMode="auto">
            <a:xfrm>
              <a:off x="2956885" y="3622878"/>
              <a:ext cx="1977434" cy="1140154"/>
            </a:xfrm>
            <a:prstGeom prst="roundRect">
              <a:avLst>
                <a:gd name="adj" fmla="val 8413"/>
              </a:avLst>
            </a:prstGeom>
            <a:noFill/>
            <a:ln w="19050" cap="flat" cmpd="sng" algn="ctr">
              <a:solidFill>
                <a:srgbClr val="0078D7"/>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000000"/>
                </a:solidFill>
                <a:latin typeface="Segoe UI"/>
                <a:cs typeface="Segoe UI" panose="020B0502040204020203" pitchFamily="34" charset="0"/>
              </a:endParaRPr>
            </a:p>
          </p:txBody>
        </p:sp>
        <p:sp>
          <p:nvSpPr>
            <p:cNvPr id="51" name="TextBox 50">
              <a:extLst>
                <a:ext uri="{FF2B5EF4-FFF2-40B4-BE49-F238E27FC236}">
                  <a16:creationId xmlns:a16="http://schemas.microsoft.com/office/drawing/2014/main" id="{CDA4FCF3-BA54-44F1-BF91-7BC2CBD021A4}"/>
                </a:ext>
              </a:extLst>
            </p:cNvPr>
            <p:cNvSpPr txBox="1"/>
            <p:nvPr/>
          </p:nvSpPr>
          <p:spPr>
            <a:xfrm>
              <a:off x="3549661" y="3379969"/>
              <a:ext cx="791883" cy="124650"/>
            </a:xfrm>
            <a:prstGeom prst="rect">
              <a:avLst/>
            </a:prstGeom>
            <a:noFill/>
          </p:spPr>
          <p:txBody>
            <a:bodyPr wrap="none" lIns="0" tIns="0" rIns="0" bIns="0" rtlCol="0" anchor="t" anchorCtr="0">
              <a:noAutofit/>
            </a:bodyPr>
            <a:lstStyle/>
            <a:p>
              <a:pPr algn="ctr" defTabSz="932597">
                <a:lnSpc>
                  <a:spcPct val="90000"/>
                </a:lnSpc>
                <a:spcAft>
                  <a:spcPts val="612"/>
                </a:spcAft>
                <a:defRPr/>
              </a:pPr>
              <a:r>
                <a:rPr lang="en-US" sz="1224" kern="0" dirty="0">
                  <a:solidFill>
                    <a:srgbClr val="000000"/>
                  </a:solidFill>
                  <a:latin typeface="Segoe UI"/>
                  <a:cs typeface="Segoe UI Semibold" panose="020B0702040204020203" pitchFamily="34" charset="0"/>
                </a:rPr>
                <a:t>  </a:t>
              </a:r>
              <a:r>
                <a:rPr lang="en-US" sz="1428" kern="0" dirty="0">
                  <a:solidFill>
                    <a:srgbClr val="0078D7"/>
                  </a:solidFill>
                  <a:latin typeface="Segoe UI Semibold"/>
                  <a:cs typeface="Segoe UI Semibold" panose="020B0702040204020203" pitchFamily="34" charset="0"/>
                </a:rPr>
                <a:t>Ingest storage</a:t>
              </a:r>
            </a:p>
          </p:txBody>
        </p:sp>
        <p:grpSp>
          <p:nvGrpSpPr>
            <p:cNvPr id="52" name="Group 51">
              <a:extLst>
                <a:ext uri="{FF2B5EF4-FFF2-40B4-BE49-F238E27FC236}">
                  <a16:creationId xmlns:a16="http://schemas.microsoft.com/office/drawing/2014/main" id="{AA1ED70A-C888-4D8D-A34D-C8B9B399377E}"/>
                </a:ext>
              </a:extLst>
            </p:cNvPr>
            <p:cNvGrpSpPr/>
            <p:nvPr/>
          </p:nvGrpSpPr>
          <p:grpSpPr>
            <a:xfrm>
              <a:off x="3113616" y="4336159"/>
              <a:ext cx="1663972" cy="138499"/>
              <a:chOff x="3166434" y="4173729"/>
              <a:chExt cx="1663972" cy="138499"/>
            </a:xfrm>
          </p:grpSpPr>
          <p:sp>
            <p:nvSpPr>
              <p:cNvPr id="53" name="TextBox 52">
                <a:extLst>
                  <a:ext uri="{FF2B5EF4-FFF2-40B4-BE49-F238E27FC236}">
                    <a16:creationId xmlns:a16="http://schemas.microsoft.com/office/drawing/2014/main" id="{F09A24BF-B9A2-4610-B0C5-270E003B136E}"/>
                  </a:ext>
                </a:extLst>
              </p:cNvPr>
              <p:cNvSpPr txBox="1"/>
              <p:nvPr/>
            </p:nvSpPr>
            <p:spPr>
              <a:xfrm>
                <a:off x="3166434" y="4173729"/>
                <a:ext cx="801501" cy="138499"/>
              </a:xfrm>
              <a:prstGeom prst="rect">
                <a:avLst/>
              </a:prstGeom>
            </p:spPr>
            <p:txBody>
              <a:bodyPr wrap="none" lIns="0" tIns="4663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69897">
                  <a:defRPr/>
                </a:pPr>
                <a:r>
                  <a:rPr lang="en-US" sz="918" dirty="0">
                    <a:solidFill>
                      <a:srgbClr val="000000"/>
                    </a:solidFill>
                    <a:latin typeface="Segoe UI"/>
                    <a:cs typeface="Segoe UI" panose="020B0502040204020203" pitchFamily="34" charset="0"/>
                  </a:rPr>
                  <a:t>Data Lake Store</a:t>
                </a:r>
              </a:p>
            </p:txBody>
          </p:sp>
          <p:sp>
            <p:nvSpPr>
              <p:cNvPr id="54" name="TextBox 53">
                <a:extLst>
                  <a:ext uri="{FF2B5EF4-FFF2-40B4-BE49-F238E27FC236}">
                    <a16:creationId xmlns:a16="http://schemas.microsoft.com/office/drawing/2014/main" id="{2B571002-6F3B-4A20-AB71-8393D22C883F}"/>
                  </a:ext>
                </a:extLst>
              </p:cNvPr>
              <p:cNvSpPr txBox="1"/>
              <p:nvPr/>
            </p:nvSpPr>
            <p:spPr>
              <a:xfrm>
                <a:off x="4110657" y="4173729"/>
                <a:ext cx="719749" cy="138499"/>
              </a:xfrm>
              <a:prstGeom prst="rect">
                <a:avLst/>
              </a:prstGeom>
            </p:spPr>
            <p:txBody>
              <a:bodyPr wrap="none" lIns="0" tIns="4663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69897">
                  <a:defRPr/>
                </a:pPr>
                <a:r>
                  <a:rPr lang="en-US" sz="918" dirty="0">
                    <a:solidFill>
                      <a:srgbClr val="000000"/>
                    </a:solidFill>
                    <a:latin typeface="Segoe UI"/>
                    <a:cs typeface="Segoe UI" panose="020B0502040204020203" pitchFamily="34" charset="0"/>
                  </a:rPr>
                  <a:t>Azure Storage</a:t>
                </a:r>
              </a:p>
            </p:txBody>
          </p:sp>
        </p:grpSp>
      </p:grpSp>
      <p:sp>
        <p:nvSpPr>
          <p:cNvPr id="55" name="TextBox 54">
            <a:extLst>
              <a:ext uri="{FF2B5EF4-FFF2-40B4-BE49-F238E27FC236}">
                <a16:creationId xmlns:a16="http://schemas.microsoft.com/office/drawing/2014/main" id="{0FDDDCC8-8E53-4D20-A795-85CD5E5E7955}"/>
              </a:ext>
            </a:extLst>
          </p:cNvPr>
          <p:cNvSpPr txBox="1"/>
          <p:nvPr/>
        </p:nvSpPr>
        <p:spPr>
          <a:xfrm>
            <a:off x="9134516" y="3186126"/>
            <a:ext cx="807647" cy="127131"/>
          </a:xfrm>
          <a:prstGeom prst="rect">
            <a:avLst/>
          </a:prstGeom>
          <a:noFill/>
        </p:spPr>
        <p:txBody>
          <a:bodyPr wrap="none" lIns="0" tIns="0" rIns="0" bIns="0" rtlCol="0" anchor="t" anchorCtr="0">
            <a:noAutofit/>
          </a:bodyPr>
          <a:lstStyle/>
          <a:p>
            <a:pPr algn="ctr" defTabSz="932597">
              <a:lnSpc>
                <a:spcPct val="90000"/>
              </a:lnSpc>
              <a:spcAft>
                <a:spcPts val="612"/>
              </a:spcAft>
              <a:defRPr/>
            </a:pPr>
            <a:r>
              <a:rPr lang="en-US" sz="1428" kern="0" dirty="0">
                <a:solidFill>
                  <a:srgbClr val="0078D7"/>
                </a:solidFill>
                <a:latin typeface="Segoe UI Semibold"/>
                <a:cs typeface="Segoe UI Semibold" panose="020B0702040204020203" pitchFamily="34" charset="0"/>
              </a:rPr>
              <a:t>Serving storage</a:t>
            </a:r>
          </a:p>
        </p:txBody>
      </p:sp>
      <p:cxnSp>
        <p:nvCxnSpPr>
          <p:cNvPr id="56" name="Connector: Elbow 526">
            <a:extLst>
              <a:ext uri="{FF2B5EF4-FFF2-40B4-BE49-F238E27FC236}">
                <a16:creationId xmlns:a16="http://schemas.microsoft.com/office/drawing/2014/main" id="{C629B298-0530-4E15-BE14-AF9D3D26D0A1}"/>
              </a:ext>
            </a:extLst>
          </p:cNvPr>
          <p:cNvCxnSpPr>
            <a:cxnSpLocks/>
            <a:stCxn id="65" idx="3"/>
            <a:endCxn id="68" idx="2"/>
          </p:cNvCxnSpPr>
          <p:nvPr/>
        </p:nvCxnSpPr>
        <p:spPr>
          <a:xfrm flipV="1">
            <a:off x="4916053" y="5313856"/>
            <a:ext cx="2055243" cy="311524"/>
          </a:xfrm>
          <a:prstGeom prst="bentConnector2">
            <a:avLst/>
          </a:prstGeom>
          <a:noFill/>
          <a:ln w="19050" cap="flat" cmpd="sng" algn="ctr">
            <a:solidFill>
              <a:srgbClr val="000000"/>
            </a:solidFill>
            <a:prstDash val="sysDot"/>
            <a:headEnd type="none"/>
            <a:tailEnd type="arrow" w="lg" len="med"/>
          </a:ln>
          <a:effectLst/>
        </p:spPr>
      </p:cxnSp>
      <p:cxnSp>
        <p:nvCxnSpPr>
          <p:cNvPr id="57" name="Connector: Elbow 538">
            <a:extLst>
              <a:ext uri="{FF2B5EF4-FFF2-40B4-BE49-F238E27FC236}">
                <a16:creationId xmlns:a16="http://schemas.microsoft.com/office/drawing/2014/main" id="{0EB35481-93B3-4527-9FF9-0D54DC48A63E}"/>
              </a:ext>
            </a:extLst>
          </p:cNvPr>
          <p:cNvCxnSpPr>
            <a:cxnSpLocks/>
          </p:cNvCxnSpPr>
          <p:nvPr/>
        </p:nvCxnSpPr>
        <p:spPr>
          <a:xfrm rot="16200000" flipH="1">
            <a:off x="2125604" y="3171400"/>
            <a:ext cx="1174933" cy="587467"/>
          </a:xfrm>
          <a:prstGeom prst="bentConnector2">
            <a:avLst/>
          </a:prstGeom>
          <a:noFill/>
          <a:ln w="19050" cap="flat" cmpd="sng" algn="ctr">
            <a:solidFill>
              <a:srgbClr val="000000"/>
            </a:solidFill>
            <a:prstDash val="sysDot"/>
            <a:headEnd type="none" w="lg" len="med"/>
            <a:tailEnd type="arrow" w="lg" len="med"/>
          </a:ln>
          <a:effectLst/>
        </p:spPr>
      </p:cxnSp>
      <p:cxnSp>
        <p:nvCxnSpPr>
          <p:cNvPr id="58" name="Connector: Elbow 544">
            <a:extLst>
              <a:ext uri="{FF2B5EF4-FFF2-40B4-BE49-F238E27FC236}">
                <a16:creationId xmlns:a16="http://schemas.microsoft.com/office/drawing/2014/main" id="{43D6F9E4-13B0-4A4F-8DE9-A84C5B0F547F}"/>
              </a:ext>
            </a:extLst>
          </p:cNvPr>
          <p:cNvCxnSpPr>
            <a:cxnSpLocks/>
            <a:stCxn id="46" idx="3"/>
            <a:endCxn id="83" idx="1"/>
          </p:cNvCxnSpPr>
          <p:nvPr/>
        </p:nvCxnSpPr>
        <p:spPr>
          <a:xfrm flipV="1">
            <a:off x="1647388" y="2344525"/>
            <a:ext cx="520510" cy="1861435"/>
          </a:xfrm>
          <a:prstGeom prst="bentConnector3">
            <a:avLst>
              <a:gd name="adj1" fmla="val 50000"/>
            </a:avLst>
          </a:prstGeom>
          <a:noFill/>
          <a:ln w="19050" cap="flat" cmpd="sng" algn="ctr">
            <a:solidFill>
              <a:srgbClr val="000000"/>
            </a:solidFill>
            <a:prstDash val="sysDot"/>
            <a:headEnd type="none"/>
            <a:tailEnd type="arrow" w="lg" len="med"/>
          </a:ln>
          <a:effectLst/>
        </p:spPr>
      </p:cxnSp>
      <p:sp>
        <p:nvSpPr>
          <p:cNvPr id="59" name="Rectangle: Rounded Corners 514">
            <a:extLst>
              <a:ext uri="{FF2B5EF4-FFF2-40B4-BE49-F238E27FC236}">
                <a16:creationId xmlns:a16="http://schemas.microsoft.com/office/drawing/2014/main" id="{EAFAE96E-B8A1-4373-AB68-DE0624D1A9CE}"/>
              </a:ext>
            </a:extLst>
          </p:cNvPr>
          <p:cNvSpPr/>
          <p:nvPr/>
        </p:nvSpPr>
        <p:spPr bwMode="auto">
          <a:xfrm>
            <a:off x="8835904" y="3433871"/>
            <a:ext cx="1404872" cy="2817091"/>
          </a:xfrm>
          <a:prstGeom prst="roundRect">
            <a:avLst/>
          </a:prstGeom>
          <a:noFill/>
          <a:ln w="19050" cap="flat" cmpd="sng" algn="ctr">
            <a:solidFill>
              <a:srgbClr val="0078D7"/>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000000"/>
              </a:solidFill>
              <a:latin typeface="Segoe UI"/>
              <a:cs typeface="Segoe UI" panose="020B0502040204020203" pitchFamily="34" charset="0"/>
            </a:endParaRPr>
          </a:p>
        </p:txBody>
      </p:sp>
      <p:sp>
        <p:nvSpPr>
          <p:cNvPr id="60" name="TextBox 59">
            <a:extLst>
              <a:ext uri="{FF2B5EF4-FFF2-40B4-BE49-F238E27FC236}">
                <a16:creationId xmlns:a16="http://schemas.microsoft.com/office/drawing/2014/main" id="{17EEC48C-BA56-49D9-B60B-D1E714D240FD}"/>
              </a:ext>
            </a:extLst>
          </p:cNvPr>
          <p:cNvSpPr txBox="1"/>
          <p:nvPr/>
        </p:nvSpPr>
        <p:spPr>
          <a:xfrm>
            <a:off x="9141056" y="5002466"/>
            <a:ext cx="794568" cy="127131"/>
          </a:xfrm>
          <a:prstGeom prst="rect">
            <a:avLst/>
          </a:prstGeom>
          <a:noFill/>
        </p:spPr>
        <p:txBody>
          <a:bodyPr wrap="none" lIns="0" tIns="4663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31965">
              <a:spcAft>
                <a:spcPts val="600"/>
              </a:spcAft>
              <a:defRPr/>
            </a:pPr>
            <a:r>
              <a:rPr lang="en-US" sz="918" spc="0" dirty="0">
                <a:solidFill>
                  <a:srgbClr val="000000"/>
                </a:solidFill>
                <a:latin typeface="Segoe UI"/>
                <a:cs typeface="Segoe UI" panose="020B0502040204020203" pitchFamily="34" charset="0"/>
              </a:rPr>
              <a:t>Azure SQL DW </a:t>
            </a:r>
          </a:p>
        </p:txBody>
      </p:sp>
      <p:grpSp>
        <p:nvGrpSpPr>
          <p:cNvPr id="61" name="Group 60">
            <a:extLst>
              <a:ext uri="{FF2B5EF4-FFF2-40B4-BE49-F238E27FC236}">
                <a16:creationId xmlns:a16="http://schemas.microsoft.com/office/drawing/2014/main" id="{8C382C6B-1E42-4A3D-AC30-C9194226B1D7}"/>
              </a:ext>
            </a:extLst>
          </p:cNvPr>
          <p:cNvGrpSpPr/>
          <p:nvPr/>
        </p:nvGrpSpPr>
        <p:grpSpPr>
          <a:xfrm>
            <a:off x="9224436" y="4141374"/>
            <a:ext cx="627807" cy="1841523"/>
            <a:chOff x="8872024" y="4023830"/>
            <a:chExt cx="615553" cy="1805579"/>
          </a:xfrm>
        </p:grpSpPr>
        <p:sp>
          <p:nvSpPr>
            <p:cNvPr id="62" name="TextBox 61">
              <a:extLst>
                <a:ext uri="{FF2B5EF4-FFF2-40B4-BE49-F238E27FC236}">
                  <a16:creationId xmlns:a16="http://schemas.microsoft.com/office/drawing/2014/main" id="{FABD12DE-614B-4814-805A-37A395F6DC54}"/>
                </a:ext>
              </a:extLst>
            </p:cNvPr>
            <p:cNvSpPr txBox="1"/>
            <p:nvPr/>
          </p:nvSpPr>
          <p:spPr>
            <a:xfrm>
              <a:off x="9075605" y="5704759"/>
              <a:ext cx="208390" cy="124650"/>
            </a:xfrm>
            <a:prstGeom prst="rect">
              <a:avLst/>
            </a:prstGeom>
            <a:noFill/>
          </p:spPr>
          <p:txBody>
            <a:bodyPr wrap="none" lIns="0" tIns="4663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31965">
                <a:spcAft>
                  <a:spcPts val="600"/>
                </a:spcAft>
                <a:defRPr/>
              </a:pPr>
              <a:r>
                <a:rPr lang="en-US" sz="918" spc="0" dirty="0">
                  <a:solidFill>
                    <a:srgbClr val="000000"/>
                  </a:solidFill>
                  <a:latin typeface="Segoe UI"/>
                  <a:cs typeface="Segoe UI" panose="020B0502040204020203" pitchFamily="34" charset="0"/>
                </a:rPr>
                <a:t>AAS</a:t>
              </a:r>
            </a:p>
          </p:txBody>
        </p:sp>
        <p:sp>
          <p:nvSpPr>
            <p:cNvPr id="63" name="TextBox 329">
              <a:extLst>
                <a:ext uri="{FF2B5EF4-FFF2-40B4-BE49-F238E27FC236}">
                  <a16:creationId xmlns:a16="http://schemas.microsoft.com/office/drawing/2014/main" id="{3BFA86A8-CF72-442E-98AF-A91E1C7A8F87}"/>
                </a:ext>
              </a:extLst>
            </p:cNvPr>
            <p:cNvSpPr txBox="1"/>
            <p:nvPr/>
          </p:nvSpPr>
          <p:spPr>
            <a:xfrm>
              <a:off x="8872024" y="4023830"/>
              <a:ext cx="615553" cy="138499"/>
            </a:xfrm>
            <a:prstGeom prst="rect">
              <a:avLst/>
            </a:prstGeom>
          </p:spPr>
          <p:txBody>
            <a:bodyPr wrap="none" lIns="0" tIns="4663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r>
                <a:rPr lang="en-US" sz="918" dirty="0">
                  <a:solidFill>
                    <a:srgbClr val="000000"/>
                  </a:solidFill>
                  <a:latin typeface="Segoe UI"/>
                  <a:cs typeface="Segoe UI" panose="020B0502040204020203" pitchFamily="34" charset="0"/>
                </a:rPr>
                <a:t>Cosmos DB </a:t>
              </a:r>
            </a:p>
          </p:txBody>
        </p:sp>
      </p:grpSp>
      <p:sp>
        <p:nvSpPr>
          <p:cNvPr id="64" name="TextBox 63">
            <a:extLst>
              <a:ext uri="{FF2B5EF4-FFF2-40B4-BE49-F238E27FC236}">
                <a16:creationId xmlns:a16="http://schemas.microsoft.com/office/drawing/2014/main" id="{51F2FBBF-D033-43DB-88AD-31E0E8BFC514}"/>
              </a:ext>
            </a:extLst>
          </p:cNvPr>
          <p:cNvSpPr txBox="1"/>
          <p:nvPr/>
        </p:nvSpPr>
        <p:spPr>
          <a:xfrm>
            <a:off x="3624083" y="6250962"/>
            <a:ext cx="873045" cy="127131"/>
          </a:xfrm>
          <a:prstGeom prst="rect">
            <a:avLst/>
          </a:prstGeom>
          <a:noFill/>
        </p:spPr>
        <p:txBody>
          <a:bodyPr wrap="none" lIns="0" tIns="0" rIns="0" bIns="0" rtlCol="0" anchor="t" anchorCtr="0">
            <a:noAutofit/>
          </a:bodyPr>
          <a:lstStyle/>
          <a:p>
            <a:pPr algn="ctr" defTabSz="932597">
              <a:lnSpc>
                <a:spcPct val="90000"/>
              </a:lnSpc>
              <a:spcAft>
                <a:spcPts val="612"/>
              </a:spcAft>
              <a:defRPr/>
            </a:pPr>
            <a:r>
              <a:rPr lang="en-US" sz="1428" kern="0" dirty="0">
                <a:solidFill>
                  <a:srgbClr val="0078D7"/>
                </a:solidFill>
                <a:latin typeface="Segoe UI Semibold"/>
                <a:cs typeface="Segoe UI Semibold" panose="020B0702040204020203" pitchFamily="34" charset="0"/>
              </a:rPr>
              <a:t>Operational data</a:t>
            </a:r>
          </a:p>
        </p:txBody>
      </p:sp>
      <p:sp>
        <p:nvSpPr>
          <p:cNvPr id="65" name="Rectangle: Rounded Corners 524">
            <a:extLst>
              <a:ext uri="{FF2B5EF4-FFF2-40B4-BE49-F238E27FC236}">
                <a16:creationId xmlns:a16="http://schemas.microsoft.com/office/drawing/2014/main" id="{ABF4C8C7-87A2-4E7E-B56C-65AC4D14FAB1}"/>
              </a:ext>
            </a:extLst>
          </p:cNvPr>
          <p:cNvSpPr/>
          <p:nvPr/>
        </p:nvSpPr>
        <p:spPr bwMode="auto">
          <a:xfrm>
            <a:off x="3140488" y="5117646"/>
            <a:ext cx="1775565" cy="1015467"/>
          </a:xfrm>
          <a:prstGeom prst="roundRect">
            <a:avLst/>
          </a:prstGeom>
          <a:noFill/>
          <a:ln w="19050" cap="flat" cmpd="sng" algn="ctr">
            <a:solidFill>
              <a:srgbClr val="0078D7"/>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000000"/>
              </a:solidFill>
              <a:latin typeface="Segoe UI"/>
              <a:cs typeface="Segoe UI" panose="020B0502040204020203" pitchFamily="34" charset="0"/>
            </a:endParaRPr>
          </a:p>
        </p:txBody>
      </p:sp>
      <p:sp>
        <p:nvSpPr>
          <p:cNvPr id="66" name="TextBox 329">
            <a:extLst>
              <a:ext uri="{FF2B5EF4-FFF2-40B4-BE49-F238E27FC236}">
                <a16:creationId xmlns:a16="http://schemas.microsoft.com/office/drawing/2014/main" id="{CDD3C20C-5BD0-4146-A61D-6F84896010D1}"/>
              </a:ext>
            </a:extLst>
          </p:cNvPr>
          <p:cNvSpPr txBox="1"/>
          <p:nvPr/>
        </p:nvSpPr>
        <p:spPr>
          <a:xfrm>
            <a:off x="3422445" y="5772056"/>
            <a:ext cx="627807" cy="141256"/>
          </a:xfrm>
          <a:prstGeom prst="rect">
            <a:avLst/>
          </a:prstGeom>
        </p:spPr>
        <p:txBody>
          <a:bodyPr wrap="none" lIns="0" tIns="4663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918" dirty="0">
                <a:solidFill>
                  <a:srgbClr val="000000"/>
                </a:solidFill>
                <a:latin typeface="Segoe UI"/>
                <a:cs typeface="Segoe UI" panose="020B0502040204020203" pitchFamily="34" charset="0"/>
              </a:rPr>
              <a:t>Cosmos DB </a:t>
            </a:r>
          </a:p>
        </p:txBody>
      </p:sp>
      <p:sp>
        <p:nvSpPr>
          <p:cNvPr id="67" name="TextBox 332">
            <a:extLst>
              <a:ext uri="{FF2B5EF4-FFF2-40B4-BE49-F238E27FC236}">
                <a16:creationId xmlns:a16="http://schemas.microsoft.com/office/drawing/2014/main" id="{275A5DD1-63C4-4732-926A-1D83F928F0A8}"/>
              </a:ext>
            </a:extLst>
          </p:cNvPr>
          <p:cNvSpPr txBox="1"/>
          <p:nvPr/>
        </p:nvSpPr>
        <p:spPr>
          <a:xfrm>
            <a:off x="4213924" y="5772056"/>
            <a:ext cx="420173" cy="141256"/>
          </a:xfrm>
          <a:prstGeom prst="rect">
            <a:avLst/>
          </a:prstGeom>
          <a:noFill/>
        </p:spPr>
        <p:txBody>
          <a:bodyPr wrap="none" lIns="0" tIns="4663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r>
              <a:rPr lang="en-US" sz="918" dirty="0">
                <a:solidFill>
                  <a:srgbClr val="000000"/>
                </a:solidFill>
                <a:latin typeface="Segoe UI"/>
                <a:cs typeface="Segoe UI" panose="020B0502040204020203" pitchFamily="34" charset="0"/>
              </a:rPr>
              <a:t>SQL DB </a:t>
            </a:r>
          </a:p>
        </p:txBody>
      </p:sp>
      <p:sp>
        <p:nvSpPr>
          <p:cNvPr id="68" name="Rectangle: Rounded Corners 498">
            <a:extLst>
              <a:ext uri="{FF2B5EF4-FFF2-40B4-BE49-F238E27FC236}">
                <a16:creationId xmlns:a16="http://schemas.microsoft.com/office/drawing/2014/main" id="{A7DF8A26-B470-421B-B939-0410E1FCBCAA}"/>
              </a:ext>
            </a:extLst>
          </p:cNvPr>
          <p:cNvSpPr/>
          <p:nvPr/>
        </p:nvSpPr>
        <p:spPr bwMode="auto">
          <a:xfrm>
            <a:off x="5667742" y="3433871"/>
            <a:ext cx="2607108" cy="1879985"/>
          </a:xfrm>
          <a:prstGeom prst="roundRect">
            <a:avLst>
              <a:gd name="adj" fmla="val 9426"/>
            </a:avLst>
          </a:prstGeom>
          <a:noFill/>
          <a:ln w="19050" cap="flat" cmpd="sng" algn="ctr">
            <a:solidFill>
              <a:srgbClr val="0078D7"/>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000000"/>
              </a:solidFill>
              <a:latin typeface="Segoe UI"/>
              <a:cs typeface="Segoe UI" panose="020B0502040204020203" pitchFamily="34" charset="0"/>
            </a:endParaRPr>
          </a:p>
        </p:txBody>
      </p:sp>
      <p:grpSp>
        <p:nvGrpSpPr>
          <p:cNvPr id="69" name="Group 68">
            <a:extLst>
              <a:ext uri="{FF2B5EF4-FFF2-40B4-BE49-F238E27FC236}">
                <a16:creationId xmlns:a16="http://schemas.microsoft.com/office/drawing/2014/main" id="{5D2BBFA7-DB69-4A40-921C-611A050B3505}"/>
              </a:ext>
            </a:extLst>
          </p:cNvPr>
          <p:cNvGrpSpPr/>
          <p:nvPr/>
        </p:nvGrpSpPr>
        <p:grpSpPr>
          <a:xfrm>
            <a:off x="5999956" y="4923650"/>
            <a:ext cx="2067026" cy="141259"/>
            <a:chOff x="5896881" y="5014520"/>
            <a:chExt cx="2026680" cy="138502"/>
          </a:xfrm>
        </p:grpSpPr>
        <p:sp>
          <p:nvSpPr>
            <p:cNvPr id="70" name="TextBox 69">
              <a:extLst>
                <a:ext uri="{FF2B5EF4-FFF2-40B4-BE49-F238E27FC236}">
                  <a16:creationId xmlns:a16="http://schemas.microsoft.com/office/drawing/2014/main" id="{14D05820-22E2-4FAF-B003-2E608F85BE35}"/>
                </a:ext>
              </a:extLst>
            </p:cNvPr>
            <p:cNvSpPr txBox="1"/>
            <p:nvPr/>
          </p:nvSpPr>
          <p:spPr>
            <a:xfrm>
              <a:off x="5896881" y="5014523"/>
              <a:ext cx="538609" cy="138499"/>
            </a:xfrm>
            <a:prstGeom prst="rect">
              <a:avLst/>
            </a:prstGeom>
          </p:spPr>
          <p:txBody>
            <a:bodyPr wrap="none" lIns="0" tIns="4663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69897">
                <a:defRPr/>
              </a:pPr>
              <a:r>
                <a:rPr lang="en-US" sz="918" dirty="0">
                  <a:solidFill>
                    <a:srgbClr val="000000"/>
                  </a:solidFill>
                  <a:latin typeface="Segoe UI"/>
                  <a:cs typeface="Segoe UI" panose="020B0502040204020203" pitchFamily="34" charset="0"/>
                </a:rPr>
                <a:t>HDInsight </a:t>
              </a:r>
            </a:p>
          </p:txBody>
        </p:sp>
        <p:sp>
          <p:nvSpPr>
            <p:cNvPr id="71" name="Rectangle 70">
              <a:extLst>
                <a:ext uri="{FF2B5EF4-FFF2-40B4-BE49-F238E27FC236}">
                  <a16:creationId xmlns:a16="http://schemas.microsoft.com/office/drawing/2014/main" id="{F837C346-501B-45EF-A59E-50A0D4A037C7}"/>
                </a:ext>
              </a:extLst>
            </p:cNvPr>
            <p:cNvSpPr/>
            <p:nvPr/>
          </p:nvSpPr>
          <p:spPr>
            <a:xfrm>
              <a:off x="6613907" y="5014520"/>
              <a:ext cx="1309654" cy="138499"/>
            </a:xfrm>
            <a:prstGeom prst="rect">
              <a:avLst/>
            </a:prstGeom>
          </p:spPr>
          <p:txBody>
            <a:bodyPr wrap="none" lIns="0" tIns="46630" rIns="0" bIns="0" anchor="t" anchorCtr="0">
              <a:noAutofit/>
            </a:bodyPr>
            <a:lstStyle/>
            <a:p>
              <a:pPr defTabSz="969897">
                <a:defRPr/>
              </a:pPr>
              <a:r>
                <a:rPr lang="en-US" sz="918" kern="0" dirty="0">
                  <a:solidFill>
                    <a:srgbClr val="000000"/>
                  </a:solidFill>
                  <a:latin typeface="Segoe UI"/>
                  <a:ea typeface="MS PGothic" panose="020B0600070205080204" pitchFamily="34" charset="-128"/>
                  <a:cs typeface="Segoe UI" panose="020B0502040204020203" pitchFamily="34" charset="0"/>
                </a:rPr>
                <a:t>Azure Data Lake Analytics</a:t>
              </a:r>
            </a:p>
          </p:txBody>
        </p:sp>
      </p:grpSp>
      <p:sp>
        <p:nvSpPr>
          <p:cNvPr id="72" name="Rectangle 71">
            <a:extLst>
              <a:ext uri="{FF2B5EF4-FFF2-40B4-BE49-F238E27FC236}">
                <a16:creationId xmlns:a16="http://schemas.microsoft.com/office/drawing/2014/main" id="{85F08909-3C51-4BCE-838F-3D4CBE0F8D96}"/>
              </a:ext>
            </a:extLst>
          </p:cNvPr>
          <p:cNvSpPr/>
          <p:nvPr/>
        </p:nvSpPr>
        <p:spPr>
          <a:xfrm>
            <a:off x="6533957" y="4043484"/>
            <a:ext cx="874680" cy="141256"/>
          </a:xfrm>
          <a:prstGeom prst="rect">
            <a:avLst/>
          </a:prstGeom>
        </p:spPr>
        <p:txBody>
          <a:bodyPr wrap="none" lIns="0" tIns="46630" rIns="0" bIns="0" anchor="t" anchorCtr="0">
            <a:noAutofit/>
          </a:bodyPr>
          <a:lstStyle/>
          <a:p>
            <a:pPr defTabSz="969897">
              <a:defRPr/>
            </a:pPr>
            <a:r>
              <a:rPr lang="en-US" sz="918" kern="0" dirty="0">
                <a:solidFill>
                  <a:srgbClr val="000000"/>
                </a:solidFill>
                <a:latin typeface="Segoe UI"/>
                <a:ea typeface="MS PGothic" panose="020B0600070205080204" pitchFamily="34" charset="-128"/>
                <a:cs typeface="Segoe UI" panose="020B0502040204020203" pitchFamily="34" charset="0"/>
              </a:rPr>
              <a:t>Azure Databricks</a:t>
            </a:r>
          </a:p>
        </p:txBody>
      </p:sp>
      <p:cxnSp>
        <p:nvCxnSpPr>
          <p:cNvPr id="73" name="Straight Arrow Connector 72">
            <a:extLst>
              <a:ext uri="{FF2B5EF4-FFF2-40B4-BE49-F238E27FC236}">
                <a16:creationId xmlns:a16="http://schemas.microsoft.com/office/drawing/2014/main" id="{C2F03E1F-958F-47D5-9364-B6F6B988B1DF}"/>
              </a:ext>
            </a:extLst>
          </p:cNvPr>
          <p:cNvCxnSpPr>
            <a:endCxn id="65" idx="1"/>
          </p:cNvCxnSpPr>
          <p:nvPr/>
        </p:nvCxnSpPr>
        <p:spPr>
          <a:xfrm>
            <a:off x="1647388" y="5625379"/>
            <a:ext cx="1493100" cy="0"/>
          </a:xfrm>
          <a:prstGeom prst="straightConnector1">
            <a:avLst/>
          </a:prstGeom>
          <a:noFill/>
          <a:ln w="19050" cap="flat" cmpd="sng" algn="ctr">
            <a:solidFill>
              <a:srgbClr val="000000"/>
            </a:solidFill>
            <a:prstDash val="sysDot"/>
            <a:headEnd type="none"/>
            <a:tailEnd type="arrow" w="lg" len="med"/>
          </a:ln>
          <a:effectLst/>
        </p:spPr>
      </p:cxnSp>
      <p:sp>
        <p:nvSpPr>
          <p:cNvPr id="74" name="Right Bracket 73">
            <a:extLst>
              <a:ext uri="{FF2B5EF4-FFF2-40B4-BE49-F238E27FC236}">
                <a16:creationId xmlns:a16="http://schemas.microsoft.com/office/drawing/2014/main" id="{C040CD4E-3B28-41B8-A9C2-19ED4EE5B527}"/>
              </a:ext>
            </a:extLst>
          </p:cNvPr>
          <p:cNvSpPr/>
          <p:nvPr/>
        </p:nvSpPr>
        <p:spPr>
          <a:xfrm>
            <a:off x="1475007" y="1959767"/>
            <a:ext cx="175026" cy="4291195"/>
          </a:xfrm>
          <a:prstGeom prst="rightBracket">
            <a:avLst>
              <a:gd name="adj" fmla="val 0"/>
            </a:avLst>
          </a:prstGeom>
          <a:noFill/>
          <a:ln w="19050" cap="flat" cmpd="sng" algn="ctr">
            <a:solidFill>
              <a:srgbClr val="000000"/>
            </a:solidFill>
            <a:prstDash val="solid"/>
            <a:headEnd type="none"/>
            <a:tailEnd type="none"/>
          </a:ln>
          <a:effectLst/>
        </p:spPr>
        <p:txBody>
          <a:bodyPr wrap="none" lIns="0" tIns="0" rIns="0" bIns="0" rtlCol="0" anchor="t" anchorCtr="0">
            <a:noAutofit/>
          </a:bodyPr>
          <a:lstStyle/>
          <a:p>
            <a:pPr algn="ctr" defTabSz="932597">
              <a:defRPr/>
            </a:pPr>
            <a:endParaRPr lang="en-US" sz="1836" kern="0" dirty="0">
              <a:solidFill>
                <a:srgbClr val="000000"/>
              </a:solidFill>
              <a:latin typeface="Segoe UI"/>
            </a:endParaRPr>
          </a:p>
        </p:txBody>
      </p:sp>
      <p:cxnSp>
        <p:nvCxnSpPr>
          <p:cNvPr id="75" name="Straight Arrow Connector 74">
            <a:extLst>
              <a:ext uri="{FF2B5EF4-FFF2-40B4-BE49-F238E27FC236}">
                <a16:creationId xmlns:a16="http://schemas.microsoft.com/office/drawing/2014/main" id="{4D78A4CE-92F2-4FC7-9BF5-45C47CAC7960}"/>
              </a:ext>
            </a:extLst>
          </p:cNvPr>
          <p:cNvCxnSpPr>
            <a:cxnSpLocks/>
            <a:endCxn id="50" idx="2"/>
          </p:cNvCxnSpPr>
          <p:nvPr/>
        </p:nvCxnSpPr>
        <p:spPr>
          <a:xfrm flipV="1">
            <a:off x="4025582" y="4596722"/>
            <a:ext cx="2688" cy="520924"/>
          </a:xfrm>
          <a:prstGeom prst="straightConnector1">
            <a:avLst/>
          </a:prstGeom>
          <a:noFill/>
          <a:ln w="19050" cap="flat" cmpd="sng" algn="ctr">
            <a:solidFill>
              <a:srgbClr val="000000"/>
            </a:solidFill>
            <a:prstDash val="sysDot"/>
            <a:headEnd type="none" w="lg" len="med"/>
            <a:tailEnd type="arrow" w="lg" len="med"/>
          </a:ln>
          <a:effectLst/>
        </p:spPr>
      </p:cxnSp>
      <p:cxnSp>
        <p:nvCxnSpPr>
          <p:cNvPr id="76" name="Straight Arrow Connector 75">
            <a:extLst>
              <a:ext uri="{FF2B5EF4-FFF2-40B4-BE49-F238E27FC236}">
                <a16:creationId xmlns:a16="http://schemas.microsoft.com/office/drawing/2014/main" id="{C059F6CE-C3AC-477E-B853-E94F6476AE00}"/>
              </a:ext>
            </a:extLst>
          </p:cNvPr>
          <p:cNvCxnSpPr>
            <a:cxnSpLocks/>
          </p:cNvCxnSpPr>
          <p:nvPr/>
        </p:nvCxnSpPr>
        <p:spPr>
          <a:xfrm>
            <a:off x="5033430" y="4081694"/>
            <a:ext cx="634312" cy="1"/>
          </a:xfrm>
          <a:prstGeom prst="straightConnector1">
            <a:avLst/>
          </a:prstGeom>
          <a:noFill/>
          <a:ln w="19050" cap="flat" cmpd="sng" algn="ctr">
            <a:solidFill>
              <a:srgbClr val="000000"/>
            </a:solidFill>
            <a:prstDash val="sysDot"/>
            <a:headEnd type="arrow" w="lg" len="med"/>
            <a:tailEnd type="arrow" w="lg" len="med"/>
          </a:ln>
          <a:effectLst/>
        </p:spPr>
      </p:cxnSp>
      <p:cxnSp>
        <p:nvCxnSpPr>
          <p:cNvPr id="77" name="Straight Arrow Connector 76">
            <a:extLst>
              <a:ext uri="{FF2B5EF4-FFF2-40B4-BE49-F238E27FC236}">
                <a16:creationId xmlns:a16="http://schemas.microsoft.com/office/drawing/2014/main" id="{19132484-E95C-4E56-8AF0-8EF0743DE82B}"/>
              </a:ext>
            </a:extLst>
          </p:cNvPr>
          <p:cNvCxnSpPr>
            <a:cxnSpLocks/>
          </p:cNvCxnSpPr>
          <p:nvPr/>
        </p:nvCxnSpPr>
        <p:spPr>
          <a:xfrm>
            <a:off x="8274850" y="4081693"/>
            <a:ext cx="535383" cy="0"/>
          </a:xfrm>
          <a:prstGeom prst="straightConnector1">
            <a:avLst/>
          </a:prstGeom>
          <a:noFill/>
          <a:ln w="19050" cap="flat" cmpd="sng" algn="ctr">
            <a:solidFill>
              <a:srgbClr val="000000"/>
            </a:solidFill>
            <a:prstDash val="sysDot"/>
            <a:headEnd type="arrow" w="lg" len="med"/>
            <a:tailEnd type="arrow" w="lg" len="med"/>
          </a:ln>
          <a:effectLst/>
        </p:spPr>
      </p:cxnSp>
      <p:grpSp>
        <p:nvGrpSpPr>
          <p:cNvPr id="78" name="Group 77">
            <a:extLst>
              <a:ext uri="{FF2B5EF4-FFF2-40B4-BE49-F238E27FC236}">
                <a16:creationId xmlns:a16="http://schemas.microsoft.com/office/drawing/2014/main" id="{71FA23F5-D3FA-4B18-BCDC-EA98200A25A7}"/>
              </a:ext>
            </a:extLst>
          </p:cNvPr>
          <p:cNvGrpSpPr/>
          <p:nvPr/>
        </p:nvGrpSpPr>
        <p:grpSpPr>
          <a:xfrm>
            <a:off x="2271954" y="2421850"/>
            <a:ext cx="3512634" cy="282517"/>
            <a:chOff x="2045412" y="2651042"/>
            <a:chExt cx="3444071" cy="277003"/>
          </a:xfrm>
        </p:grpSpPr>
        <p:sp>
          <p:nvSpPr>
            <p:cNvPr id="79" name="TextBox 78">
              <a:extLst>
                <a:ext uri="{FF2B5EF4-FFF2-40B4-BE49-F238E27FC236}">
                  <a16:creationId xmlns:a16="http://schemas.microsoft.com/office/drawing/2014/main" id="{8406F8F5-E0BB-4F8F-A944-E787CBAFD619}"/>
                </a:ext>
              </a:extLst>
            </p:cNvPr>
            <p:cNvSpPr txBox="1"/>
            <p:nvPr/>
          </p:nvSpPr>
          <p:spPr>
            <a:xfrm>
              <a:off x="2045412" y="2651045"/>
              <a:ext cx="620363" cy="138499"/>
            </a:xfrm>
            <a:prstGeom prst="rect">
              <a:avLst/>
            </a:prstGeom>
          </p:spPr>
          <p:txBody>
            <a:bodyPr wrap="none" lIns="0" tIns="4663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69897">
                <a:defRPr/>
              </a:pPr>
              <a:r>
                <a:rPr lang="en-US" sz="918" dirty="0">
                  <a:solidFill>
                    <a:srgbClr val="000000"/>
                  </a:solidFill>
                  <a:latin typeface="Segoe UI"/>
                  <a:cs typeface="Segoe UI" panose="020B0502040204020203" pitchFamily="34" charset="0"/>
                </a:rPr>
                <a:t>Data</a:t>
              </a:r>
              <a:br>
                <a:rPr lang="en-US" sz="918" dirty="0">
                  <a:solidFill>
                    <a:srgbClr val="000000"/>
                  </a:solidFill>
                  <a:latin typeface="Segoe UI"/>
                  <a:cs typeface="Segoe UI" panose="020B0502040204020203" pitchFamily="34" charset="0"/>
                </a:rPr>
              </a:br>
              <a:r>
                <a:rPr lang="en-US" sz="918" dirty="0">
                  <a:solidFill>
                    <a:srgbClr val="000000"/>
                  </a:solidFill>
                  <a:latin typeface="Segoe UI"/>
                  <a:cs typeface="Segoe UI" panose="020B0502040204020203" pitchFamily="34" charset="0"/>
                </a:rPr>
                <a:t>factory</a:t>
              </a:r>
            </a:p>
          </p:txBody>
        </p:sp>
        <p:sp>
          <p:nvSpPr>
            <p:cNvPr id="80" name="TextBox 79">
              <a:extLst>
                <a:ext uri="{FF2B5EF4-FFF2-40B4-BE49-F238E27FC236}">
                  <a16:creationId xmlns:a16="http://schemas.microsoft.com/office/drawing/2014/main" id="{7A19C527-D922-46BB-BF68-E1C41DAB47ED}"/>
                </a:ext>
              </a:extLst>
            </p:cNvPr>
            <p:cNvSpPr txBox="1"/>
            <p:nvPr/>
          </p:nvSpPr>
          <p:spPr>
            <a:xfrm>
              <a:off x="2676267" y="2651046"/>
              <a:ext cx="1101264" cy="276999"/>
            </a:xfrm>
            <a:prstGeom prst="rect">
              <a:avLst/>
            </a:prstGeom>
          </p:spPr>
          <p:txBody>
            <a:bodyPr wrap="none" lIns="0" tIns="4663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69897">
                <a:defRPr/>
              </a:pPr>
              <a:r>
                <a:rPr lang="en-US" sz="918" dirty="0">
                  <a:solidFill>
                    <a:srgbClr val="000000"/>
                  </a:solidFill>
                  <a:latin typeface="Segoe UI"/>
                  <a:cs typeface="Segoe UI" panose="020B0502040204020203" pitchFamily="34" charset="0"/>
                </a:rPr>
                <a:t>Azure Import/Export</a:t>
              </a:r>
              <a:br>
                <a:rPr lang="en-US" sz="918" dirty="0">
                  <a:solidFill>
                    <a:srgbClr val="000000"/>
                  </a:solidFill>
                  <a:latin typeface="Segoe UI"/>
                  <a:cs typeface="Segoe UI" panose="020B0502040204020203" pitchFamily="34" charset="0"/>
                </a:rPr>
              </a:br>
              <a:r>
                <a:rPr lang="en-US" sz="918" dirty="0">
                  <a:solidFill>
                    <a:srgbClr val="000000"/>
                  </a:solidFill>
                  <a:latin typeface="Segoe UI"/>
                  <a:cs typeface="Segoe UI" panose="020B0502040204020203" pitchFamily="34" charset="0"/>
                </a:rPr>
                <a:t> Service</a:t>
              </a:r>
            </a:p>
          </p:txBody>
        </p:sp>
        <p:sp>
          <p:nvSpPr>
            <p:cNvPr id="81" name="TextBox 80">
              <a:extLst>
                <a:ext uri="{FF2B5EF4-FFF2-40B4-BE49-F238E27FC236}">
                  <a16:creationId xmlns:a16="http://schemas.microsoft.com/office/drawing/2014/main" id="{F02E3F87-4A06-45CB-AF43-9D3A59D4980F}"/>
                </a:ext>
              </a:extLst>
            </p:cNvPr>
            <p:cNvSpPr txBox="1"/>
            <p:nvPr/>
          </p:nvSpPr>
          <p:spPr>
            <a:xfrm>
              <a:off x="4630951" y="2651050"/>
              <a:ext cx="858532" cy="138492"/>
            </a:xfrm>
            <a:prstGeom prst="rect">
              <a:avLst/>
            </a:prstGeom>
          </p:spPr>
          <p:txBody>
            <a:bodyPr wrap="none" lIns="0" tIns="4663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69897">
                <a:defRPr/>
              </a:pPr>
              <a:r>
                <a:rPr lang="en-US" sz="918" dirty="0">
                  <a:solidFill>
                    <a:srgbClr val="000000"/>
                  </a:solidFill>
                  <a:latin typeface="Segoe UI"/>
                  <a:cs typeface="Segoe UI" panose="020B0502040204020203" pitchFamily="34" charset="0"/>
                </a:rPr>
                <a:t>APIs, CLI, and</a:t>
              </a:r>
              <a:br>
                <a:rPr lang="en-US" sz="918" dirty="0">
                  <a:solidFill>
                    <a:srgbClr val="000000"/>
                  </a:solidFill>
                  <a:latin typeface="Segoe UI"/>
                  <a:cs typeface="Segoe UI" panose="020B0502040204020203" pitchFamily="34" charset="0"/>
                </a:rPr>
              </a:br>
              <a:r>
                <a:rPr lang="en-US" sz="918" dirty="0">
                  <a:solidFill>
                    <a:srgbClr val="000000"/>
                  </a:solidFill>
                  <a:latin typeface="Segoe UI"/>
                  <a:cs typeface="Segoe UI" panose="020B0502040204020203" pitchFamily="34" charset="0"/>
                </a:rPr>
                <a:t> GUI tools</a:t>
              </a:r>
            </a:p>
          </p:txBody>
        </p:sp>
        <p:sp>
          <p:nvSpPr>
            <p:cNvPr id="82" name="TextBox 81">
              <a:extLst>
                <a:ext uri="{FF2B5EF4-FFF2-40B4-BE49-F238E27FC236}">
                  <a16:creationId xmlns:a16="http://schemas.microsoft.com/office/drawing/2014/main" id="{B15A4D7C-8EE3-42CC-842E-FBC2505A373C}"/>
                </a:ext>
              </a:extLst>
            </p:cNvPr>
            <p:cNvSpPr txBox="1"/>
            <p:nvPr/>
          </p:nvSpPr>
          <p:spPr>
            <a:xfrm>
              <a:off x="3804358" y="2651042"/>
              <a:ext cx="780663" cy="138499"/>
            </a:xfrm>
            <a:prstGeom prst="rect">
              <a:avLst/>
            </a:prstGeom>
          </p:spPr>
          <p:txBody>
            <a:bodyPr wrap="none" lIns="0" tIns="4663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69897">
                <a:defRPr/>
              </a:pPr>
              <a:r>
                <a:rPr lang="en-US" sz="918" dirty="0">
                  <a:solidFill>
                    <a:srgbClr val="000000"/>
                  </a:solidFill>
                  <a:latin typeface="Segoe UI"/>
                  <a:cs typeface="Segoe UI" panose="020B0502040204020203" pitchFamily="34" charset="0"/>
                </a:rPr>
                <a:t>Azure Data</a:t>
              </a:r>
              <a:br>
                <a:rPr lang="en-US" sz="918" dirty="0">
                  <a:solidFill>
                    <a:srgbClr val="000000"/>
                  </a:solidFill>
                  <a:latin typeface="Segoe UI"/>
                  <a:cs typeface="Segoe UI" panose="020B0502040204020203" pitchFamily="34" charset="0"/>
                </a:rPr>
              </a:br>
              <a:r>
                <a:rPr lang="en-US" sz="918" dirty="0">
                  <a:solidFill>
                    <a:srgbClr val="000000"/>
                  </a:solidFill>
                  <a:latin typeface="Segoe UI"/>
                  <a:cs typeface="Segoe UI" panose="020B0502040204020203" pitchFamily="34" charset="0"/>
                </a:rPr>
                <a:t> Box</a:t>
              </a:r>
            </a:p>
          </p:txBody>
        </p:sp>
      </p:grpSp>
      <p:sp>
        <p:nvSpPr>
          <p:cNvPr id="83" name="Rectangle: Rounded Corners 528">
            <a:extLst>
              <a:ext uri="{FF2B5EF4-FFF2-40B4-BE49-F238E27FC236}">
                <a16:creationId xmlns:a16="http://schemas.microsoft.com/office/drawing/2014/main" id="{BC9CFDF9-EA63-4060-9474-A02CB84EDBF3}"/>
              </a:ext>
            </a:extLst>
          </p:cNvPr>
          <p:cNvSpPr/>
          <p:nvPr/>
        </p:nvSpPr>
        <p:spPr bwMode="auto">
          <a:xfrm>
            <a:off x="2167898" y="1822159"/>
            <a:ext cx="3720745" cy="1044731"/>
          </a:xfrm>
          <a:prstGeom prst="roundRect">
            <a:avLst/>
          </a:prstGeom>
          <a:noFill/>
          <a:ln w="19050" cap="flat" cmpd="sng" algn="ctr">
            <a:solidFill>
              <a:srgbClr val="0078D7"/>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000000"/>
              </a:solidFill>
              <a:latin typeface="Segoe UI"/>
              <a:cs typeface="Segoe UI" panose="020B0502040204020203" pitchFamily="34" charset="0"/>
            </a:endParaRPr>
          </a:p>
        </p:txBody>
      </p:sp>
      <p:sp>
        <p:nvSpPr>
          <p:cNvPr id="84" name="TextBox 83">
            <a:extLst>
              <a:ext uri="{FF2B5EF4-FFF2-40B4-BE49-F238E27FC236}">
                <a16:creationId xmlns:a16="http://schemas.microsoft.com/office/drawing/2014/main" id="{1FF5C626-8A96-4DAE-B7E0-41CC10AD0ED4}"/>
              </a:ext>
            </a:extLst>
          </p:cNvPr>
          <p:cNvSpPr txBox="1"/>
          <p:nvPr/>
        </p:nvSpPr>
        <p:spPr>
          <a:xfrm>
            <a:off x="3591748" y="1587276"/>
            <a:ext cx="873045" cy="127131"/>
          </a:xfrm>
          <a:prstGeom prst="rect">
            <a:avLst/>
          </a:prstGeom>
          <a:noFill/>
        </p:spPr>
        <p:txBody>
          <a:bodyPr wrap="none" lIns="0" tIns="0" rIns="0" bIns="0" rtlCol="0" anchor="t" anchorCtr="0">
            <a:noAutofit/>
          </a:bodyPr>
          <a:lstStyle/>
          <a:p>
            <a:pPr algn="ctr" defTabSz="932597">
              <a:lnSpc>
                <a:spcPct val="90000"/>
              </a:lnSpc>
              <a:spcAft>
                <a:spcPts val="612"/>
              </a:spcAft>
              <a:defRPr/>
            </a:pPr>
            <a:r>
              <a:rPr lang="en-US" sz="1428" kern="0" dirty="0">
                <a:solidFill>
                  <a:srgbClr val="0078D7"/>
                </a:solidFill>
                <a:latin typeface="Segoe UI Semibold"/>
                <a:cs typeface="Segoe UI Semibold" panose="020B0702040204020203" pitchFamily="34" charset="0"/>
              </a:rPr>
              <a:t>Data loading</a:t>
            </a:r>
          </a:p>
        </p:txBody>
      </p:sp>
      <p:cxnSp>
        <p:nvCxnSpPr>
          <p:cNvPr id="85" name="Straight Arrow Connector 84">
            <a:extLst>
              <a:ext uri="{FF2B5EF4-FFF2-40B4-BE49-F238E27FC236}">
                <a16:creationId xmlns:a16="http://schemas.microsoft.com/office/drawing/2014/main" id="{23371BDC-C18A-4C2E-882A-268AA57ECE9E}"/>
              </a:ext>
            </a:extLst>
          </p:cNvPr>
          <p:cNvCxnSpPr>
            <a:cxnSpLocks/>
          </p:cNvCxnSpPr>
          <p:nvPr/>
        </p:nvCxnSpPr>
        <p:spPr>
          <a:xfrm>
            <a:off x="6994160" y="5626614"/>
            <a:ext cx="1816073" cy="0"/>
          </a:xfrm>
          <a:prstGeom prst="straightConnector1">
            <a:avLst/>
          </a:prstGeom>
          <a:noFill/>
          <a:ln w="19050" cap="flat" cmpd="sng" algn="ctr">
            <a:solidFill>
              <a:srgbClr val="000000"/>
            </a:solidFill>
            <a:prstDash val="sysDot"/>
            <a:headEnd type="none"/>
            <a:tailEnd type="arrow" w="lg" len="med"/>
          </a:ln>
          <a:effectLst/>
        </p:spPr>
      </p:cxnSp>
      <p:sp>
        <p:nvSpPr>
          <p:cNvPr id="86" name="Right Bracket 85">
            <a:extLst>
              <a:ext uri="{FF2B5EF4-FFF2-40B4-BE49-F238E27FC236}">
                <a16:creationId xmlns:a16="http://schemas.microsoft.com/office/drawing/2014/main" id="{AFE9E080-E8E0-4898-9935-C8250E889AD8}"/>
              </a:ext>
            </a:extLst>
          </p:cNvPr>
          <p:cNvSpPr/>
          <p:nvPr/>
        </p:nvSpPr>
        <p:spPr>
          <a:xfrm rot="10800000">
            <a:off x="10814847" y="1959767"/>
            <a:ext cx="175026" cy="4291195"/>
          </a:xfrm>
          <a:prstGeom prst="rightBracket">
            <a:avLst>
              <a:gd name="adj" fmla="val 0"/>
            </a:avLst>
          </a:prstGeom>
          <a:noFill/>
          <a:ln w="19050" cap="flat" cmpd="sng" algn="ctr">
            <a:solidFill>
              <a:srgbClr val="000000"/>
            </a:solidFill>
            <a:prstDash val="solid"/>
            <a:headEnd type="none"/>
            <a:tailEnd type="none"/>
          </a:ln>
          <a:effectLst/>
        </p:spPr>
        <p:txBody>
          <a:bodyPr wrap="none" lIns="0" tIns="0" rIns="0" bIns="0" rtlCol="0" anchor="t" anchorCtr="0">
            <a:noAutofit/>
          </a:bodyPr>
          <a:lstStyle/>
          <a:p>
            <a:pPr algn="ctr" defTabSz="932597">
              <a:defRPr/>
            </a:pPr>
            <a:endParaRPr lang="en-US" sz="1836" kern="0" dirty="0">
              <a:solidFill>
                <a:srgbClr val="000000"/>
              </a:solidFill>
              <a:latin typeface="Segoe UI"/>
            </a:endParaRPr>
          </a:p>
        </p:txBody>
      </p:sp>
      <p:grpSp>
        <p:nvGrpSpPr>
          <p:cNvPr id="87" name="Group 86">
            <a:extLst>
              <a:ext uri="{FF2B5EF4-FFF2-40B4-BE49-F238E27FC236}">
                <a16:creationId xmlns:a16="http://schemas.microsoft.com/office/drawing/2014/main" id="{7C8766D2-3812-4877-8B86-0AE855C983A3}"/>
              </a:ext>
            </a:extLst>
          </p:cNvPr>
          <p:cNvGrpSpPr/>
          <p:nvPr/>
        </p:nvGrpSpPr>
        <p:grpSpPr>
          <a:xfrm>
            <a:off x="11515752" y="5661731"/>
            <a:ext cx="390825" cy="297523"/>
            <a:chOff x="2502877" y="2643553"/>
            <a:chExt cx="3651737" cy="2779942"/>
          </a:xfrm>
        </p:grpSpPr>
        <p:cxnSp>
          <p:nvCxnSpPr>
            <p:cNvPr id="88" name="Straight Connector 87">
              <a:extLst>
                <a:ext uri="{FF2B5EF4-FFF2-40B4-BE49-F238E27FC236}">
                  <a16:creationId xmlns:a16="http://schemas.microsoft.com/office/drawing/2014/main" id="{290A3818-24BD-48FC-817B-9181022DB015}"/>
                </a:ext>
              </a:extLst>
            </p:cNvPr>
            <p:cNvCxnSpPr>
              <a:cxnSpLocks/>
            </p:cNvCxnSpPr>
            <p:nvPr/>
          </p:nvCxnSpPr>
          <p:spPr>
            <a:xfrm>
              <a:off x="3303655" y="4505747"/>
              <a:ext cx="0" cy="917748"/>
            </a:xfrm>
            <a:prstGeom prst="line">
              <a:avLst/>
            </a:prstGeom>
            <a:noFill/>
            <a:ln w="19050" cap="rnd" cmpd="sng" algn="ctr">
              <a:solidFill>
                <a:srgbClr val="0078D7"/>
              </a:solidFill>
              <a:prstDash val="solid"/>
              <a:headEnd type="none"/>
              <a:tailEnd type="none"/>
            </a:ln>
            <a:effectLst/>
          </p:spPr>
        </p:cxnSp>
        <p:cxnSp>
          <p:nvCxnSpPr>
            <p:cNvPr id="89" name="Straight Connector 88">
              <a:extLst>
                <a:ext uri="{FF2B5EF4-FFF2-40B4-BE49-F238E27FC236}">
                  <a16:creationId xmlns:a16="http://schemas.microsoft.com/office/drawing/2014/main" id="{30C53356-5DD3-4BA4-BFD2-E98B6FCDD68C}"/>
                </a:ext>
              </a:extLst>
            </p:cNvPr>
            <p:cNvCxnSpPr>
              <a:cxnSpLocks/>
            </p:cNvCxnSpPr>
            <p:nvPr/>
          </p:nvCxnSpPr>
          <p:spPr>
            <a:xfrm>
              <a:off x="3983069" y="3734649"/>
              <a:ext cx="0" cy="1688846"/>
            </a:xfrm>
            <a:prstGeom prst="line">
              <a:avLst/>
            </a:prstGeom>
            <a:noFill/>
            <a:ln w="19050" cap="rnd" cmpd="sng" algn="ctr">
              <a:solidFill>
                <a:srgbClr val="0078D7"/>
              </a:solidFill>
              <a:prstDash val="solid"/>
              <a:headEnd type="none"/>
              <a:tailEnd type="none"/>
            </a:ln>
            <a:effectLst/>
          </p:spPr>
        </p:cxnSp>
        <p:cxnSp>
          <p:nvCxnSpPr>
            <p:cNvPr id="90" name="Straight Connector 89">
              <a:extLst>
                <a:ext uri="{FF2B5EF4-FFF2-40B4-BE49-F238E27FC236}">
                  <a16:creationId xmlns:a16="http://schemas.microsoft.com/office/drawing/2014/main" id="{931D258A-EC2F-4722-9CAD-5E3A3C5152C0}"/>
                </a:ext>
              </a:extLst>
            </p:cNvPr>
            <p:cNvCxnSpPr>
              <a:cxnSpLocks/>
            </p:cNvCxnSpPr>
            <p:nvPr/>
          </p:nvCxnSpPr>
          <p:spPr>
            <a:xfrm>
              <a:off x="4662482" y="4051603"/>
              <a:ext cx="0" cy="1371892"/>
            </a:xfrm>
            <a:prstGeom prst="line">
              <a:avLst/>
            </a:prstGeom>
            <a:noFill/>
            <a:ln w="19050" cap="rnd" cmpd="sng" algn="ctr">
              <a:solidFill>
                <a:srgbClr val="0078D7"/>
              </a:solidFill>
              <a:prstDash val="solid"/>
              <a:headEnd type="none"/>
              <a:tailEnd type="none"/>
            </a:ln>
            <a:effectLst/>
          </p:spPr>
        </p:cxnSp>
        <p:cxnSp>
          <p:nvCxnSpPr>
            <p:cNvPr id="91" name="Straight Connector 90">
              <a:extLst>
                <a:ext uri="{FF2B5EF4-FFF2-40B4-BE49-F238E27FC236}">
                  <a16:creationId xmlns:a16="http://schemas.microsoft.com/office/drawing/2014/main" id="{62D96356-300B-45DB-9D47-949D7046FA0C}"/>
                </a:ext>
              </a:extLst>
            </p:cNvPr>
            <p:cNvCxnSpPr>
              <a:cxnSpLocks/>
            </p:cNvCxnSpPr>
            <p:nvPr/>
          </p:nvCxnSpPr>
          <p:spPr>
            <a:xfrm>
              <a:off x="5330632" y="3185667"/>
              <a:ext cx="0" cy="2237828"/>
            </a:xfrm>
            <a:prstGeom prst="line">
              <a:avLst/>
            </a:prstGeom>
            <a:noFill/>
            <a:ln w="19050" cap="rnd" cmpd="sng" algn="ctr">
              <a:solidFill>
                <a:srgbClr val="0078D7"/>
              </a:solidFill>
              <a:prstDash val="solid"/>
              <a:headEnd type="none"/>
              <a:tailEnd type="none"/>
            </a:ln>
            <a:effectLst/>
          </p:spPr>
        </p:cxnSp>
        <p:sp>
          <p:nvSpPr>
            <p:cNvPr id="92" name="Freeform: Shape 581">
              <a:extLst>
                <a:ext uri="{FF2B5EF4-FFF2-40B4-BE49-F238E27FC236}">
                  <a16:creationId xmlns:a16="http://schemas.microsoft.com/office/drawing/2014/main" id="{F8F516B4-101D-4541-B06E-2E171D01391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solidFill>
                  <a:srgbClr val="000000"/>
                </a:solidFill>
                <a:latin typeface="Segoe UI"/>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E37DAFCF-5F46-44B8-B76E-2E56E93702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8164" y="1946729"/>
            <a:ext cx="434608" cy="434608"/>
          </a:xfrm>
          <a:prstGeom prst="rect">
            <a:avLst/>
          </a:prstGeom>
        </p:spPr>
      </p:pic>
      <p:pic>
        <p:nvPicPr>
          <p:cNvPr id="94" name="Picture 93">
            <a:extLst>
              <a:ext uri="{FF2B5EF4-FFF2-40B4-BE49-F238E27FC236}">
                <a16:creationId xmlns:a16="http://schemas.microsoft.com/office/drawing/2014/main" id="{3C2FA17E-B164-4A3E-AA21-A7AEB53F5D12}"/>
              </a:ext>
            </a:extLst>
          </p:cNvPr>
          <p:cNvPicPr>
            <a:picLocks noChangeAspect="1"/>
          </p:cNvPicPr>
          <p:nvPr/>
        </p:nvPicPr>
        <p:blipFill>
          <a:blip r:embed="rId3">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92381" y="1946730"/>
            <a:ext cx="434608" cy="434608"/>
          </a:xfrm>
          <a:prstGeom prst="rect">
            <a:avLst/>
          </a:prstGeom>
        </p:spPr>
      </p:pic>
      <p:pic>
        <p:nvPicPr>
          <p:cNvPr id="95" name="Picture 94">
            <a:extLst>
              <a:ext uri="{FF2B5EF4-FFF2-40B4-BE49-F238E27FC236}">
                <a16:creationId xmlns:a16="http://schemas.microsoft.com/office/drawing/2014/main" id="{21247204-C504-4A33-A602-B4D42DF0F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3066" y="1946730"/>
            <a:ext cx="434608" cy="434608"/>
          </a:xfrm>
          <a:prstGeom prst="rect">
            <a:avLst/>
          </a:prstGeom>
        </p:spPr>
      </p:pic>
      <p:pic>
        <p:nvPicPr>
          <p:cNvPr id="96" name="Picture 95">
            <a:extLst>
              <a:ext uri="{FF2B5EF4-FFF2-40B4-BE49-F238E27FC236}">
                <a16:creationId xmlns:a16="http://schemas.microsoft.com/office/drawing/2014/main" id="{B2376ADA-D8EC-4C17-84FA-A64CE4A28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724" y="1924115"/>
            <a:ext cx="410326" cy="457220"/>
          </a:xfrm>
          <a:prstGeom prst="rect">
            <a:avLst/>
          </a:prstGeom>
        </p:spPr>
      </p:pic>
      <p:pic>
        <p:nvPicPr>
          <p:cNvPr id="97" name="Picture 96">
            <a:extLst>
              <a:ext uri="{FF2B5EF4-FFF2-40B4-BE49-F238E27FC236}">
                <a16:creationId xmlns:a16="http://schemas.microsoft.com/office/drawing/2014/main" id="{39A9A093-6299-4195-937D-8910BEF53A6C}"/>
              </a:ext>
            </a:extLst>
          </p:cNvPr>
          <p:cNvPicPr>
            <a:picLocks noChangeAspect="1"/>
          </p:cNvPicPr>
          <p:nvPr/>
        </p:nvPicPr>
        <p:blipFill>
          <a:blip r:embed="rId6"/>
          <a:stretch>
            <a:fillRect/>
          </a:stretch>
        </p:blipFill>
        <p:spPr>
          <a:xfrm>
            <a:off x="3356517" y="3699179"/>
            <a:ext cx="433619" cy="433618"/>
          </a:xfrm>
          <a:prstGeom prst="rect">
            <a:avLst/>
          </a:prstGeom>
        </p:spPr>
      </p:pic>
      <p:pic>
        <p:nvPicPr>
          <p:cNvPr id="98" name="Picture 26" descr="Image result for Azure Blob Storage icon">
            <a:extLst>
              <a:ext uri="{FF2B5EF4-FFF2-40B4-BE49-F238E27FC236}">
                <a16:creationId xmlns:a16="http://schemas.microsoft.com/office/drawing/2014/main" id="{E444AFB1-B540-4809-B55C-E08C97D5503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277353" y="3706904"/>
            <a:ext cx="434608" cy="43460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2EDA0A4B-1EB6-45DC-9CFC-F815514354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8847" y="5306518"/>
            <a:ext cx="484755" cy="434608"/>
          </a:xfrm>
          <a:prstGeom prst="rect">
            <a:avLst/>
          </a:prstGeom>
        </p:spPr>
      </p:pic>
      <p:grpSp>
        <p:nvGrpSpPr>
          <p:cNvPr id="100" name="Group 99">
            <a:extLst>
              <a:ext uri="{FF2B5EF4-FFF2-40B4-BE49-F238E27FC236}">
                <a16:creationId xmlns:a16="http://schemas.microsoft.com/office/drawing/2014/main" id="{25289C8C-879D-46EC-ABD3-F5693BA7B8BC}"/>
              </a:ext>
            </a:extLst>
          </p:cNvPr>
          <p:cNvGrpSpPr/>
          <p:nvPr/>
        </p:nvGrpSpPr>
        <p:grpSpPr>
          <a:xfrm>
            <a:off x="4245818" y="5307022"/>
            <a:ext cx="328199" cy="434608"/>
            <a:chOff x="4176909" y="5489793"/>
            <a:chExt cx="321793" cy="426125"/>
          </a:xfrm>
        </p:grpSpPr>
        <p:sp>
          <p:nvSpPr>
            <p:cNvPr id="101" name="Freeform: Shape 551">
              <a:extLst>
                <a:ext uri="{FF2B5EF4-FFF2-40B4-BE49-F238E27FC236}">
                  <a16:creationId xmlns:a16="http://schemas.microsoft.com/office/drawing/2014/main" id="{89D78C16-BE2A-4EEB-A4D4-B169FD88879D}"/>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918" dirty="0">
                <a:solidFill>
                  <a:srgbClr val="353535"/>
                </a:solidFill>
                <a:latin typeface="Segoe UI"/>
                <a:cs typeface="Segoe UI" panose="020B0502040204020203" pitchFamily="34" charset="0"/>
              </a:endParaRPr>
            </a:p>
          </p:txBody>
        </p:sp>
        <p:sp>
          <p:nvSpPr>
            <p:cNvPr id="102" name="Freeform: Shape 552">
              <a:extLst>
                <a:ext uri="{FF2B5EF4-FFF2-40B4-BE49-F238E27FC236}">
                  <a16:creationId xmlns:a16="http://schemas.microsoft.com/office/drawing/2014/main" id="{118AD6E3-E72D-40D8-AC2D-ACF8F77BC128}"/>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918" dirty="0">
                <a:solidFill>
                  <a:srgbClr val="353535"/>
                </a:solidFill>
                <a:latin typeface="Segoe UI"/>
                <a:cs typeface="Segoe UI" panose="020B0502040204020203" pitchFamily="34" charset="0"/>
              </a:endParaRPr>
            </a:p>
          </p:txBody>
        </p:sp>
        <p:sp>
          <p:nvSpPr>
            <p:cNvPr id="103" name="Freeform: Shape 553">
              <a:extLst>
                <a:ext uri="{FF2B5EF4-FFF2-40B4-BE49-F238E27FC236}">
                  <a16:creationId xmlns:a16="http://schemas.microsoft.com/office/drawing/2014/main" id="{AD0FBD09-8F54-4873-8F4A-328931A20B40}"/>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918" dirty="0">
                <a:solidFill>
                  <a:srgbClr val="353535"/>
                </a:solidFill>
                <a:latin typeface="Segoe UI"/>
                <a:cs typeface="Segoe UI" panose="020B0502040204020203" pitchFamily="34" charset="0"/>
              </a:endParaRPr>
            </a:p>
          </p:txBody>
        </p:sp>
        <p:sp>
          <p:nvSpPr>
            <p:cNvPr id="104" name="Freeform: Shape 554">
              <a:extLst>
                <a:ext uri="{FF2B5EF4-FFF2-40B4-BE49-F238E27FC236}">
                  <a16:creationId xmlns:a16="http://schemas.microsoft.com/office/drawing/2014/main" id="{C6ABB528-DCB6-4F2E-9D84-50B24AAAF338}"/>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918" dirty="0">
                <a:solidFill>
                  <a:srgbClr val="353535"/>
                </a:solidFill>
                <a:latin typeface="Segoe UI"/>
                <a:cs typeface="Segoe UI" panose="020B0502040204020203" pitchFamily="34" charset="0"/>
              </a:endParaRPr>
            </a:p>
          </p:txBody>
        </p:sp>
        <p:sp>
          <p:nvSpPr>
            <p:cNvPr id="105" name="Freeform: Shape 555">
              <a:extLst>
                <a:ext uri="{FF2B5EF4-FFF2-40B4-BE49-F238E27FC236}">
                  <a16:creationId xmlns:a16="http://schemas.microsoft.com/office/drawing/2014/main" id="{86C2AA54-319F-4B4A-8695-FBF1C0D6DE05}"/>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918" dirty="0">
                <a:solidFill>
                  <a:srgbClr val="353535"/>
                </a:solidFill>
                <a:latin typeface="Segoe UI"/>
                <a:cs typeface="Segoe UI" panose="020B0502040204020203" pitchFamily="34" charset="0"/>
              </a:endParaRPr>
            </a:p>
          </p:txBody>
        </p:sp>
        <p:sp>
          <p:nvSpPr>
            <p:cNvPr id="106" name="Freeform: Shape 556">
              <a:extLst>
                <a:ext uri="{FF2B5EF4-FFF2-40B4-BE49-F238E27FC236}">
                  <a16:creationId xmlns:a16="http://schemas.microsoft.com/office/drawing/2014/main" id="{2514BA5E-3E2F-405F-81A6-91FA7DE1DE2A}"/>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918" dirty="0">
                <a:solidFill>
                  <a:srgbClr val="353535"/>
                </a:solidFill>
                <a:latin typeface="Segoe UI"/>
                <a:cs typeface="Segoe UI" panose="020B0502040204020203" pitchFamily="34" charset="0"/>
              </a:endParaRPr>
            </a:p>
          </p:txBody>
        </p:sp>
        <p:sp>
          <p:nvSpPr>
            <p:cNvPr id="107" name="Freeform: Shape 557">
              <a:extLst>
                <a:ext uri="{FF2B5EF4-FFF2-40B4-BE49-F238E27FC236}">
                  <a16:creationId xmlns:a16="http://schemas.microsoft.com/office/drawing/2014/main" id="{0097C591-4246-4CDE-84D4-37EA41CFF353}"/>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918" dirty="0">
                <a:solidFill>
                  <a:srgbClr val="353535"/>
                </a:solidFill>
                <a:latin typeface="Segoe UI"/>
                <a:cs typeface="Segoe UI" panose="020B0502040204020203" pitchFamily="34" charset="0"/>
              </a:endParaRPr>
            </a:p>
          </p:txBody>
        </p:sp>
        <p:sp>
          <p:nvSpPr>
            <p:cNvPr id="108" name="Freeform: Shape 558">
              <a:extLst>
                <a:ext uri="{FF2B5EF4-FFF2-40B4-BE49-F238E27FC236}">
                  <a16:creationId xmlns:a16="http://schemas.microsoft.com/office/drawing/2014/main" id="{96982739-2F92-4B49-B724-7A31C00C34F3}"/>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918" dirty="0">
                <a:solidFill>
                  <a:srgbClr val="353535"/>
                </a:solidFill>
                <a:latin typeface="Segoe UI"/>
                <a:cs typeface="Segoe UI" panose="020B0502040204020203" pitchFamily="34" charset="0"/>
              </a:endParaRPr>
            </a:p>
          </p:txBody>
        </p:sp>
      </p:grpSp>
      <p:pic>
        <p:nvPicPr>
          <p:cNvPr id="109" name="Picture 108" descr="A close up of a sign&#10;&#10;Description generated with high confidence">
            <a:extLst>
              <a:ext uri="{FF2B5EF4-FFF2-40B4-BE49-F238E27FC236}">
                <a16:creationId xmlns:a16="http://schemas.microsoft.com/office/drawing/2014/main" id="{D7086478-DC07-40E5-BE5E-01B816AD61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48726" y="4424132"/>
            <a:ext cx="407616" cy="407617"/>
          </a:xfrm>
          <a:prstGeom prst="rect">
            <a:avLst/>
          </a:prstGeom>
        </p:spPr>
      </p:pic>
      <p:grpSp>
        <p:nvGrpSpPr>
          <p:cNvPr id="110" name="Group 109">
            <a:extLst>
              <a:ext uri="{FF2B5EF4-FFF2-40B4-BE49-F238E27FC236}">
                <a16:creationId xmlns:a16="http://schemas.microsoft.com/office/drawing/2014/main" id="{2146EA1B-799F-499B-9FF4-8A174D5EE381}"/>
              </a:ext>
            </a:extLst>
          </p:cNvPr>
          <p:cNvGrpSpPr/>
          <p:nvPr/>
        </p:nvGrpSpPr>
        <p:grpSpPr>
          <a:xfrm>
            <a:off x="6032891" y="4427561"/>
            <a:ext cx="514876" cy="388669"/>
            <a:chOff x="7996238" y="2078038"/>
            <a:chExt cx="731838" cy="552450"/>
          </a:xfrm>
          <a:solidFill>
            <a:srgbClr val="0078D7"/>
          </a:solidFill>
        </p:grpSpPr>
        <p:sp>
          <p:nvSpPr>
            <p:cNvPr id="111" name="Freeform 5">
              <a:extLst>
                <a:ext uri="{FF2B5EF4-FFF2-40B4-BE49-F238E27FC236}">
                  <a16:creationId xmlns:a16="http://schemas.microsoft.com/office/drawing/2014/main" id="{94D9422B-8943-47E0-A36F-020C0F021A27}"/>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sp>
          <p:nvSpPr>
            <p:cNvPr id="112" name="Freeform 6">
              <a:extLst>
                <a:ext uri="{FF2B5EF4-FFF2-40B4-BE49-F238E27FC236}">
                  <a16:creationId xmlns:a16="http://schemas.microsoft.com/office/drawing/2014/main" id="{4A95E1E8-1E00-4FA4-BF69-1C3B82FF936F}"/>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sp>
          <p:nvSpPr>
            <p:cNvPr id="113" name="Freeform 7">
              <a:extLst>
                <a:ext uri="{FF2B5EF4-FFF2-40B4-BE49-F238E27FC236}">
                  <a16:creationId xmlns:a16="http://schemas.microsoft.com/office/drawing/2014/main" id="{37B4ABBF-CAAC-485E-8613-917A69415BD6}"/>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sp>
          <p:nvSpPr>
            <p:cNvPr id="114" name="Freeform 8">
              <a:extLst>
                <a:ext uri="{FF2B5EF4-FFF2-40B4-BE49-F238E27FC236}">
                  <a16:creationId xmlns:a16="http://schemas.microsoft.com/office/drawing/2014/main" id="{746D3476-AB03-49D8-9257-C4C553C00718}"/>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sp>
          <p:nvSpPr>
            <p:cNvPr id="115" name="Freeform 9">
              <a:extLst>
                <a:ext uri="{FF2B5EF4-FFF2-40B4-BE49-F238E27FC236}">
                  <a16:creationId xmlns:a16="http://schemas.microsoft.com/office/drawing/2014/main" id="{34A99AEB-FF93-4F9B-A103-A72303DE8275}"/>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sp>
          <p:nvSpPr>
            <p:cNvPr id="116" name="Freeform 10">
              <a:extLst>
                <a:ext uri="{FF2B5EF4-FFF2-40B4-BE49-F238E27FC236}">
                  <a16:creationId xmlns:a16="http://schemas.microsoft.com/office/drawing/2014/main" id="{B3CE4834-68D4-40B8-B10E-F34052B0A3F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sp>
          <p:nvSpPr>
            <p:cNvPr id="117" name="Freeform 11">
              <a:extLst>
                <a:ext uri="{FF2B5EF4-FFF2-40B4-BE49-F238E27FC236}">
                  <a16:creationId xmlns:a16="http://schemas.microsoft.com/office/drawing/2014/main" id="{8C17FB40-2BD3-4F2C-82C0-D6424F2B11D0}"/>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sp>
          <p:nvSpPr>
            <p:cNvPr id="118" name="Freeform 12">
              <a:extLst>
                <a:ext uri="{FF2B5EF4-FFF2-40B4-BE49-F238E27FC236}">
                  <a16:creationId xmlns:a16="http://schemas.microsoft.com/office/drawing/2014/main" id="{AFB7AF73-1A1A-4CA4-BE2A-4C60FB3DBBB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sp>
          <p:nvSpPr>
            <p:cNvPr id="119" name="Freeform 13">
              <a:extLst>
                <a:ext uri="{FF2B5EF4-FFF2-40B4-BE49-F238E27FC236}">
                  <a16:creationId xmlns:a16="http://schemas.microsoft.com/office/drawing/2014/main" id="{40FBECFD-8BF9-44BE-8F40-40B574002EF0}"/>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sp>
          <p:nvSpPr>
            <p:cNvPr id="120" name="Freeform 14">
              <a:extLst>
                <a:ext uri="{FF2B5EF4-FFF2-40B4-BE49-F238E27FC236}">
                  <a16:creationId xmlns:a16="http://schemas.microsoft.com/office/drawing/2014/main" id="{3F7D68C6-5368-408B-B38B-C297F4F41451}"/>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353535"/>
                </a:solidFill>
                <a:latin typeface="Segoe UI Semilight"/>
              </a:endParaRPr>
            </a:p>
          </p:txBody>
        </p:sp>
      </p:grpSp>
      <p:pic>
        <p:nvPicPr>
          <p:cNvPr id="121" name="Picture 120">
            <a:extLst>
              <a:ext uri="{FF2B5EF4-FFF2-40B4-BE49-F238E27FC236}">
                <a16:creationId xmlns:a16="http://schemas.microsoft.com/office/drawing/2014/main" id="{5ACA6B18-A227-4D12-B3AC-B902DD8C584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95049" y="4554403"/>
            <a:ext cx="452744" cy="452744"/>
          </a:xfrm>
          <a:prstGeom prst="rect">
            <a:avLst/>
          </a:prstGeom>
        </p:spPr>
      </p:pic>
      <p:pic>
        <p:nvPicPr>
          <p:cNvPr id="122" name="Picture 56">
            <a:extLst>
              <a:ext uri="{FF2B5EF4-FFF2-40B4-BE49-F238E27FC236}">
                <a16:creationId xmlns:a16="http://schemas.microsoft.com/office/drawing/2014/main" id="{AC02D0A2-6AE4-47ED-B576-1227271B661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85528" y="5490211"/>
            <a:ext cx="471785" cy="364770"/>
          </a:xfrm>
          <a:prstGeom prst="rect">
            <a:avLst/>
          </a:prstGeom>
        </p:spPr>
      </p:pic>
      <p:pic>
        <p:nvPicPr>
          <p:cNvPr id="123" name="Picture 122">
            <a:extLst>
              <a:ext uri="{FF2B5EF4-FFF2-40B4-BE49-F238E27FC236}">
                <a16:creationId xmlns:a16="http://schemas.microsoft.com/office/drawing/2014/main" id="{E9915A76-C33C-4A88-91B6-7AB722A129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9044" y="3701103"/>
            <a:ext cx="484755" cy="434608"/>
          </a:xfrm>
          <a:prstGeom prst="rect">
            <a:avLst/>
          </a:prstGeom>
        </p:spPr>
      </p:pic>
      <p:pic>
        <p:nvPicPr>
          <p:cNvPr id="124" name="Picture 123">
            <a:extLst>
              <a:ext uri="{FF2B5EF4-FFF2-40B4-BE49-F238E27FC236}">
                <a16:creationId xmlns:a16="http://schemas.microsoft.com/office/drawing/2014/main" id="{B3CAE63C-BC44-4BC9-9B80-EE2B4130A2C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32294" y="3573692"/>
            <a:ext cx="878004" cy="460464"/>
          </a:xfrm>
          <a:prstGeom prst="rect">
            <a:avLst/>
          </a:prstGeom>
        </p:spPr>
      </p:pic>
      <p:sp>
        <p:nvSpPr>
          <p:cNvPr id="125" name="server" title="Icon of a server tower">
            <a:extLst>
              <a:ext uri="{FF2B5EF4-FFF2-40B4-BE49-F238E27FC236}">
                <a16:creationId xmlns:a16="http://schemas.microsoft.com/office/drawing/2014/main" id="{30FE25E1-96F1-41D6-8856-9E3A2213F0EA}"/>
              </a:ext>
            </a:extLst>
          </p:cNvPr>
          <p:cNvSpPr>
            <a:spLocks noChangeAspect="1" noEditPoints="1"/>
          </p:cNvSpPr>
          <p:nvPr/>
        </p:nvSpPr>
        <p:spPr bwMode="auto">
          <a:xfrm>
            <a:off x="692634" y="2183820"/>
            <a:ext cx="200352" cy="38054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900" kern="0">
              <a:gradFill>
                <a:gsLst>
                  <a:gs pos="0">
                    <a:srgbClr val="505050"/>
                  </a:gs>
                  <a:gs pos="100000">
                    <a:srgbClr val="505050"/>
                  </a:gs>
                </a:gsLst>
                <a:lin ang="5400000" scaled="1"/>
              </a:gradFill>
              <a:latin typeface="Calibri" panose="020F0502020204030204"/>
            </a:endParaRPr>
          </a:p>
        </p:txBody>
      </p:sp>
      <p:grpSp>
        <p:nvGrpSpPr>
          <p:cNvPr id="126" name="Group 125">
            <a:extLst>
              <a:ext uri="{FF2B5EF4-FFF2-40B4-BE49-F238E27FC236}">
                <a16:creationId xmlns:a16="http://schemas.microsoft.com/office/drawing/2014/main" id="{4A205728-405B-45A0-B994-5D7E4AE0F33F}"/>
              </a:ext>
            </a:extLst>
          </p:cNvPr>
          <p:cNvGrpSpPr/>
          <p:nvPr/>
        </p:nvGrpSpPr>
        <p:grpSpPr>
          <a:xfrm>
            <a:off x="869330" y="2308299"/>
            <a:ext cx="295700" cy="258818"/>
            <a:chOff x="802626" y="2199095"/>
            <a:chExt cx="289928" cy="253766"/>
          </a:xfrm>
        </p:grpSpPr>
        <p:sp>
          <p:nvSpPr>
            <p:cNvPr id="127" name="Freeform 9">
              <a:extLst>
                <a:ext uri="{FF2B5EF4-FFF2-40B4-BE49-F238E27FC236}">
                  <a16:creationId xmlns:a16="http://schemas.microsoft.com/office/drawing/2014/main" id="{31907563-E8C0-449D-A750-9C9D1486995D}"/>
                </a:ext>
              </a:extLst>
            </p:cNvPr>
            <p:cNvSpPr>
              <a:spLocks noEditPoints="1"/>
            </p:cNvSpPr>
            <p:nvPr/>
          </p:nvSpPr>
          <p:spPr bwMode="auto">
            <a:xfrm>
              <a:off x="802626" y="2199095"/>
              <a:ext cx="289928" cy="1953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rgbClr val="5EDBFF"/>
            </a:solidFill>
            <a:ln w="19050" cap="flat">
              <a:solidFill>
                <a:schemeClr val="bg1">
                  <a:lumMod val="50000"/>
                </a:schemeClr>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0000"/>
                </a:solidFill>
                <a:latin typeface="Segoe UI"/>
              </a:endParaRPr>
            </a:p>
          </p:txBody>
        </p:sp>
        <p:cxnSp>
          <p:nvCxnSpPr>
            <p:cNvPr id="128" name="Straight Connector 127">
              <a:extLst>
                <a:ext uri="{FF2B5EF4-FFF2-40B4-BE49-F238E27FC236}">
                  <a16:creationId xmlns:a16="http://schemas.microsoft.com/office/drawing/2014/main" id="{6D550EC7-5230-499A-AAA8-327983392AE2}"/>
                </a:ext>
              </a:extLst>
            </p:cNvPr>
            <p:cNvCxnSpPr>
              <a:cxnSpLocks/>
            </p:cNvCxnSpPr>
            <p:nvPr/>
          </p:nvCxnSpPr>
          <p:spPr>
            <a:xfrm>
              <a:off x="951109" y="2399466"/>
              <a:ext cx="0" cy="53395"/>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76A988E-AD91-4115-B0BA-4F71E86A529E}"/>
                </a:ext>
              </a:extLst>
            </p:cNvPr>
            <p:cNvCxnSpPr>
              <a:cxnSpLocks/>
            </p:cNvCxnSpPr>
            <p:nvPr/>
          </p:nvCxnSpPr>
          <p:spPr>
            <a:xfrm flipH="1">
              <a:off x="907726" y="2445074"/>
              <a:ext cx="85655"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0" name="TextBox 129">
            <a:extLst>
              <a:ext uri="{FF2B5EF4-FFF2-40B4-BE49-F238E27FC236}">
                <a16:creationId xmlns:a16="http://schemas.microsoft.com/office/drawing/2014/main" id="{E1678999-DD40-44C9-9843-C875A2F8441D}"/>
              </a:ext>
            </a:extLst>
          </p:cNvPr>
          <p:cNvSpPr txBox="1"/>
          <p:nvPr/>
        </p:nvSpPr>
        <p:spPr>
          <a:xfrm>
            <a:off x="434295" y="2687219"/>
            <a:ext cx="1165336" cy="436343"/>
          </a:xfrm>
          <a:prstGeom prst="rect">
            <a:avLst/>
          </a:prstGeom>
        </p:spPr>
        <p:txBody>
          <a:bodyPr wrap="none" lIns="0" tIns="4663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defTabSz="951156">
              <a:defRPr/>
            </a:pPr>
            <a:r>
              <a:rPr lang="en-US" sz="918" b="1" dirty="0">
                <a:solidFill>
                  <a:srgbClr val="000000"/>
                </a:solidFill>
                <a:latin typeface="Segoe UI"/>
                <a:cs typeface="Segoe UI" panose="020B0502040204020203" pitchFamily="34" charset="0"/>
              </a:rPr>
              <a:t>On-premises data</a:t>
            </a:r>
          </a:p>
          <a:p>
            <a:pPr algn="l" defTabSz="951156">
              <a:defRPr/>
            </a:pPr>
            <a:r>
              <a:rPr lang="en-US" sz="918" dirty="0">
                <a:solidFill>
                  <a:srgbClr val="000000"/>
                </a:solidFill>
                <a:latin typeface="Segoe UI"/>
                <a:cs typeface="Segoe UI" panose="020B0502040204020203" pitchFamily="34" charset="0"/>
              </a:rPr>
              <a:t>Oracle, SQL, Teradata, </a:t>
            </a:r>
          </a:p>
          <a:p>
            <a:pPr algn="l" defTabSz="951156">
              <a:defRPr/>
            </a:pPr>
            <a:r>
              <a:rPr lang="en-US" sz="918" dirty="0">
                <a:solidFill>
                  <a:srgbClr val="000000"/>
                </a:solidFill>
                <a:latin typeface="Segoe UI"/>
                <a:cs typeface="Segoe UI" panose="020B0502040204020203" pitchFamily="34" charset="0"/>
              </a:rPr>
              <a:t>File shares, SAP</a:t>
            </a:r>
          </a:p>
        </p:txBody>
      </p:sp>
      <p:sp>
        <p:nvSpPr>
          <p:cNvPr id="131" name="Freeform 146">
            <a:extLst>
              <a:ext uri="{FF2B5EF4-FFF2-40B4-BE49-F238E27FC236}">
                <a16:creationId xmlns:a16="http://schemas.microsoft.com/office/drawing/2014/main" id="{B4261FFF-4734-4A57-B724-DF6D1239ADA4}"/>
              </a:ext>
            </a:extLst>
          </p:cNvPr>
          <p:cNvSpPr>
            <a:spLocks noChangeAspect="1"/>
          </p:cNvSpPr>
          <p:nvPr/>
        </p:nvSpPr>
        <p:spPr bwMode="auto">
          <a:xfrm>
            <a:off x="632755" y="3626375"/>
            <a:ext cx="481541" cy="3049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5EDB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40" b="1" kern="0" dirty="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132" name="TextBox 131">
            <a:extLst>
              <a:ext uri="{FF2B5EF4-FFF2-40B4-BE49-F238E27FC236}">
                <a16:creationId xmlns:a16="http://schemas.microsoft.com/office/drawing/2014/main" id="{E9EAC734-A134-4526-BC2F-2283F705AA27}"/>
              </a:ext>
            </a:extLst>
          </p:cNvPr>
          <p:cNvSpPr txBox="1"/>
          <p:nvPr/>
        </p:nvSpPr>
        <p:spPr>
          <a:xfrm>
            <a:off x="400568" y="4767699"/>
            <a:ext cx="867159" cy="829687"/>
          </a:xfrm>
          <a:prstGeom prst="rect">
            <a:avLst/>
          </a:prstGeom>
          <a:noFill/>
        </p:spPr>
        <p:txBody>
          <a:bodyPr wrap="none" lIns="186521" tIns="149217" rIns="186521" bIns="149217" rtlCol="0">
            <a:spAutoFit/>
          </a:bodyPr>
          <a:lstStyle/>
          <a:p>
            <a:pPr defTabSz="932597">
              <a:defRPr/>
            </a:pPr>
            <a:r>
              <a:rPr lang="en-US" sz="1122" b="1" dirty="0">
                <a:solidFill>
                  <a:srgbClr val="5EDBFF"/>
                </a:solidFill>
                <a:latin typeface="Gill Sans MT" panose="020B0502020104020203" pitchFamily="34" charset="0"/>
              </a:rPr>
              <a:t>101010</a:t>
            </a:r>
          </a:p>
          <a:p>
            <a:pPr defTabSz="932597">
              <a:defRPr/>
            </a:pPr>
            <a:r>
              <a:rPr lang="en-US" sz="1122" b="1" dirty="0">
                <a:solidFill>
                  <a:srgbClr val="5EDBFF"/>
                </a:solidFill>
                <a:latin typeface="Gill Sans MT" panose="020B0502020104020203" pitchFamily="34" charset="0"/>
              </a:rPr>
              <a:t>010101</a:t>
            </a:r>
          </a:p>
          <a:p>
            <a:pPr defTabSz="932597">
              <a:defRPr/>
            </a:pPr>
            <a:r>
              <a:rPr lang="en-US" sz="1122" b="1" dirty="0">
                <a:solidFill>
                  <a:srgbClr val="5EDBFF"/>
                </a:solidFill>
                <a:latin typeface="Gill Sans MT" panose="020B0502020104020203" pitchFamily="34" charset="0"/>
              </a:rPr>
              <a:t>101010</a:t>
            </a:r>
          </a:p>
        </p:txBody>
      </p:sp>
      <p:sp>
        <p:nvSpPr>
          <p:cNvPr id="133" name="Shape 101">
            <a:extLst>
              <a:ext uri="{FF2B5EF4-FFF2-40B4-BE49-F238E27FC236}">
                <a16:creationId xmlns:a16="http://schemas.microsoft.com/office/drawing/2014/main" id="{81432DBB-9D21-4E8B-803F-53D5C58F610E}"/>
              </a:ext>
            </a:extLst>
          </p:cNvPr>
          <p:cNvSpPr txBox="1"/>
          <p:nvPr/>
        </p:nvSpPr>
        <p:spPr>
          <a:xfrm>
            <a:off x="10944281" y="5178949"/>
            <a:ext cx="1546195" cy="258919"/>
          </a:xfrm>
          <a:prstGeom prst="rect">
            <a:avLst/>
          </a:prstGeom>
          <a:noFill/>
          <a:ln>
            <a:noFill/>
          </a:ln>
        </p:spPr>
        <p:txBody>
          <a:bodyPr wrap="square" lIns="93245" tIns="46610" rIns="93245" bIns="46610" anchor="t" anchorCtr="0">
            <a:spAutoFit/>
          </a:bodyPr>
          <a:lstStyle/>
          <a:p>
            <a:pPr defTabSz="951156">
              <a:defRPr/>
            </a:pPr>
            <a:r>
              <a:rPr lang="en-US" sz="1071" kern="0" dirty="0">
                <a:solidFill>
                  <a:srgbClr val="505050"/>
                </a:solidFill>
                <a:latin typeface="Segoe UI Semibold" panose="020B0702040204020203" pitchFamily="34" charset="0"/>
                <a:cs typeface="Segoe UI Semibold" panose="020B0702040204020203" pitchFamily="34" charset="0"/>
                <a:sym typeface="Calibri"/>
              </a:rPr>
              <a:t>Analytical dashboards</a:t>
            </a:r>
          </a:p>
        </p:txBody>
      </p:sp>
      <p:sp>
        <p:nvSpPr>
          <p:cNvPr id="134" name="Shape 101">
            <a:extLst>
              <a:ext uri="{FF2B5EF4-FFF2-40B4-BE49-F238E27FC236}">
                <a16:creationId xmlns:a16="http://schemas.microsoft.com/office/drawing/2014/main" id="{C64E7A66-D21B-4897-89FA-65129E4CA787}"/>
              </a:ext>
            </a:extLst>
          </p:cNvPr>
          <p:cNvSpPr txBox="1"/>
          <p:nvPr/>
        </p:nvSpPr>
        <p:spPr>
          <a:xfrm>
            <a:off x="10883738" y="3094636"/>
            <a:ext cx="1660374" cy="262199"/>
          </a:xfrm>
          <a:prstGeom prst="rect">
            <a:avLst/>
          </a:prstGeom>
          <a:noFill/>
          <a:ln>
            <a:noFill/>
          </a:ln>
        </p:spPr>
        <p:txBody>
          <a:bodyPr lIns="93245" tIns="46610" rIns="93245" bIns="46610" anchor="t" anchorCtr="0">
            <a:spAutoFit/>
          </a:bodyPr>
          <a:lstStyle/>
          <a:p>
            <a:pPr algn="ctr" defTabSz="951156">
              <a:defRPr/>
            </a:pPr>
            <a:r>
              <a:rPr lang="en-US" sz="1071" kern="0" dirty="0">
                <a:solidFill>
                  <a:srgbClr val="505050"/>
                </a:solidFill>
                <a:latin typeface="Segoe UI Semibold" panose="020B0702040204020203" pitchFamily="34" charset="0"/>
                <a:cs typeface="Segoe UI Semibold" panose="020B0702040204020203" pitchFamily="34" charset="0"/>
                <a:sym typeface="Calibri"/>
              </a:rPr>
              <a:t>Predictive apps</a:t>
            </a:r>
          </a:p>
        </p:txBody>
      </p:sp>
      <p:grpSp>
        <p:nvGrpSpPr>
          <p:cNvPr id="135" name="Group 134">
            <a:extLst>
              <a:ext uri="{FF2B5EF4-FFF2-40B4-BE49-F238E27FC236}">
                <a16:creationId xmlns:a16="http://schemas.microsoft.com/office/drawing/2014/main" id="{68A4C1B0-D456-4A3F-91B8-E2D2C4EBB08D}"/>
              </a:ext>
            </a:extLst>
          </p:cNvPr>
          <p:cNvGrpSpPr/>
          <p:nvPr/>
        </p:nvGrpSpPr>
        <p:grpSpPr>
          <a:xfrm>
            <a:off x="11291845" y="2176695"/>
            <a:ext cx="831345" cy="840398"/>
            <a:chOff x="9095124" y="3288299"/>
            <a:chExt cx="916056" cy="1001411"/>
          </a:xfrm>
        </p:grpSpPr>
        <p:grpSp>
          <p:nvGrpSpPr>
            <p:cNvPr id="136" name="Group 135">
              <a:extLst>
                <a:ext uri="{FF2B5EF4-FFF2-40B4-BE49-F238E27FC236}">
                  <a16:creationId xmlns:a16="http://schemas.microsoft.com/office/drawing/2014/main" id="{239AF361-DA16-47D7-9960-19B54855F110}"/>
                </a:ext>
              </a:extLst>
            </p:cNvPr>
            <p:cNvGrpSpPr/>
            <p:nvPr/>
          </p:nvGrpSpPr>
          <p:grpSpPr>
            <a:xfrm>
              <a:off x="9615713" y="3659076"/>
              <a:ext cx="288492" cy="206742"/>
              <a:chOff x="3751869" y="1754414"/>
              <a:chExt cx="4688258" cy="3381830"/>
            </a:xfrm>
          </p:grpSpPr>
          <p:sp>
            <p:nvSpPr>
              <p:cNvPr id="152" name="Freeform: Shape 132">
                <a:extLst>
                  <a:ext uri="{FF2B5EF4-FFF2-40B4-BE49-F238E27FC236}">
                    <a16:creationId xmlns:a16="http://schemas.microsoft.com/office/drawing/2014/main" id="{EFEB094A-AE6A-4418-9659-E483D0AA3669}"/>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solidFill>
                    <a:srgbClr val="505050"/>
                  </a:solidFill>
                  <a:latin typeface="Segoe UI Semilight"/>
                  <a:ea typeface="Segoe UI" pitchFamily="34" charset="0"/>
                  <a:cs typeface="Segoe UI" pitchFamily="34" charset="0"/>
                </a:endParaRPr>
              </a:p>
            </p:txBody>
          </p:sp>
          <p:sp>
            <p:nvSpPr>
              <p:cNvPr id="153" name="Freeform: Shape 133">
                <a:extLst>
                  <a:ext uri="{FF2B5EF4-FFF2-40B4-BE49-F238E27FC236}">
                    <a16:creationId xmlns:a16="http://schemas.microsoft.com/office/drawing/2014/main" id="{E74EE791-6D3B-487E-B118-72C1DC1A1E96}"/>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solidFill>
                    <a:srgbClr val="505050"/>
                  </a:solidFill>
                  <a:latin typeface="Segoe UI Semilight"/>
                  <a:ea typeface="Segoe UI" pitchFamily="34" charset="0"/>
                  <a:cs typeface="Segoe UI" pitchFamily="34" charset="0"/>
                </a:endParaRPr>
              </a:p>
            </p:txBody>
          </p:sp>
          <p:sp>
            <p:nvSpPr>
              <p:cNvPr id="154" name="Freeform: Shape 134">
                <a:extLst>
                  <a:ext uri="{FF2B5EF4-FFF2-40B4-BE49-F238E27FC236}">
                    <a16:creationId xmlns:a16="http://schemas.microsoft.com/office/drawing/2014/main" id="{7BBB3979-E8ED-4EF4-BF26-0D0E512955A5}"/>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solidFill>
                    <a:srgbClr val="505050"/>
                  </a:solidFill>
                  <a:latin typeface="Segoe UI Semilight"/>
                  <a:ea typeface="Segoe UI" pitchFamily="34" charset="0"/>
                  <a:cs typeface="Segoe UI" pitchFamily="34" charset="0"/>
                </a:endParaRPr>
              </a:p>
            </p:txBody>
          </p:sp>
          <p:sp>
            <p:nvSpPr>
              <p:cNvPr id="155" name="Freeform: Shape 135">
                <a:extLst>
                  <a:ext uri="{FF2B5EF4-FFF2-40B4-BE49-F238E27FC236}">
                    <a16:creationId xmlns:a16="http://schemas.microsoft.com/office/drawing/2014/main" id="{4732411A-6B08-4E8C-8CD0-E61E4AF74F80}"/>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solidFill>
                    <a:srgbClr val="505050"/>
                  </a:solidFill>
                  <a:latin typeface="Segoe UI Semilight"/>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D5ADB9A7-9FE1-4DFE-A9F1-8567B92AB7AF}"/>
                </a:ext>
              </a:extLst>
            </p:cNvPr>
            <p:cNvGrpSpPr/>
            <p:nvPr/>
          </p:nvGrpSpPr>
          <p:grpSpPr>
            <a:xfrm>
              <a:off x="9529086" y="3345220"/>
              <a:ext cx="202925" cy="182040"/>
              <a:chOff x="2974863" y="1824177"/>
              <a:chExt cx="285701" cy="257980"/>
            </a:xfrm>
            <a:noFill/>
          </p:grpSpPr>
          <p:sp>
            <p:nvSpPr>
              <p:cNvPr id="149" name="Rectangle 48">
                <a:extLst>
                  <a:ext uri="{FF2B5EF4-FFF2-40B4-BE49-F238E27FC236}">
                    <a16:creationId xmlns:a16="http://schemas.microsoft.com/office/drawing/2014/main" id="{120B9223-1B90-4D29-8DA9-D6F1F9B4FB1A}"/>
                  </a:ext>
                </a:extLst>
              </p:cNvPr>
              <p:cNvSpPr>
                <a:spLocks noChangeArrowheads="1"/>
              </p:cNvSpPr>
              <p:nvPr/>
            </p:nvSpPr>
            <p:spPr bwMode="auto">
              <a:xfrm>
                <a:off x="2974866" y="1824177"/>
                <a:ext cx="285698" cy="257980"/>
              </a:xfrm>
              <a:prstGeom prst="rect">
                <a:avLst/>
              </a:prstGeom>
              <a:grpFill/>
              <a:ln w="12700" cap="flat">
                <a:solidFill>
                  <a:srgbClr val="50505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50" name="Freeform 49">
                <a:extLst>
                  <a:ext uri="{FF2B5EF4-FFF2-40B4-BE49-F238E27FC236}">
                    <a16:creationId xmlns:a16="http://schemas.microsoft.com/office/drawing/2014/main" id="{24A89BA1-514D-4E2A-936C-0B876B40150E}"/>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rgbClr val="50505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51" name="Oval 150">
                <a:extLst>
                  <a:ext uri="{FF2B5EF4-FFF2-40B4-BE49-F238E27FC236}">
                    <a16:creationId xmlns:a16="http://schemas.microsoft.com/office/drawing/2014/main" id="{33C60168-0AB9-41F7-9B25-4F5B79C2212D}"/>
                  </a:ext>
                </a:extLst>
              </p:cNvPr>
              <p:cNvSpPr>
                <a:spLocks noChangeArrowheads="1"/>
              </p:cNvSpPr>
              <p:nvPr/>
            </p:nvSpPr>
            <p:spPr bwMode="auto">
              <a:xfrm>
                <a:off x="3165681" y="1871082"/>
                <a:ext cx="47971" cy="46905"/>
              </a:xfrm>
              <a:prstGeom prst="ellipse">
                <a:avLst/>
              </a:prstGeom>
              <a:grpFill/>
              <a:ln w="12700">
                <a:solidFill>
                  <a:srgbClr val="505050"/>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138" name="Freeform 9">
              <a:extLst>
                <a:ext uri="{FF2B5EF4-FFF2-40B4-BE49-F238E27FC236}">
                  <a16:creationId xmlns:a16="http://schemas.microsoft.com/office/drawing/2014/main" id="{0A4F52D6-65DF-4261-BF84-4B68653B232D}"/>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rgbClr val="50505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39" name="Freeform 448">
              <a:extLst>
                <a:ext uri="{FF2B5EF4-FFF2-40B4-BE49-F238E27FC236}">
                  <a16:creationId xmlns:a16="http://schemas.microsoft.com/office/drawing/2014/main" id="{85FFAB95-CDCB-40A4-9528-3FF3F3297A4C}"/>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rgbClr val="50505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40" name="Freeform 5">
              <a:extLst>
                <a:ext uri="{FF2B5EF4-FFF2-40B4-BE49-F238E27FC236}">
                  <a16:creationId xmlns:a16="http://schemas.microsoft.com/office/drawing/2014/main" id="{2A867A7E-34B0-485A-81FF-13CFEFBC3FE8}"/>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50505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nvGrpSpPr>
            <p:cNvPr id="141" name="Group 140">
              <a:extLst>
                <a:ext uri="{FF2B5EF4-FFF2-40B4-BE49-F238E27FC236}">
                  <a16:creationId xmlns:a16="http://schemas.microsoft.com/office/drawing/2014/main" id="{E9831237-EA5F-4D0E-AC42-F6D97FFEE2CB}"/>
                </a:ext>
              </a:extLst>
            </p:cNvPr>
            <p:cNvGrpSpPr/>
            <p:nvPr/>
          </p:nvGrpSpPr>
          <p:grpSpPr>
            <a:xfrm>
              <a:off x="9528781" y="4077410"/>
              <a:ext cx="97135" cy="181233"/>
              <a:chOff x="4064485" y="1802065"/>
              <a:chExt cx="240628" cy="227361"/>
            </a:xfrm>
            <a:noFill/>
          </p:grpSpPr>
          <p:sp>
            <p:nvSpPr>
              <p:cNvPr id="146" name="Line 46">
                <a:extLst>
                  <a:ext uri="{FF2B5EF4-FFF2-40B4-BE49-F238E27FC236}">
                    <a16:creationId xmlns:a16="http://schemas.microsoft.com/office/drawing/2014/main" id="{BA4FE5AA-AE01-4A3F-8F10-F60FC639431A}"/>
                  </a:ext>
                </a:extLst>
              </p:cNvPr>
              <p:cNvSpPr>
                <a:spLocks noChangeShapeType="1"/>
              </p:cNvSpPr>
              <p:nvPr/>
            </p:nvSpPr>
            <p:spPr bwMode="auto">
              <a:xfrm flipH="1">
                <a:off x="4064485" y="1802065"/>
                <a:ext cx="240620" cy="0"/>
              </a:xfrm>
              <a:prstGeom prst="line">
                <a:avLst/>
              </a:prstGeom>
              <a:grpFill/>
              <a:ln w="12700" cap="flat">
                <a:solidFill>
                  <a:srgbClr val="50505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47" name="Line 47">
                <a:extLst>
                  <a:ext uri="{FF2B5EF4-FFF2-40B4-BE49-F238E27FC236}">
                    <a16:creationId xmlns:a16="http://schemas.microsoft.com/office/drawing/2014/main" id="{EB5F357D-44EF-4C44-ACEE-2EEF652D5A9C}"/>
                  </a:ext>
                </a:extLst>
              </p:cNvPr>
              <p:cNvSpPr>
                <a:spLocks noChangeShapeType="1"/>
              </p:cNvSpPr>
              <p:nvPr/>
            </p:nvSpPr>
            <p:spPr bwMode="auto">
              <a:xfrm>
                <a:off x="4064489" y="1917069"/>
                <a:ext cx="240620" cy="0"/>
              </a:xfrm>
              <a:prstGeom prst="line">
                <a:avLst/>
              </a:prstGeom>
              <a:grpFill/>
              <a:ln w="12700" cap="flat">
                <a:solidFill>
                  <a:srgbClr val="50505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48" name="Line 54">
                <a:extLst>
                  <a:ext uri="{FF2B5EF4-FFF2-40B4-BE49-F238E27FC236}">
                    <a16:creationId xmlns:a16="http://schemas.microsoft.com/office/drawing/2014/main" id="{FB9351C6-22E6-4C93-807C-396C0F2CF5C6}"/>
                  </a:ext>
                </a:extLst>
              </p:cNvPr>
              <p:cNvSpPr>
                <a:spLocks noChangeShapeType="1"/>
              </p:cNvSpPr>
              <p:nvPr/>
            </p:nvSpPr>
            <p:spPr bwMode="auto">
              <a:xfrm flipH="1">
                <a:off x="4064493" y="2029426"/>
                <a:ext cx="240620" cy="0"/>
              </a:xfrm>
              <a:prstGeom prst="line">
                <a:avLst/>
              </a:prstGeom>
              <a:grpFill/>
              <a:ln w="12700" cap="flat">
                <a:solidFill>
                  <a:srgbClr val="50505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142" name="Freeform: Shape 168">
              <a:extLst>
                <a:ext uri="{FF2B5EF4-FFF2-40B4-BE49-F238E27FC236}">
                  <a16:creationId xmlns:a16="http://schemas.microsoft.com/office/drawing/2014/main" id="{284924B7-B3C7-494C-9A82-ABB0D5BB78AC}"/>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505050"/>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505050"/>
                </a:solidFill>
                <a:latin typeface="Segoe UI"/>
              </a:endParaRPr>
            </a:p>
          </p:txBody>
        </p:sp>
        <p:grpSp>
          <p:nvGrpSpPr>
            <p:cNvPr id="143" name="Group 142">
              <a:extLst>
                <a:ext uri="{FF2B5EF4-FFF2-40B4-BE49-F238E27FC236}">
                  <a16:creationId xmlns:a16="http://schemas.microsoft.com/office/drawing/2014/main" id="{887E1018-FA45-44E9-8775-4BED7175C55F}"/>
                </a:ext>
              </a:extLst>
            </p:cNvPr>
            <p:cNvGrpSpPr/>
            <p:nvPr/>
          </p:nvGrpSpPr>
          <p:grpSpPr>
            <a:xfrm>
              <a:off x="9855639" y="3437294"/>
              <a:ext cx="97133" cy="89562"/>
              <a:chOff x="9766486" y="4221497"/>
              <a:chExt cx="118215" cy="109717"/>
            </a:xfrm>
          </p:grpSpPr>
          <p:sp>
            <p:nvSpPr>
              <p:cNvPr id="144" name="Line 47">
                <a:extLst>
                  <a:ext uri="{FF2B5EF4-FFF2-40B4-BE49-F238E27FC236}">
                    <a16:creationId xmlns:a16="http://schemas.microsoft.com/office/drawing/2014/main" id="{B1824F1C-2A91-40F3-9E37-E038DDD908D6}"/>
                  </a:ext>
                </a:extLst>
              </p:cNvPr>
              <p:cNvSpPr>
                <a:spLocks noChangeShapeType="1"/>
              </p:cNvSpPr>
              <p:nvPr/>
            </p:nvSpPr>
            <p:spPr bwMode="auto">
              <a:xfrm>
                <a:off x="9766486" y="4221497"/>
                <a:ext cx="118214"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45" name="Line 54">
                <a:extLst>
                  <a:ext uri="{FF2B5EF4-FFF2-40B4-BE49-F238E27FC236}">
                    <a16:creationId xmlns:a16="http://schemas.microsoft.com/office/drawing/2014/main" id="{6F0E0637-1C1A-48D8-8A20-9B3B373CF43C}"/>
                  </a:ext>
                </a:extLst>
              </p:cNvPr>
              <p:cNvSpPr>
                <a:spLocks noChangeShapeType="1"/>
              </p:cNvSpPr>
              <p:nvPr/>
            </p:nvSpPr>
            <p:spPr bwMode="auto">
              <a:xfrm flipH="1">
                <a:off x="9766486" y="4331214"/>
                <a:ext cx="118215"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grpSp>
      <p:grpSp>
        <p:nvGrpSpPr>
          <p:cNvPr id="156" name="Group 155">
            <a:extLst>
              <a:ext uri="{FF2B5EF4-FFF2-40B4-BE49-F238E27FC236}">
                <a16:creationId xmlns:a16="http://schemas.microsoft.com/office/drawing/2014/main" id="{136A13F0-4A2B-48B0-A007-98899FB005AF}"/>
              </a:ext>
            </a:extLst>
          </p:cNvPr>
          <p:cNvGrpSpPr/>
          <p:nvPr/>
        </p:nvGrpSpPr>
        <p:grpSpPr>
          <a:xfrm>
            <a:off x="11359741" y="4573958"/>
            <a:ext cx="682701" cy="537042"/>
            <a:chOff x="10725498" y="5087603"/>
            <a:chExt cx="498940" cy="424437"/>
          </a:xfrm>
        </p:grpSpPr>
        <p:sp>
          <p:nvSpPr>
            <p:cNvPr id="157" name="graph_2">
              <a:extLst>
                <a:ext uri="{FF2B5EF4-FFF2-40B4-BE49-F238E27FC236}">
                  <a16:creationId xmlns:a16="http://schemas.microsoft.com/office/drawing/2014/main" id="{7AE6E2FC-8749-4A71-93F2-B0C5FEA4B6FF}"/>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nvGrpSpPr>
            <p:cNvPr id="158" name="Group 157">
              <a:extLst>
                <a:ext uri="{FF2B5EF4-FFF2-40B4-BE49-F238E27FC236}">
                  <a16:creationId xmlns:a16="http://schemas.microsoft.com/office/drawing/2014/main" id="{68093505-1589-4EB7-B075-D3A5E7915013}"/>
                </a:ext>
              </a:extLst>
            </p:cNvPr>
            <p:cNvGrpSpPr/>
            <p:nvPr/>
          </p:nvGrpSpPr>
          <p:grpSpPr>
            <a:xfrm>
              <a:off x="10725498" y="5087603"/>
              <a:ext cx="498940" cy="424437"/>
              <a:chOff x="10725498" y="5087603"/>
              <a:chExt cx="498940" cy="424437"/>
            </a:xfrm>
          </p:grpSpPr>
          <p:sp>
            <p:nvSpPr>
              <p:cNvPr id="159" name="Rectangle 9">
                <a:extLst>
                  <a:ext uri="{FF2B5EF4-FFF2-40B4-BE49-F238E27FC236}">
                    <a16:creationId xmlns:a16="http://schemas.microsoft.com/office/drawing/2014/main" id="{FB992756-A733-49FD-9DF6-E4CCF59B9314}"/>
                  </a:ext>
                </a:extLst>
              </p:cNvPr>
              <p:cNvSpPr>
                <a:spLocks noChangeArrowheads="1"/>
              </p:cNvSpPr>
              <p:nvPr/>
            </p:nvSpPr>
            <p:spPr bwMode="auto">
              <a:xfrm>
                <a:off x="10725498" y="5087603"/>
                <a:ext cx="498940" cy="424437"/>
              </a:xfrm>
              <a:prstGeom prst="rect">
                <a:avLst/>
              </a:pr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sp>
            <p:nvSpPr>
              <p:cNvPr id="160" name="Line 10">
                <a:extLst>
                  <a:ext uri="{FF2B5EF4-FFF2-40B4-BE49-F238E27FC236}">
                    <a16:creationId xmlns:a16="http://schemas.microsoft.com/office/drawing/2014/main" id="{DD41F5E4-0CBF-4B79-AF58-5514FAF376C3}"/>
                  </a:ext>
                </a:extLst>
              </p:cNvPr>
              <p:cNvSpPr>
                <a:spLocks noChangeShapeType="1"/>
              </p:cNvSpPr>
              <p:nvPr/>
            </p:nvSpPr>
            <p:spPr bwMode="auto">
              <a:xfrm flipH="1">
                <a:off x="10725498" y="5202743"/>
                <a:ext cx="4989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sp>
            <p:nvSpPr>
              <p:cNvPr id="161" name="Oval 11">
                <a:extLst>
                  <a:ext uri="{FF2B5EF4-FFF2-40B4-BE49-F238E27FC236}">
                    <a16:creationId xmlns:a16="http://schemas.microsoft.com/office/drawing/2014/main" id="{19A1F998-58D8-45F4-8C20-C25D2762FF66}"/>
                  </a:ext>
                </a:extLst>
              </p:cNvPr>
              <p:cNvSpPr>
                <a:spLocks noChangeArrowheads="1"/>
              </p:cNvSpPr>
              <p:nvPr/>
            </p:nvSpPr>
            <p:spPr bwMode="auto">
              <a:xfrm>
                <a:off x="11014477" y="5125983"/>
                <a:ext cx="38380" cy="38380"/>
              </a:xfrm>
              <a:prstGeom prst="ellipse">
                <a:avLst/>
              </a:prstGeom>
              <a:solidFill>
                <a:srgbClr val="505050"/>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sp>
            <p:nvSpPr>
              <p:cNvPr id="162" name="Oval 12">
                <a:extLst>
                  <a:ext uri="{FF2B5EF4-FFF2-40B4-BE49-F238E27FC236}">
                    <a16:creationId xmlns:a16="http://schemas.microsoft.com/office/drawing/2014/main" id="{7AB680A0-A9DC-4808-9027-02B92DD2CE83}"/>
                  </a:ext>
                </a:extLst>
              </p:cNvPr>
              <p:cNvSpPr>
                <a:spLocks noChangeArrowheads="1"/>
              </p:cNvSpPr>
              <p:nvPr/>
            </p:nvSpPr>
            <p:spPr bwMode="auto">
              <a:xfrm>
                <a:off x="11070918" y="5125983"/>
                <a:ext cx="38380" cy="38380"/>
              </a:xfrm>
              <a:prstGeom prst="ellipse">
                <a:avLst/>
              </a:prstGeom>
              <a:solidFill>
                <a:srgbClr val="505050"/>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sp>
            <p:nvSpPr>
              <p:cNvPr id="163" name="Oval 13">
                <a:extLst>
                  <a:ext uri="{FF2B5EF4-FFF2-40B4-BE49-F238E27FC236}">
                    <a16:creationId xmlns:a16="http://schemas.microsoft.com/office/drawing/2014/main" id="{40A0EAE9-CC0E-48BF-87D3-E60E857D2774}"/>
                  </a:ext>
                </a:extLst>
              </p:cNvPr>
              <p:cNvSpPr>
                <a:spLocks noChangeArrowheads="1"/>
              </p:cNvSpPr>
              <p:nvPr/>
            </p:nvSpPr>
            <p:spPr bwMode="auto">
              <a:xfrm>
                <a:off x="11129617" y="5125983"/>
                <a:ext cx="38380" cy="38380"/>
              </a:xfrm>
              <a:prstGeom prst="ellipse">
                <a:avLst/>
              </a:prstGeom>
              <a:solidFill>
                <a:srgbClr val="505050"/>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grpSp>
      </p:grpSp>
      <p:sp>
        <p:nvSpPr>
          <p:cNvPr id="164" name="Shape 101">
            <a:extLst>
              <a:ext uri="{FF2B5EF4-FFF2-40B4-BE49-F238E27FC236}">
                <a16:creationId xmlns:a16="http://schemas.microsoft.com/office/drawing/2014/main" id="{1234FAED-37D9-4984-9350-B5050C5778C8}"/>
              </a:ext>
            </a:extLst>
          </p:cNvPr>
          <p:cNvSpPr txBox="1"/>
          <p:nvPr/>
        </p:nvSpPr>
        <p:spPr>
          <a:xfrm>
            <a:off x="10940414" y="4126464"/>
            <a:ext cx="1546195" cy="262199"/>
          </a:xfrm>
          <a:prstGeom prst="rect">
            <a:avLst/>
          </a:prstGeom>
          <a:noFill/>
          <a:ln>
            <a:noFill/>
          </a:ln>
        </p:spPr>
        <p:txBody>
          <a:bodyPr wrap="square" lIns="93245" tIns="46610" rIns="93245" bIns="46610" anchor="t" anchorCtr="0">
            <a:spAutoFit/>
          </a:bodyPr>
          <a:lstStyle/>
          <a:p>
            <a:pPr algn="ctr" defTabSz="951156">
              <a:defRPr/>
            </a:pPr>
            <a:r>
              <a:rPr lang="en-US" sz="1071" kern="0" dirty="0">
                <a:solidFill>
                  <a:srgbClr val="505050"/>
                </a:solidFill>
                <a:latin typeface="Segoe UI Semibold" panose="020B0702040204020203" pitchFamily="34" charset="0"/>
                <a:cs typeface="Segoe UI Semibold" panose="020B0702040204020203" pitchFamily="34" charset="0"/>
                <a:sym typeface="Calibri"/>
              </a:rPr>
              <a:t>Operational reports</a:t>
            </a:r>
          </a:p>
        </p:txBody>
      </p:sp>
      <p:grpSp>
        <p:nvGrpSpPr>
          <p:cNvPr id="165" name="Group 164">
            <a:extLst>
              <a:ext uri="{FF2B5EF4-FFF2-40B4-BE49-F238E27FC236}">
                <a16:creationId xmlns:a16="http://schemas.microsoft.com/office/drawing/2014/main" id="{FDE0BF0F-DC92-4C89-B344-2084054D34CA}"/>
              </a:ext>
            </a:extLst>
          </p:cNvPr>
          <p:cNvGrpSpPr/>
          <p:nvPr/>
        </p:nvGrpSpPr>
        <p:grpSpPr>
          <a:xfrm>
            <a:off x="11346326" y="3530838"/>
            <a:ext cx="682701" cy="537042"/>
            <a:chOff x="10295202" y="3465702"/>
            <a:chExt cx="677513" cy="576345"/>
          </a:xfrm>
        </p:grpSpPr>
        <p:grpSp>
          <p:nvGrpSpPr>
            <p:cNvPr id="166" name="Group 165">
              <a:extLst>
                <a:ext uri="{FF2B5EF4-FFF2-40B4-BE49-F238E27FC236}">
                  <a16:creationId xmlns:a16="http://schemas.microsoft.com/office/drawing/2014/main" id="{230B5F91-5072-475E-9CD6-237B5BEC4F71}"/>
                </a:ext>
              </a:extLst>
            </p:cNvPr>
            <p:cNvGrpSpPr/>
            <p:nvPr/>
          </p:nvGrpSpPr>
          <p:grpSpPr>
            <a:xfrm>
              <a:off x="10295202" y="3465702"/>
              <a:ext cx="677513" cy="576345"/>
              <a:chOff x="10725498" y="5087603"/>
              <a:chExt cx="498940" cy="424437"/>
            </a:xfrm>
          </p:grpSpPr>
          <p:sp>
            <p:nvSpPr>
              <p:cNvPr id="170" name="Rectangle 9">
                <a:extLst>
                  <a:ext uri="{FF2B5EF4-FFF2-40B4-BE49-F238E27FC236}">
                    <a16:creationId xmlns:a16="http://schemas.microsoft.com/office/drawing/2014/main" id="{18E48CC1-F5BB-41BA-83D4-53FE83528A5D}"/>
                  </a:ext>
                </a:extLst>
              </p:cNvPr>
              <p:cNvSpPr>
                <a:spLocks noChangeArrowheads="1"/>
              </p:cNvSpPr>
              <p:nvPr/>
            </p:nvSpPr>
            <p:spPr bwMode="auto">
              <a:xfrm>
                <a:off x="10725498" y="5087603"/>
                <a:ext cx="498940" cy="424437"/>
              </a:xfrm>
              <a:prstGeom prst="rect">
                <a:avLst/>
              </a:pr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sp>
            <p:nvSpPr>
              <p:cNvPr id="171" name="Line 10">
                <a:extLst>
                  <a:ext uri="{FF2B5EF4-FFF2-40B4-BE49-F238E27FC236}">
                    <a16:creationId xmlns:a16="http://schemas.microsoft.com/office/drawing/2014/main" id="{8A26AA2C-2765-43DE-8F0F-847F15DF4A2B}"/>
                  </a:ext>
                </a:extLst>
              </p:cNvPr>
              <p:cNvSpPr>
                <a:spLocks noChangeShapeType="1"/>
              </p:cNvSpPr>
              <p:nvPr/>
            </p:nvSpPr>
            <p:spPr bwMode="auto">
              <a:xfrm flipH="1">
                <a:off x="10725498" y="5202743"/>
                <a:ext cx="4989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sp>
            <p:nvSpPr>
              <p:cNvPr id="172" name="Oval 11">
                <a:extLst>
                  <a:ext uri="{FF2B5EF4-FFF2-40B4-BE49-F238E27FC236}">
                    <a16:creationId xmlns:a16="http://schemas.microsoft.com/office/drawing/2014/main" id="{E5E3753E-6431-4939-BA8C-830ED46143AB}"/>
                  </a:ext>
                </a:extLst>
              </p:cNvPr>
              <p:cNvSpPr>
                <a:spLocks noChangeArrowheads="1"/>
              </p:cNvSpPr>
              <p:nvPr/>
            </p:nvSpPr>
            <p:spPr bwMode="auto">
              <a:xfrm>
                <a:off x="11014477" y="5125983"/>
                <a:ext cx="38380" cy="38380"/>
              </a:xfrm>
              <a:prstGeom prst="ellipse">
                <a:avLst/>
              </a:prstGeom>
              <a:solidFill>
                <a:srgbClr val="505050"/>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sp>
            <p:nvSpPr>
              <p:cNvPr id="173" name="Oval 12">
                <a:extLst>
                  <a:ext uri="{FF2B5EF4-FFF2-40B4-BE49-F238E27FC236}">
                    <a16:creationId xmlns:a16="http://schemas.microsoft.com/office/drawing/2014/main" id="{A374A198-942A-4EC9-8171-0531F4C0DE8A}"/>
                  </a:ext>
                </a:extLst>
              </p:cNvPr>
              <p:cNvSpPr>
                <a:spLocks noChangeArrowheads="1"/>
              </p:cNvSpPr>
              <p:nvPr/>
            </p:nvSpPr>
            <p:spPr bwMode="auto">
              <a:xfrm>
                <a:off x="11070918" y="5125983"/>
                <a:ext cx="38380" cy="38380"/>
              </a:xfrm>
              <a:prstGeom prst="ellipse">
                <a:avLst/>
              </a:prstGeom>
              <a:solidFill>
                <a:srgbClr val="505050"/>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sp>
            <p:nvSpPr>
              <p:cNvPr id="174" name="Oval 13">
                <a:extLst>
                  <a:ext uri="{FF2B5EF4-FFF2-40B4-BE49-F238E27FC236}">
                    <a16:creationId xmlns:a16="http://schemas.microsoft.com/office/drawing/2014/main" id="{AF4B9D95-1BB8-442B-91AD-BF903C2A0684}"/>
                  </a:ext>
                </a:extLst>
              </p:cNvPr>
              <p:cNvSpPr>
                <a:spLocks noChangeArrowheads="1"/>
              </p:cNvSpPr>
              <p:nvPr/>
            </p:nvSpPr>
            <p:spPr bwMode="auto">
              <a:xfrm>
                <a:off x="11129617" y="5125983"/>
                <a:ext cx="38380" cy="38380"/>
              </a:xfrm>
              <a:prstGeom prst="ellipse">
                <a:avLst/>
              </a:prstGeom>
              <a:solidFill>
                <a:srgbClr val="505050"/>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505050"/>
                  </a:solidFill>
                  <a:latin typeface="Segoe UI"/>
                </a:endParaRPr>
              </a:p>
            </p:txBody>
          </p:sp>
        </p:grpSp>
        <p:sp>
          <p:nvSpPr>
            <p:cNvPr id="167" name="Rectangle 6">
              <a:extLst>
                <a:ext uri="{FF2B5EF4-FFF2-40B4-BE49-F238E27FC236}">
                  <a16:creationId xmlns:a16="http://schemas.microsoft.com/office/drawing/2014/main" id="{926B4C25-D13D-410A-B20D-022EE58B8144}"/>
                </a:ext>
              </a:extLst>
            </p:cNvPr>
            <p:cNvSpPr>
              <a:spLocks noChangeArrowheads="1"/>
            </p:cNvSpPr>
            <p:nvPr/>
          </p:nvSpPr>
          <p:spPr bwMode="auto">
            <a:xfrm>
              <a:off x="10521830" y="3822836"/>
              <a:ext cx="52858" cy="175091"/>
            </a:xfrm>
            <a:prstGeom prst="rect">
              <a:avLst/>
            </a:prstGeom>
            <a:noFill/>
            <a:ln w="12700" cap="flat">
              <a:solidFill>
                <a:srgbClr val="505050"/>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solidFill>
                  <a:srgbClr val="505050"/>
                </a:solidFill>
                <a:latin typeface="Segoe UI Semilight"/>
              </a:endParaRPr>
            </a:p>
          </p:txBody>
        </p:sp>
        <p:sp>
          <p:nvSpPr>
            <p:cNvPr id="168" name="Rectangle 7">
              <a:extLst>
                <a:ext uri="{FF2B5EF4-FFF2-40B4-BE49-F238E27FC236}">
                  <a16:creationId xmlns:a16="http://schemas.microsoft.com/office/drawing/2014/main" id="{9CBE38AC-3888-4CAF-A872-5E5EB71571AC}"/>
                </a:ext>
              </a:extLst>
            </p:cNvPr>
            <p:cNvSpPr>
              <a:spLocks noChangeArrowheads="1"/>
            </p:cNvSpPr>
            <p:nvPr/>
          </p:nvSpPr>
          <p:spPr bwMode="auto">
            <a:xfrm>
              <a:off x="10625894" y="3669218"/>
              <a:ext cx="54510" cy="328709"/>
            </a:xfrm>
            <a:prstGeom prst="rect">
              <a:avLst/>
            </a:prstGeom>
            <a:noFill/>
            <a:ln w="12700" cap="flat">
              <a:solidFill>
                <a:srgbClr val="505050"/>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solidFill>
                  <a:srgbClr val="505050"/>
                </a:solidFill>
                <a:latin typeface="Segoe UI Semilight"/>
              </a:endParaRPr>
            </a:p>
          </p:txBody>
        </p:sp>
        <p:sp>
          <p:nvSpPr>
            <p:cNvPr id="169" name="Rectangle 8">
              <a:extLst>
                <a:ext uri="{FF2B5EF4-FFF2-40B4-BE49-F238E27FC236}">
                  <a16:creationId xmlns:a16="http://schemas.microsoft.com/office/drawing/2014/main" id="{193815FE-FF18-4960-880F-E2F305A19E69}"/>
                </a:ext>
              </a:extLst>
            </p:cNvPr>
            <p:cNvSpPr>
              <a:spLocks noChangeArrowheads="1"/>
            </p:cNvSpPr>
            <p:nvPr/>
          </p:nvSpPr>
          <p:spPr bwMode="auto">
            <a:xfrm>
              <a:off x="10731610" y="3736942"/>
              <a:ext cx="54510" cy="260985"/>
            </a:xfrm>
            <a:prstGeom prst="rect">
              <a:avLst/>
            </a:prstGeom>
            <a:noFill/>
            <a:ln w="12700" cap="flat">
              <a:solidFill>
                <a:srgbClr val="505050"/>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solidFill>
                  <a:srgbClr val="505050"/>
                </a:solidFill>
                <a:latin typeface="Segoe UI Semilight"/>
              </a:endParaRPr>
            </a:p>
          </p:txBody>
        </p:sp>
      </p:grpSp>
    </p:spTree>
    <p:extLst>
      <p:ext uri="{BB962C8B-B14F-4D97-AF65-F5344CB8AC3E}">
        <p14:creationId xmlns:p14="http://schemas.microsoft.com/office/powerpoint/2010/main" val="294189275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B95-2494-45F4-BD35-355BD32159E4}"/>
              </a:ext>
            </a:extLst>
          </p:cNvPr>
          <p:cNvSpPr>
            <a:spLocks noGrp="1"/>
          </p:cNvSpPr>
          <p:nvPr>
            <p:ph type="title"/>
          </p:nvPr>
        </p:nvSpPr>
        <p:spPr/>
        <p:txBody>
          <a:bodyPr/>
          <a:lstStyle/>
          <a:p>
            <a:r>
              <a:rPr lang="en-US"/>
              <a:t>Migration to Azure</a:t>
            </a:r>
          </a:p>
        </p:txBody>
      </p:sp>
      <p:grpSp>
        <p:nvGrpSpPr>
          <p:cNvPr id="4" name="Group 3">
            <a:extLst>
              <a:ext uri="{FF2B5EF4-FFF2-40B4-BE49-F238E27FC236}">
                <a16:creationId xmlns:a16="http://schemas.microsoft.com/office/drawing/2014/main" id="{489307EA-C7D4-48A5-851B-9D89A6BC1448}"/>
              </a:ext>
            </a:extLst>
          </p:cNvPr>
          <p:cNvGrpSpPr/>
          <p:nvPr/>
        </p:nvGrpSpPr>
        <p:grpSpPr>
          <a:xfrm>
            <a:off x="2914286" y="2012737"/>
            <a:ext cx="880165" cy="926556"/>
            <a:chOff x="4064268" y="5053939"/>
            <a:chExt cx="1474485" cy="1595066"/>
          </a:xfrm>
        </p:grpSpPr>
        <p:sp>
          <p:nvSpPr>
            <p:cNvPr id="5" name="Cylinder 4">
              <a:extLst>
                <a:ext uri="{FF2B5EF4-FFF2-40B4-BE49-F238E27FC236}">
                  <a16:creationId xmlns:a16="http://schemas.microsoft.com/office/drawing/2014/main" id="{1AF1655F-D847-4C9A-AED9-49CCF7858092}"/>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6">
              <a:extLst>
                <a:ext uri="{FF2B5EF4-FFF2-40B4-BE49-F238E27FC236}">
                  <a16:creationId xmlns:a16="http://schemas.microsoft.com/office/drawing/2014/main" id="{B2A771F2-4E86-4FDD-A361-46A1A9D5439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2700">
              <a:solidFill>
                <a:schemeClr val="accent4">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7" name="TextBox 6">
            <a:extLst>
              <a:ext uri="{FF2B5EF4-FFF2-40B4-BE49-F238E27FC236}">
                <a16:creationId xmlns:a16="http://schemas.microsoft.com/office/drawing/2014/main" id="{D0B6D9EF-9E4F-454C-ADE6-1831E4E8D58A}"/>
              </a:ext>
            </a:extLst>
          </p:cNvPr>
          <p:cNvSpPr txBox="1"/>
          <p:nvPr/>
        </p:nvSpPr>
        <p:spPr>
          <a:xfrm>
            <a:off x="2544450" y="1429406"/>
            <a:ext cx="1362765"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Managed Instance</a:t>
            </a:r>
          </a:p>
        </p:txBody>
      </p:sp>
      <p:cxnSp>
        <p:nvCxnSpPr>
          <p:cNvPr id="8" name="Straight Arrow Connector 7">
            <a:extLst>
              <a:ext uri="{FF2B5EF4-FFF2-40B4-BE49-F238E27FC236}">
                <a16:creationId xmlns:a16="http://schemas.microsoft.com/office/drawing/2014/main" id="{CF751E7C-340A-49D7-A6EC-BA01186BDFC3}"/>
              </a:ext>
            </a:extLst>
          </p:cNvPr>
          <p:cNvCxnSpPr>
            <a:cxnSpLocks/>
          </p:cNvCxnSpPr>
          <p:nvPr/>
        </p:nvCxnSpPr>
        <p:spPr>
          <a:xfrm flipV="1">
            <a:off x="3272279" y="3019637"/>
            <a:ext cx="0" cy="2141191"/>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FB3E953-1E0C-492E-81D9-D9289F99A36A}"/>
              </a:ext>
            </a:extLst>
          </p:cNvPr>
          <p:cNvPicPr>
            <a:picLocks noChangeAspect="1"/>
          </p:cNvPicPr>
          <p:nvPr/>
        </p:nvPicPr>
        <p:blipFill>
          <a:blip r:embed="rId2"/>
          <a:stretch>
            <a:fillRect/>
          </a:stretch>
        </p:blipFill>
        <p:spPr>
          <a:xfrm>
            <a:off x="10665063" y="3460089"/>
            <a:ext cx="874068" cy="874068"/>
          </a:xfrm>
          <a:prstGeom prst="rect">
            <a:avLst/>
          </a:prstGeom>
        </p:spPr>
      </p:pic>
      <p:sp>
        <p:nvSpPr>
          <p:cNvPr id="10" name="TextBox 9">
            <a:extLst>
              <a:ext uri="{FF2B5EF4-FFF2-40B4-BE49-F238E27FC236}">
                <a16:creationId xmlns:a16="http://schemas.microsoft.com/office/drawing/2014/main" id="{1F4927EE-7BB0-440B-B115-D98F1CCC33A8}"/>
              </a:ext>
            </a:extLst>
          </p:cNvPr>
          <p:cNvSpPr txBox="1"/>
          <p:nvPr/>
        </p:nvSpPr>
        <p:spPr>
          <a:xfrm>
            <a:off x="10197222" y="4334157"/>
            <a:ext cx="180975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Azure virtual machine</a:t>
            </a:r>
            <a:endParaRPr kumimoji="0" lang="en-US" sz="1600"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11" name="Freeform: Shape 10">
            <a:extLst>
              <a:ext uri="{FF2B5EF4-FFF2-40B4-BE49-F238E27FC236}">
                <a16:creationId xmlns:a16="http://schemas.microsoft.com/office/drawing/2014/main" id="{C4A002D5-71E1-4D5B-9FAF-75C4793EACBB}"/>
              </a:ext>
            </a:extLst>
          </p:cNvPr>
          <p:cNvSpPr/>
          <p:nvPr/>
        </p:nvSpPr>
        <p:spPr bwMode="auto">
          <a:xfrm>
            <a:off x="7445952" y="2091748"/>
            <a:ext cx="1330039" cy="1514763"/>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Cylinder 12">
            <a:extLst>
              <a:ext uri="{FF2B5EF4-FFF2-40B4-BE49-F238E27FC236}">
                <a16:creationId xmlns:a16="http://schemas.microsoft.com/office/drawing/2014/main" id="{4B3A781D-EA3E-4814-B130-C2BCF6FF0C2B}"/>
              </a:ext>
            </a:extLst>
          </p:cNvPr>
          <p:cNvSpPr/>
          <p:nvPr/>
        </p:nvSpPr>
        <p:spPr bwMode="auto">
          <a:xfrm>
            <a:off x="2964085" y="5200999"/>
            <a:ext cx="616391" cy="756466"/>
          </a:xfrm>
          <a:prstGeom prst="can">
            <a:avLst>
              <a:gd name="adj" fmla="val 39530"/>
            </a:avLst>
          </a:prstGeom>
          <a:solidFill>
            <a:srgbClr val="E6E6E6"/>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58B99B48-55EF-4425-BD73-55A2047D9047}"/>
              </a:ext>
            </a:extLst>
          </p:cNvPr>
          <p:cNvSpPr txBox="1"/>
          <p:nvPr/>
        </p:nvSpPr>
        <p:spPr>
          <a:xfrm>
            <a:off x="2536988" y="6037809"/>
            <a:ext cx="1470583"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Server engine</a:t>
            </a:r>
            <a:endParaRPr kumimoji="0" lang="en-US" sz="1200"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15" name="TextBox 14">
            <a:extLst>
              <a:ext uri="{FF2B5EF4-FFF2-40B4-BE49-F238E27FC236}">
                <a16:creationId xmlns:a16="http://schemas.microsoft.com/office/drawing/2014/main" id="{69591A80-88E9-4285-ABBF-50EF8BD77485}"/>
              </a:ext>
            </a:extLst>
          </p:cNvPr>
          <p:cNvSpPr txBox="1"/>
          <p:nvPr/>
        </p:nvSpPr>
        <p:spPr>
          <a:xfrm>
            <a:off x="4614761" y="1429406"/>
            <a:ext cx="160506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SSIS in Azure Data Factory</a:t>
            </a:r>
          </a:p>
        </p:txBody>
      </p:sp>
      <p:sp>
        <p:nvSpPr>
          <p:cNvPr id="16" name="TextBox 15">
            <a:extLst>
              <a:ext uri="{FF2B5EF4-FFF2-40B4-BE49-F238E27FC236}">
                <a16:creationId xmlns:a16="http://schemas.microsoft.com/office/drawing/2014/main" id="{E3ACF133-49F6-462B-9DA1-81609A79624A}"/>
              </a:ext>
            </a:extLst>
          </p:cNvPr>
          <p:cNvSpPr txBox="1"/>
          <p:nvPr/>
        </p:nvSpPr>
        <p:spPr>
          <a:xfrm>
            <a:off x="4553749" y="6036768"/>
            <a:ext cx="1470583"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SSIS</a:t>
            </a:r>
          </a:p>
        </p:txBody>
      </p:sp>
      <p:sp>
        <p:nvSpPr>
          <p:cNvPr id="17" name="TextBox 16">
            <a:extLst>
              <a:ext uri="{FF2B5EF4-FFF2-40B4-BE49-F238E27FC236}">
                <a16:creationId xmlns:a16="http://schemas.microsoft.com/office/drawing/2014/main" id="{CF8B7538-9EBF-4A32-86EE-23B18FBBC779}"/>
              </a:ext>
            </a:extLst>
          </p:cNvPr>
          <p:cNvSpPr txBox="1"/>
          <p:nvPr/>
        </p:nvSpPr>
        <p:spPr>
          <a:xfrm>
            <a:off x="6510635" y="6036768"/>
            <a:ext cx="1470583"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SSAS</a:t>
            </a:r>
          </a:p>
        </p:txBody>
      </p:sp>
      <p:sp>
        <p:nvSpPr>
          <p:cNvPr id="18" name="TextBox 17">
            <a:extLst>
              <a:ext uri="{FF2B5EF4-FFF2-40B4-BE49-F238E27FC236}">
                <a16:creationId xmlns:a16="http://schemas.microsoft.com/office/drawing/2014/main" id="{7EF427D7-022F-4943-AFB6-AF5E53016059}"/>
              </a:ext>
            </a:extLst>
          </p:cNvPr>
          <p:cNvSpPr txBox="1"/>
          <p:nvPr/>
        </p:nvSpPr>
        <p:spPr>
          <a:xfrm>
            <a:off x="8326118" y="6036768"/>
            <a:ext cx="1470583"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SSRS</a:t>
            </a:r>
          </a:p>
        </p:txBody>
      </p:sp>
      <p:cxnSp>
        <p:nvCxnSpPr>
          <p:cNvPr id="19" name="Straight Arrow Connector 18">
            <a:extLst>
              <a:ext uri="{FF2B5EF4-FFF2-40B4-BE49-F238E27FC236}">
                <a16:creationId xmlns:a16="http://schemas.microsoft.com/office/drawing/2014/main" id="{D194290B-C450-40AC-BE45-B1C3674B2CB9}"/>
              </a:ext>
            </a:extLst>
          </p:cNvPr>
          <p:cNvCxnSpPr>
            <a:cxnSpLocks/>
          </p:cNvCxnSpPr>
          <p:nvPr/>
        </p:nvCxnSpPr>
        <p:spPr>
          <a:xfrm flipV="1">
            <a:off x="5289040" y="3019637"/>
            <a:ext cx="0" cy="293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F88478-8270-46AA-AA91-7B3ADF75F2EA}"/>
              </a:ext>
            </a:extLst>
          </p:cNvPr>
          <p:cNvSpPr txBox="1"/>
          <p:nvPr/>
        </p:nvSpPr>
        <p:spPr>
          <a:xfrm>
            <a:off x="8191637" y="1540205"/>
            <a:ext cx="1605064"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Power BI</a:t>
            </a:r>
          </a:p>
        </p:txBody>
      </p:sp>
      <p:sp>
        <p:nvSpPr>
          <p:cNvPr id="21" name="Freeform 146">
            <a:extLst>
              <a:ext uri="{FF2B5EF4-FFF2-40B4-BE49-F238E27FC236}">
                <a16:creationId xmlns:a16="http://schemas.microsoft.com/office/drawing/2014/main" id="{94E6B8F2-C40D-4DA8-8DA2-E9EB412965E8}"/>
              </a:ext>
            </a:extLst>
          </p:cNvPr>
          <p:cNvSpPr>
            <a:spLocks noChangeAspect="1"/>
          </p:cNvSpPr>
          <p:nvPr/>
        </p:nvSpPr>
        <p:spPr bwMode="auto">
          <a:xfrm>
            <a:off x="6652819" y="1964937"/>
            <a:ext cx="1215743" cy="7492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2" name="Picture 21" descr="A close up of a sign&#10;&#10;Description generated with high confidence">
            <a:extLst>
              <a:ext uri="{FF2B5EF4-FFF2-40B4-BE49-F238E27FC236}">
                <a16:creationId xmlns:a16="http://schemas.microsoft.com/office/drawing/2014/main" id="{4D46C264-9EF2-4F4D-A216-6C683F7C14AE}"/>
              </a:ext>
            </a:extLst>
          </p:cNvPr>
          <p:cNvPicPr>
            <a:picLocks noChangeAspect="1"/>
          </p:cNvPicPr>
          <p:nvPr/>
        </p:nvPicPr>
        <p:blipFill>
          <a:blip r:embed="rId3"/>
          <a:stretch>
            <a:fillRect/>
          </a:stretch>
        </p:blipFill>
        <p:spPr>
          <a:xfrm>
            <a:off x="7059660" y="2143320"/>
            <a:ext cx="519477" cy="519477"/>
          </a:xfrm>
          <a:prstGeom prst="rect">
            <a:avLst/>
          </a:prstGeom>
        </p:spPr>
      </p:pic>
      <p:sp>
        <p:nvSpPr>
          <p:cNvPr id="23" name="TextBox 22">
            <a:extLst>
              <a:ext uri="{FF2B5EF4-FFF2-40B4-BE49-F238E27FC236}">
                <a16:creationId xmlns:a16="http://schemas.microsoft.com/office/drawing/2014/main" id="{5687DF6C-CBB9-43C5-A000-2D66C9B7D787}"/>
              </a:ext>
            </a:extLst>
          </p:cNvPr>
          <p:cNvSpPr txBox="1"/>
          <p:nvPr/>
        </p:nvSpPr>
        <p:spPr>
          <a:xfrm>
            <a:off x="6224955" y="1429405"/>
            <a:ext cx="160506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Azure Analysis Services</a:t>
            </a:r>
          </a:p>
        </p:txBody>
      </p:sp>
      <p:cxnSp>
        <p:nvCxnSpPr>
          <p:cNvPr id="24" name="Straight Arrow Connector 23">
            <a:extLst>
              <a:ext uri="{FF2B5EF4-FFF2-40B4-BE49-F238E27FC236}">
                <a16:creationId xmlns:a16="http://schemas.microsoft.com/office/drawing/2014/main" id="{9ACC357C-544B-40CD-A162-182B0CC34A53}"/>
              </a:ext>
            </a:extLst>
          </p:cNvPr>
          <p:cNvCxnSpPr>
            <a:cxnSpLocks/>
          </p:cNvCxnSpPr>
          <p:nvPr/>
        </p:nvCxnSpPr>
        <p:spPr>
          <a:xfrm flipV="1">
            <a:off x="7222061" y="3019637"/>
            <a:ext cx="0" cy="293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FED858-2977-4DC6-B8DB-A9B69377EF9D}"/>
              </a:ext>
            </a:extLst>
          </p:cNvPr>
          <p:cNvCxnSpPr>
            <a:cxnSpLocks/>
          </p:cNvCxnSpPr>
          <p:nvPr/>
        </p:nvCxnSpPr>
        <p:spPr>
          <a:xfrm flipV="1">
            <a:off x="9037514" y="3019636"/>
            <a:ext cx="0" cy="293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45F4014-782E-4955-B61D-318E121EDAAA}"/>
              </a:ext>
            </a:extLst>
          </p:cNvPr>
          <p:cNvCxnSpPr>
            <a:cxnSpLocks/>
            <a:endCxn id="9" idx="1"/>
          </p:cNvCxnSpPr>
          <p:nvPr/>
        </p:nvCxnSpPr>
        <p:spPr>
          <a:xfrm rot="5400000" flipH="1" flipV="1">
            <a:off x="8890201" y="4174677"/>
            <a:ext cx="2052415" cy="149730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08D62AC-CFC6-4A7A-AFA3-3838C7A3D280}"/>
              </a:ext>
            </a:extLst>
          </p:cNvPr>
          <p:cNvCxnSpPr>
            <a:cxnSpLocks/>
          </p:cNvCxnSpPr>
          <p:nvPr/>
        </p:nvCxnSpPr>
        <p:spPr>
          <a:xfrm flipV="1">
            <a:off x="7329766" y="3748028"/>
            <a:ext cx="3335297" cy="2218785"/>
          </a:xfrm>
          <a:prstGeom prst="bentConnector3">
            <a:avLst>
              <a:gd name="adj1" fmla="val 89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Freeform 146">
            <a:extLst>
              <a:ext uri="{FF2B5EF4-FFF2-40B4-BE49-F238E27FC236}">
                <a16:creationId xmlns:a16="http://schemas.microsoft.com/office/drawing/2014/main" id="{C807379C-F5CB-43BD-BEF0-43AFFE4B5243}"/>
              </a:ext>
            </a:extLst>
          </p:cNvPr>
          <p:cNvSpPr>
            <a:spLocks noChangeAspect="1"/>
          </p:cNvSpPr>
          <p:nvPr/>
        </p:nvSpPr>
        <p:spPr bwMode="auto">
          <a:xfrm>
            <a:off x="11102097" y="3748028"/>
            <a:ext cx="606028" cy="37348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237099CA-E643-4385-AE2A-01474A196A9E}"/>
              </a:ext>
            </a:extLst>
          </p:cNvPr>
          <p:cNvPicPr>
            <a:picLocks noChangeAspect="1"/>
          </p:cNvPicPr>
          <p:nvPr/>
        </p:nvPicPr>
        <p:blipFill>
          <a:blip r:embed="rId4"/>
          <a:stretch>
            <a:fillRect/>
          </a:stretch>
        </p:blipFill>
        <p:spPr>
          <a:xfrm>
            <a:off x="540784" y="5243987"/>
            <a:ext cx="1308590" cy="1061587"/>
          </a:xfrm>
          <a:prstGeom prst="rect">
            <a:avLst/>
          </a:prstGeom>
        </p:spPr>
      </p:pic>
      <p:sp>
        <p:nvSpPr>
          <p:cNvPr id="31" name="Page2_E7C3" title="Icon of a document">
            <a:extLst>
              <a:ext uri="{FF2B5EF4-FFF2-40B4-BE49-F238E27FC236}">
                <a16:creationId xmlns:a16="http://schemas.microsoft.com/office/drawing/2014/main" id="{616AF8EF-BDE8-4D9A-B14E-6A9ADC83D837}"/>
              </a:ext>
            </a:extLst>
          </p:cNvPr>
          <p:cNvSpPr>
            <a:spLocks noChangeAspect="1" noEditPoints="1"/>
          </p:cNvSpPr>
          <p:nvPr/>
        </p:nvSpPr>
        <p:spPr bwMode="auto">
          <a:xfrm>
            <a:off x="5115079" y="5347550"/>
            <a:ext cx="490157" cy="61247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6E6E6"/>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Page2_E7C3" title="Icon of a document">
            <a:extLst>
              <a:ext uri="{FF2B5EF4-FFF2-40B4-BE49-F238E27FC236}">
                <a16:creationId xmlns:a16="http://schemas.microsoft.com/office/drawing/2014/main" id="{025E2F2B-AA38-416D-BB63-5EE2873F71FA}"/>
              </a:ext>
            </a:extLst>
          </p:cNvPr>
          <p:cNvSpPr>
            <a:spLocks noChangeAspect="1" noEditPoints="1"/>
          </p:cNvSpPr>
          <p:nvPr/>
        </p:nvSpPr>
        <p:spPr bwMode="auto">
          <a:xfrm>
            <a:off x="7119215" y="5347550"/>
            <a:ext cx="490157" cy="61247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6E6E6"/>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Page2_E7C3" title="Icon of a document">
            <a:extLst>
              <a:ext uri="{FF2B5EF4-FFF2-40B4-BE49-F238E27FC236}">
                <a16:creationId xmlns:a16="http://schemas.microsoft.com/office/drawing/2014/main" id="{6DF55261-1591-4526-BDD8-3959C5CBAC02}"/>
              </a:ext>
            </a:extLst>
          </p:cNvPr>
          <p:cNvSpPr>
            <a:spLocks noChangeAspect="1" noEditPoints="1"/>
          </p:cNvSpPr>
          <p:nvPr/>
        </p:nvSpPr>
        <p:spPr bwMode="auto">
          <a:xfrm>
            <a:off x="8907390" y="5354338"/>
            <a:ext cx="490157" cy="61247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6E6E6"/>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1BA98AC-C408-4AB4-AC2B-8C0C5972A673}"/>
              </a:ext>
            </a:extLst>
          </p:cNvPr>
          <p:cNvSpPr txBox="1"/>
          <p:nvPr/>
        </p:nvSpPr>
        <p:spPr>
          <a:xfrm>
            <a:off x="209549" y="3554701"/>
            <a:ext cx="3099231" cy="750975"/>
          </a:xfrm>
          <a:prstGeom prst="rect">
            <a:avLst/>
          </a:prstGeom>
          <a:noFill/>
        </p:spPr>
        <p:txBody>
          <a:bodyPr wrap="square" lIns="91440" tIns="45720" rIns="91440" bIns="45720"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Native restore of backups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Database Migration Service (near-zero-downtime) </a:t>
            </a:r>
          </a:p>
        </p:txBody>
      </p:sp>
      <p:sp>
        <p:nvSpPr>
          <p:cNvPr id="35" name="TextBox 34">
            <a:extLst>
              <a:ext uri="{FF2B5EF4-FFF2-40B4-BE49-F238E27FC236}">
                <a16:creationId xmlns:a16="http://schemas.microsoft.com/office/drawing/2014/main" id="{16221502-1D45-43D0-9F80-C399DB3F941C}"/>
              </a:ext>
            </a:extLst>
          </p:cNvPr>
          <p:cNvSpPr txBox="1"/>
          <p:nvPr/>
        </p:nvSpPr>
        <p:spPr>
          <a:xfrm>
            <a:off x="3913729" y="3102438"/>
            <a:ext cx="1470583" cy="2862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Full </a:t>
            </a:r>
            <a:r>
              <a:rPr kumimoji="0" lang="en-US" sz="1400" b="0" i="0" u="none" strike="noStrike" kern="0" cap="none" spc="0" normalizeH="0" baseline="0" noProof="0" err="1">
                <a:ln>
                  <a:solidFill>
                    <a:srgbClr val="FFFFFF">
                      <a:alpha val="0"/>
                    </a:srgbClr>
                  </a:solidFill>
                </a:ln>
                <a:effectLst/>
                <a:uLnTx/>
                <a:uFillTx/>
                <a:latin typeface="Segoe UI Semibold" charset="0"/>
                <a:ea typeface="+mn-ea"/>
                <a:cs typeface="Segoe UI Semibold" charset="0"/>
              </a:rPr>
              <a:t>compat</a:t>
            </a:r>
            <a:endPar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endParaRPr>
          </a:p>
        </p:txBody>
      </p:sp>
      <p:sp>
        <p:nvSpPr>
          <p:cNvPr id="36" name="TextBox 35">
            <a:extLst>
              <a:ext uri="{FF2B5EF4-FFF2-40B4-BE49-F238E27FC236}">
                <a16:creationId xmlns:a16="http://schemas.microsoft.com/office/drawing/2014/main" id="{67057132-11BD-4834-A463-0955C203E09F}"/>
              </a:ext>
            </a:extLst>
          </p:cNvPr>
          <p:cNvSpPr txBox="1"/>
          <p:nvPr/>
        </p:nvSpPr>
        <p:spPr>
          <a:xfrm>
            <a:off x="6208275" y="3102438"/>
            <a:ext cx="1084710" cy="2862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Tabular</a:t>
            </a:r>
          </a:p>
        </p:txBody>
      </p:sp>
      <p:sp>
        <p:nvSpPr>
          <p:cNvPr id="37" name="TextBox 36">
            <a:extLst>
              <a:ext uri="{FF2B5EF4-FFF2-40B4-BE49-F238E27FC236}">
                <a16:creationId xmlns:a16="http://schemas.microsoft.com/office/drawing/2014/main" id="{8E60EE53-D8C5-4F14-8869-BD994439EFD4}"/>
              </a:ext>
            </a:extLst>
          </p:cNvPr>
          <p:cNvSpPr txBox="1"/>
          <p:nvPr/>
        </p:nvSpPr>
        <p:spPr>
          <a:xfrm>
            <a:off x="7988995" y="2781419"/>
            <a:ext cx="1084710" cy="6740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Replace / upload reports</a:t>
            </a:r>
          </a:p>
        </p:txBody>
      </p:sp>
      <p:grpSp>
        <p:nvGrpSpPr>
          <p:cNvPr id="38" name="Group 37">
            <a:extLst>
              <a:ext uri="{FF2B5EF4-FFF2-40B4-BE49-F238E27FC236}">
                <a16:creationId xmlns:a16="http://schemas.microsoft.com/office/drawing/2014/main" id="{9D1AAE11-5772-4E21-8F53-25DBC4B4A660}"/>
              </a:ext>
            </a:extLst>
          </p:cNvPr>
          <p:cNvGrpSpPr/>
          <p:nvPr/>
        </p:nvGrpSpPr>
        <p:grpSpPr>
          <a:xfrm>
            <a:off x="4816066" y="1962125"/>
            <a:ext cx="1215743" cy="749250"/>
            <a:chOff x="6080396" y="1883493"/>
            <a:chExt cx="1215743" cy="749250"/>
          </a:xfrm>
        </p:grpSpPr>
        <p:sp>
          <p:nvSpPr>
            <p:cNvPr id="39" name="Freeform 146">
              <a:extLst>
                <a:ext uri="{FF2B5EF4-FFF2-40B4-BE49-F238E27FC236}">
                  <a16:creationId xmlns:a16="http://schemas.microsoft.com/office/drawing/2014/main" id="{2429027A-7022-4714-9E5A-39DECF8DCAA1}"/>
                </a:ext>
              </a:extLst>
            </p:cNvPr>
            <p:cNvSpPr>
              <a:spLocks noChangeAspect="1"/>
            </p:cNvSpPr>
            <p:nvPr/>
          </p:nvSpPr>
          <p:spPr bwMode="auto">
            <a:xfrm>
              <a:off x="6080396" y="1883493"/>
              <a:ext cx="1215743" cy="7492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71AE0A46-A589-443F-86F0-7E4836EAD85C}"/>
                </a:ext>
              </a:extLst>
            </p:cNvPr>
            <p:cNvSpPr/>
            <p:nvPr/>
          </p:nvSpPr>
          <p:spPr bwMode="auto">
            <a:xfrm>
              <a:off x="6595167" y="2257826"/>
              <a:ext cx="337110" cy="295562"/>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noFill/>
            <a:ln w="12700" cap="rnd">
              <a:solidFill>
                <a:schemeClr val="tx2"/>
              </a:solid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Shape 40">
              <a:extLst>
                <a:ext uri="{FF2B5EF4-FFF2-40B4-BE49-F238E27FC236}">
                  <a16:creationId xmlns:a16="http://schemas.microsoft.com/office/drawing/2014/main" id="{2E2462D6-687C-449D-AB02-A0835E6B0812}"/>
                </a:ext>
              </a:extLst>
            </p:cNvPr>
            <p:cNvSpPr/>
            <p:nvPr/>
          </p:nvSpPr>
          <p:spPr bwMode="auto">
            <a:xfrm>
              <a:off x="6821150" y="2257826"/>
              <a:ext cx="337110" cy="295562"/>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noFill/>
            <a:ln w="12700" cap="rnd">
              <a:solidFill>
                <a:schemeClr val="tx2"/>
              </a:solid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pic>
        <p:nvPicPr>
          <p:cNvPr id="42" name="Picture 41">
            <a:extLst>
              <a:ext uri="{FF2B5EF4-FFF2-40B4-BE49-F238E27FC236}">
                <a16:creationId xmlns:a16="http://schemas.microsoft.com/office/drawing/2014/main" id="{42700CFF-BB4E-489D-AE61-5AE7A1BB7B19}"/>
              </a:ext>
            </a:extLst>
          </p:cNvPr>
          <p:cNvPicPr>
            <a:picLocks noChangeAspect="1"/>
          </p:cNvPicPr>
          <p:nvPr/>
        </p:nvPicPr>
        <p:blipFill>
          <a:blip r:embed="rId5"/>
          <a:stretch>
            <a:fillRect/>
          </a:stretch>
        </p:blipFill>
        <p:spPr>
          <a:xfrm>
            <a:off x="578299" y="1867191"/>
            <a:ext cx="1292947" cy="967677"/>
          </a:xfrm>
          <a:prstGeom prst="rect">
            <a:avLst/>
          </a:prstGeom>
        </p:spPr>
      </p:pic>
      <p:sp>
        <p:nvSpPr>
          <p:cNvPr id="43" name="Freeform 271">
            <a:extLst>
              <a:ext uri="{FF2B5EF4-FFF2-40B4-BE49-F238E27FC236}">
                <a16:creationId xmlns:a16="http://schemas.microsoft.com/office/drawing/2014/main" id="{8AAF94B8-265E-4183-A43C-3DC98E25AFD2}"/>
              </a:ext>
            </a:extLst>
          </p:cNvPr>
          <p:cNvSpPr/>
          <p:nvPr/>
        </p:nvSpPr>
        <p:spPr>
          <a:xfrm>
            <a:off x="8640716" y="2046429"/>
            <a:ext cx="679323" cy="54353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1881">
              <a:defRPr/>
            </a:pPr>
            <a:endParaRPr lang="en-US" sz="1836" kern="0">
              <a:gradFill>
                <a:gsLst>
                  <a:gs pos="100000">
                    <a:srgbClr val="FFFFFF"/>
                  </a:gs>
                  <a:gs pos="31000">
                    <a:srgbClr val="FFFFFF"/>
                  </a:gs>
                </a:gsLst>
                <a:lin ang="5400000" scaled="0"/>
              </a:gradFill>
              <a:latin typeface="Segoe UI"/>
            </a:endParaRPr>
          </a:p>
        </p:txBody>
      </p:sp>
    </p:spTree>
    <p:extLst>
      <p:ext uri="{BB962C8B-B14F-4D97-AF65-F5344CB8AC3E}">
        <p14:creationId xmlns:p14="http://schemas.microsoft.com/office/powerpoint/2010/main" val="3925773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animBg="1"/>
      <p:bldP spid="14" grpId="0"/>
      <p:bldP spid="15" grpId="0"/>
      <p:bldP spid="16" grpId="0"/>
      <p:bldP spid="17" grpId="0"/>
      <p:bldP spid="18" grpId="0"/>
      <p:bldP spid="20" grpId="0"/>
      <p:bldP spid="21" grpId="0" animBg="1"/>
      <p:bldP spid="23" grpId="0"/>
      <p:bldP spid="29" grpId="0" animBg="1"/>
      <p:bldP spid="31" grpId="0" animBg="1"/>
      <p:bldP spid="32" grpId="0" animBg="1"/>
      <p:bldP spid="33" grpId="0" animBg="1"/>
      <p:bldP spid="34" grpId="0"/>
      <p:bldP spid="35" grpId="0"/>
      <p:bldP spid="36" grpId="0"/>
      <p:bldP spid="37" grpId="0"/>
      <p:bldP spid="4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1E6BD-4E29-4FAB-8C17-80D1DF337EBC}"/>
              </a:ext>
            </a:extLst>
          </p:cNvPr>
          <p:cNvSpPr>
            <a:spLocks noGrp="1"/>
          </p:cNvSpPr>
          <p:nvPr>
            <p:ph type="title"/>
          </p:nvPr>
        </p:nvSpPr>
        <p:spPr/>
        <p:txBody>
          <a:bodyPr/>
          <a:lstStyle/>
          <a:p>
            <a:r>
              <a:rPr lang="en-US" dirty="0"/>
              <a:t>Microsoft ETL/ELT Services</a:t>
            </a:r>
          </a:p>
        </p:txBody>
      </p:sp>
      <p:cxnSp>
        <p:nvCxnSpPr>
          <p:cNvPr id="6" name="Straight Arrow Connector 5">
            <a:extLst>
              <a:ext uri="{FF2B5EF4-FFF2-40B4-BE49-F238E27FC236}">
                <a16:creationId xmlns:a16="http://schemas.microsoft.com/office/drawing/2014/main" id="{9B65B6D8-9FA3-4A38-91AD-416E97C809DE}"/>
              </a:ext>
            </a:extLst>
          </p:cNvPr>
          <p:cNvCxnSpPr>
            <a:cxnSpLocks/>
          </p:cNvCxnSpPr>
          <p:nvPr/>
        </p:nvCxnSpPr>
        <p:spPr>
          <a:xfrm>
            <a:off x="2020401" y="5968796"/>
            <a:ext cx="1398905" cy="0"/>
          </a:xfrm>
          <a:prstGeom prst="straightConnector1">
            <a:avLst/>
          </a:prstGeom>
          <a:noFill/>
          <a:ln w="12700" cap="flat" cmpd="sng" algn="ctr">
            <a:solidFill>
              <a:schemeClr val="tx1"/>
            </a:solidFill>
            <a:prstDash val="solid"/>
            <a:headEnd type="none"/>
            <a:tailEnd type="triangle" w="med" len="sm"/>
          </a:ln>
          <a:effectLst/>
        </p:spPr>
      </p:cxnSp>
      <p:sp>
        <p:nvSpPr>
          <p:cNvPr id="9" name="Rectangle 8">
            <a:extLst>
              <a:ext uri="{FF2B5EF4-FFF2-40B4-BE49-F238E27FC236}">
                <a16:creationId xmlns:a16="http://schemas.microsoft.com/office/drawing/2014/main" id="{B00927B1-3903-44F8-A8EF-004770BE742B}"/>
              </a:ext>
            </a:extLst>
          </p:cNvPr>
          <p:cNvSpPr/>
          <p:nvPr/>
        </p:nvSpPr>
        <p:spPr>
          <a:xfrm>
            <a:off x="768892" y="6001448"/>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dirty="0">
                <a:solidFill>
                  <a:schemeClr val="tx1"/>
                </a:solidFill>
                <a:latin typeface="Segoe UI Semibold" panose="020B0702040204020203" pitchFamily="34" charset="0"/>
                <a:cs typeface="Segoe UI Semibold" panose="020B0702040204020203" pitchFamily="34" charset="0"/>
              </a:rPr>
              <a:t>Data sources</a:t>
            </a:r>
          </a:p>
        </p:txBody>
      </p:sp>
      <p:sp>
        <p:nvSpPr>
          <p:cNvPr id="11" name="Rectangle 10">
            <a:extLst>
              <a:ext uri="{FF2B5EF4-FFF2-40B4-BE49-F238E27FC236}">
                <a16:creationId xmlns:a16="http://schemas.microsoft.com/office/drawing/2014/main" id="{9B5FCA91-8A2C-44E4-AE6F-B132C7000A29}"/>
              </a:ext>
            </a:extLst>
          </p:cNvPr>
          <p:cNvSpPr/>
          <p:nvPr/>
        </p:nvSpPr>
        <p:spPr>
          <a:xfrm>
            <a:off x="6009539" y="6142706"/>
            <a:ext cx="1436209"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Server</a:t>
            </a:r>
          </a:p>
        </p:txBody>
      </p:sp>
      <p:sp>
        <p:nvSpPr>
          <p:cNvPr id="17" name="Cylinder 16">
            <a:extLst>
              <a:ext uri="{FF2B5EF4-FFF2-40B4-BE49-F238E27FC236}">
                <a16:creationId xmlns:a16="http://schemas.microsoft.com/office/drawing/2014/main" id="{466A50C2-9CD6-49BB-B685-93EA34F83780}"/>
              </a:ext>
            </a:extLst>
          </p:cNvPr>
          <p:cNvSpPr/>
          <p:nvPr/>
        </p:nvSpPr>
        <p:spPr bwMode="auto">
          <a:xfrm>
            <a:off x="6532922" y="5596050"/>
            <a:ext cx="389445" cy="511638"/>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r>
              <a:rPr lang="en-US" sz="1050">
                <a:solidFill>
                  <a:schemeClr val="tx1"/>
                </a:solidFill>
                <a:latin typeface="Segoe UI" panose="020B0502040204020203" pitchFamily="34" charset="0"/>
                <a:ea typeface="Segoe UI" panose="020B0502040204020203" pitchFamily="34" charset="0"/>
                <a:cs typeface="Segoe UI" panose="020B0502040204020203" pitchFamily="34" charset="0"/>
              </a:rPr>
              <a:t>SQL</a:t>
            </a:r>
          </a:p>
        </p:txBody>
      </p:sp>
      <p:cxnSp>
        <p:nvCxnSpPr>
          <p:cNvPr id="24" name="Straight Arrow Connector 23">
            <a:extLst>
              <a:ext uri="{FF2B5EF4-FFF2-40B4-BE49-F238E27FC236}">
                <a16:creationId xmlns:a16="http://schemas.microsoft.com/office/drawing/2014/main" id="{C226D17C-D17E-469E-997B-4B0C2FCBF318}"/>
              </a:ext>
            </a:extLst>
          </p:cNvPr>
          <p:cNvCxnSpPr>
            <a:cxnSpLocks/>
          </p:cNvCxnSpPr>
          <p:nvPr/>
        </p:nvCxnSpPr>
        <p:spPr>
          <a:xfrm flipV="1">
            <a:off x="4887525" y="5964065"/>
            <a:ext cx="1398905" cy="2365"/>
          </a:xfrm>
          <a:prstGeom prst="straightConnector1">
            <a:avLst/>
          </a:prstGeom>
          <a:noFill/>
          <a:ln w="12700" cap="flat" cmpd="sng" algn="ctr">
            <a:solidFill>
              <a:schemeClr val="tx1"/>
            </a:solidFill>
            <a:prstDash val="solid"/>
            <a:headEnd type="none"/>
            <a:tailEnd type="triangle" w="med" len="sm"/>
          </a:ln>
          <a:effectLst/>
        </p:spPr>
      </p:cxnSp>
      <p:sp>
        <p:nvSpPr>
          <p:cNvPr id="25" name="Rectangle 24">
            <a:extLst>
              <a:ext uri="{FF2B5EF4-FFF2-40B4-BE49-F238E27FC236}">
                <a16:creationId xmlns:a16="http://schemas.microsoft.com/office/drawing/2014/main" id="{1BEACC31-B505-430E-A32F-1E2EC17020A4}"/>
              </a:ext>
            </a:extLst>
          </p:cNvPr>
          <p:cNvSpPr/>
          <p:nvPr/>
        </p:nvSpPr>
        <p:spPr>
          <a:xfrm>
            <a:off x="3844642" y="5799048"/>
            <a:ext cx="917792" cy="37117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kern="0" dirty="0">
                <a:solidFill>
                  <a:schemeClr val="tx1"/>
                </a:solidFill>
                <a:latin typeface="Segoe UI Semibold" panose="020B0702040204020203" pitchFamily="34" charset="0"/>
                <a:cs typeface="Segoe UI Semibold" panose="020B0702040204020203" pitchFamily="34" charset="0"/>
              </a:rPr>
              <a:t>SSIS</a:t>
            </a:r>
          </a:p>
        </p:txBody>
      </p:sp>
      <p:grpSp>
        <p:nvGrpSpPr>
          <p:cNvPr id="42" name="Group 41">
            <a:extLst>
              <a:ext uri="{FF2B5EF4-FFF2-40B4-BE49-F238E27FC236}">
                <a16:creationId xmlns:a16="http://schemas.microsoft.com/office/drawing/2014/main" id="{22055F22-59E5-4D63-B94E-60422090535E}"/>
              </a:ext>
            </a:extLst>
          </p:cNvPr>
          <p:cNvGrpSpPr/>
          <p:nvPr/>
        </p:nvGrpSpPr>
        <p:grpSpPr>
          <a:xfrm>
            <a:off x="1139016" y="5422191"/>
            <a:ext cx="693939" cy="562932"/>
            <a:chOff x="5796058" y="1784206"/>
            <a:chExt cx="680394" cy="551944"/>
          </a:xfrm>
        </p:grpSpPr>
        <p:sp>
          <p:nvSpPr>
            <p:cNvPr id="43" name="Cylinder 42">
              <a:extLst>
                <a:ext uri="{FF2B5EF4-FFF2-40B4-BE49-F238E27FC236}">
                  <a16:creationId xmlns:a16="http://schemas.microsoft.com/office/drawing/2014/main" id="{18F97FD3-89EE-4627-9924-F97AFAE5611C}"/>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7F49FB07-B4AD-43A0-B969-0A5270AD50C7}"/>
                </a:ext>
              </a:extLst>
            </p:cNvPr>
            <p:cNvGrpSpPr/>
            <p:nvPr/>
          </p:nvGrpSpPr>
          <p:grpSpPr>
            <a:xfrm>
              <a:off x="6136001" y="1784206"/>
              <a:ext cx="340451" cy="432515"/>
              <a:chOff x="5983067" y="1784206"/>
              <a:chExt cx="340451" cy="432515"/>
            </a:xfrm>
          </p:grpSpPr>
          <p:sp>
            <p:nvSpPr>
              <p:cNvPr id="45" name="Rectangle 3">
                <a:extLst>
                  <a:ext uri="{FF2B5EF4-FFF2-40B4-BE49-F238E27FC236}">
                    <a16:creationId xmlns:a16="http://schemas.microsoft.com/office/drawing/2014/main" id="{DC47461C-BD0D-4068-8BE5-FE99199570AA}"/>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149">
                <a:extLst>
                  <a:ext uri="{FF2B5EF4-FFF2-40B4-BE49-F238E27FC236}">
                    <a16:creationId xmlns:a16="http://schemas.microsoft.com/office/drawing/2014/main" id="{60D9527D-D63F-4BD4-A4FD-27ED9D993958}"/>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sp>
        <p:nvSpPr>
          <p:cNvPr id="48" name="Rectangle 47">
            <a:extLst>
              <a:ext uri="{FF2B5EF4-FFF2-40B4-BE49-F238E27FC236}">
                <a16:creationId xmlns:a16="http://schemas.microsoft.com/office/drawing/2014/main" id="{006BDF22-9977-4EF3-8BC1-0BDF03A92436}"/>
              </a:ext>
            </a:extLst>
          </p:cNvPr>
          <p:cNvSpPr/>
          <p:nvPr/>
        </p:nvSpPr>
        <p:spPr>
          <a:xfrm>
            <a:off x="220755" y="4690917"/>
            <a:ext cx="114730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dirty="0">
                <a:solidFill>
                  <a:srgbClr val="0070C0"/>
                </a:solidFill>
                <a:latin typeface="Segoe UI Semibold" panose="020B0702040204020203" pitchFamily="34" charset="0"/>
                <a:cs typeface="Segoe UI Semibold" panose="020B0702040204020203" pitchFamily="34" charset="0"/>
              </a:rPr>
              <a:t>On-premises</a:t>
            </a:r>
          </a:p>
        </p:txBody>
      </p:sp>
      <p:sp>
        <p:nvSpPr>
          <p:cNvPr id="55" name="Text Placeholder 2">
            <a:extLst>
              <a:ext uri="{FF2B5EF4-FFF2-40B4-BE49-F238E27FC236}">
                <a16:creationId xmlns:a16="http://schemas.microsoft.com/office/drawing/2014/main" id="{57AA41D1-4C4A-49B3-9507-A26E908B19E1}"/>
              </a:ext>
            </a:extLst>
          </p:cNvPr>
          <p:cNvSpPr txBox="1">
            <a:spLocks/>
          </p:cNvSpPr>
          <p:nvPr/>
        </p:nvSpPr>
        <p:spPr>
          <a:xfrm>
            <a:off x="7786256" y="1212850"/>
            <a:ext cx="4649337" cy="439638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dirty="0">
                <a:solidFill>
                  <a:srgbClr val="0070C0"/>
                </a:solidFill>
                <a:latin typeface="+mn-lt"/>
              </a:rPr>
              <a:t>Running SSIS on-premises</a:t>
            </a:r>
          </a:p>
          <a:p>
            <a:pPr marL="233149" lvl="1" indent="0">
              <a:buNone/>
            </a:pPr>
            <a:r>
              <a:rPr lang="en-US" sz="1600" dirty="0">
                <a:solidFill>
                  <a:schemeClr val="tx1"/>
                </a:solidFill>
              </a:rPr>
              <a:t>OS: Windows/Linux</a:t>
            </a:r>
          </a:p>
          <a:p>
            <a:pPr marL="233149" lvl="1" indent="0">
              <a:buNone/>
            </a:pPr>
            <a:endParaRPr lang="en-US" sz="1600" dirty="0">
              <a:solidFill>
                <a:schemeClr val="tx1"/>
              </a:solidFill>
            </a:endParaRPr>
          </a:p>
          <a:p>
            <a:pPr marL="233149" lvl="1" indent="0">
              <a:buNone/>
            </a:pPr>
            <a:r>
              <a:rPr lang="en-US" sz="1600" dirty="0">
                <a:solidFill>
                  <a:schemeClr val="tx1"/>
                </a:solidFill>
              </a:rPr>
              <a:t>SCALABILITY: Scale-Out feature</a:t>
            </a:r>
          </a:p>
          <a:p>
            <a:pPr marL="233149" lvl="1" indent="0">
              <a:buNone/>
            </a:pPr>
            <a:endParaRPr lang="en-US" sz="1600" dirty="0">
              <a:solidFill>
                <a:schemeClr val="tx1"/>
              </a:solidFill>
            </a:endParaRPr>
          </a:p>
          <a:p>
            <a:pPr marL="233149" lvl="1" indent="0">
              <a:buNone/>
            </a:pPr>
            <a:r>
              <a:rPr lang="en-US" sz="1600" dirty="0">
                <a:solidFill>
                  <a:schemeClr val="tx1"/>
                </a:solidFill>
              </a:rPr>
              <a:t>EDITION: Standard/Enterprise</a:t>
            </a:r>
          </a:p>
          <a:p>
            <a:pPr marL="233149" lvl="1" indent="0">
              <a:buNone/>
            </a:pPr>
            <a:endParaRPr lang="en-US" sz="1600" dirty="0">
              <a:solidFill>
                <a:schemeClr val="tx1"/>
              </a:solidFill>
            </a:endParaRPr>
          </a:p>
          <a:p>
            <a:pPr marL="233149" lvl="1" indent="0">
              <a:buNone/>
            </a:pPr>
            <a:r>
              <a:rPr lang="en-US" sz="1600" dirty="0">
                <a:solidFill>
                  <a:schemeClr val="tx1"/>
                </a:solidFill>
              </a:rPr>
              <a:t>TOOLS: SSDT/SSMS to </a:t>
            </a:r>
            <a:r>
              <a:rPr lang="en-US" sz="1600" dirty="0">
                <a:solidFill>
                  <a:schemeClr val="tx1"/>
                </a:solidFill>
                <a:cs typeface="Calibri" panose="020F0502020204030204" pitchFamily="34" charset="0"/>
              </a:rPr>
              <a:t>design/deploy/ manage/execute/monitor packages</a:t>
            </a:r>
          </a:p>
          <a:p>
            <a:pPr marL="233149" lvl="1" indent="0">
              <a:buNone/>
            </a:pPr>
            <a:endParaRPr lang="en-US" sz="1600" dirty="0">
              <a:solidFill>
                <a:schemeClr val="tx1"/>
              </a:solidFill>
              <a:cs typeface="Calibri" panose="020F0502020204030204" pitchFamily="34" charset="0"/>
            </a:endParaRPr>
          </a:p>
          <a:p>
            <a:pPr marL="233149" lvl="1" indent="0">
              <a:buNone/>
            </a:pPr>
            <a:r>
              <a:rPr lang="en-US" sz="1600" dirty="0">
                <a:solidFill>
                  <a:schemeClr val="tx1"/>
                </a:solidFill>
                <a:cs typeface="Calibri" panose="020F0502020204030204" pitchFamily="34" charset="0"/>
              </a:rPr>
              <a:t>EXTENSIBILITY: ISVs can build components/extensions on SSIS</a:t>
            </a:r>
          </a:p>
          <a:p>
            <a:pPr marL="233149" lvl="1" indent="0">
              <a:buNone/>
            </a:pPr>
            <a:endParaRPr lang="en-US" sz="1600" dirty="0">
              <a:solidFill>
                <a:schemeClr val="tx1"/>
              </a:solidFill>
              <a:cs typeface="Calibri" panose="020F0502020204030204" pitchFamily="34" charset="0"/>
            </a:endParaRPr>
          </a:p>
          <a:p>
            <a:pPr marL="233149" lvl="1" indent="0">
              <a:buNone/>
            </a:pPr>
            <a:r>
              <a:rPr lang="en-US" sz="1600" dirty="0">
                <a:solidFill>
                  <a:schemeClr val="tx1"/>
                </a:solidFill>
                <a:cs typeface="Calibri" panose="020F0502020204030204" pitchFamily="34" charset="0"/>
              </a:rPr>
              <a:t>PRICING: Bundled w/ on-prem SQL Server</a:t>
            </a:r>
            <a:endParaRPr lang="en-US" sz="1600" dirty="0">
              <a:solidFill>
                <a:schemeClr val="tx1"/>
              </a:solidFill>
            </a:endParaRPr>
          </a:p>
        </p:txBody>
      </p:sp>
    </p:spTree>
    <p:extLst>
      <p:ext uri="{BB962C8B-B14F-4D97-AF65-F5344CB8AC3E}">
        <p14:creationId xmlns:p14="http://schemas.microsoft.com/office/powerpoint/2010/main" val="13817759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600059" y="466301"/>
            <a:ext cx="11239464" cy="615553"/>
          </a:xfrm>
        </p:spPr>
        <p:txBody>
          <a:bodyPr/>
          <a:lstStyle/>
          <a:p>
            <a:pPr defTabSz="932597">
              <a:defRPr/>
            </a:pPr>
            <a:r>
              <a:rPr lang="en-US" sz="4000" b="1" dirty="0">
                <a:solidFill>
                  <a:prstClr val="black"/>
                </a:solidFill>
                <a:latin typeface="Segoe UI Semibold" panose="020B0702040204020203" pitchFamily="34" charset="0"/>
                <a:cs typeface="Segoe UI Semibold" panose="020B0702040204020203" pitchFamily="34" charset="0"/>
              </a:rPr>
              <a:t>Seamless and compatible</a:t>
            </a:r>
          </a:p>
        </p:txBody>
      </p:sp>
      <p:sp>
        <p:nvSpPr>
          <p:cNvPr id="68" name="Text Placeholder 2">
            <a:extLst>
              <a:ext uri="{FF2B5EF4-FFF2-40B4-BE49-F238E27FC236}">
                <a16:creationId xmlns:a16="http://schemas.microsoft.com/office/drawing/2014/main" id="{0F8428F6-5CB8-493B-8519-AEA2EC2E402B}"/>
              </a:ext>
            </a:extLst>
          </p:cNvPr>
          <p:cNvSpPr>
            <a:spLocks noGrp="1"/>
          </p:cNvSpPr>
          <p:nvPr>
            <p:ph type="body" sz="quarter" idx="10"/>
          </p:nvPr>
        </p:nvSpPr>
        <p:spPr>
          <a:xfrm>
            <a:off x="632580" y="2244204"/>
            <a:ext cx="4708464" cy="2606804"/>
          </a:xfrm>
        </p:spPr>
        <p:txBody>
          <a:bodyPr/>
          <a:lstStyle/>
          <a:p>
            <a:pPr marL="0" indent="0">
              <a:buNone/>
            </a:pPr>
            <a:r>
              <a:rPr lang="en-US" sz="1800" dirty="0">
                <a:solidFill>
                  <a:schemeClr val="accent1"/>
                </a:solidFill>
                <a:latin typeface="+mj-lt"/>
              </a:rPr>
              <a:t>Compatibility challenges</a:t>
            </a:r>
          </a:p>
          <a:p>
            <a:r>
              <a:rPr lang="en-US" sz="1800" dirty="0"/>
              <a:t>Migrating to the cloud is complex and time-consuming </a:t>
            </a:r>
          </a:p>
          <a:p>
            <a:r>
              <a:rPr lang="en-US" sz="1800" dirty="0"/>
              <a:t>Maintaining security isolation from other tenants in the cloud</a:t>
            </a:r>
          </a:p>
          <a:p>
            <a:r>
              <a:rPr lang="en-US" sz="1800" dirty="0"/>
              <a:t>Eliminating the costs of re-architecting apps for the cloud</a:t>
            </a:r>
          </a:p>
        </p:txBody>
      </p:sp>
      <p:sp>
        <p:nvSpPr>
          <p:cNvPr id="81" name="Text Placeholder 3">
            <a:extLst>
              <a:ext uri="{FF2B5EF4-FFF2-40B4-BE49-F238E27FC236}">
                <a16:creationId xmlns:a16="http://schemas.microsoft.com/office/drawing/2014/main" id="{B27F6303-2835-4688-9359-8A5369DBD56B}"/>
              </a:ext>
            </a:extLst>
          </p:cNvPr>
          <p:cNvSpPr txBox="1">
            <a:spLocks/>
          </p:cNvSpPr>
          <p:nvPr/>
        </p:nvSpPr>
        <p:spPr>
          <a:xfrm>
            <a:off x="6828427" y="2148913"/>
            <a:ext cx="5579036" cy="2875339"/>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800" dirty="0">
                <a:solidFill>
                  <a:schemeClr val="accent1"/>
                </a:solidFill>
                <a:latin typeface="+mj-lt"/>
              </a:rPr>
              <a:t>Azure SQL Database solutions</a:t>
            </a:r>
          </a:p>
          <a:p>
            <a:r>
              <a:rPr lang="en-US" sz="1800" dirty="0"/>
              <a:t>Database Migration Service migrates from multiple sources at scale to accelerate the transition to the cloud </a:t>
            </a:r>
          </a:p>
          <a:p>
            <a:r>
              <a:rPr lang="en-US" sz="1800" dirty="0"/>
              <a:t>Native Virtual Network (VNET) support with Managed Instance and fully-managed security  </a:t>
            </a:r>
          </a:p>
          <a:p>
            <a:r>
              <a:rPr lang="en-US" sz="1800" dirty="0"/>
              <a:t>Managed Instance combines the best of SQL Server with the operational and financial benefits of the cloud</a:t>
            </a:r>
          </a:p>
        </p:txBody>
      </p:sp>
      <p:cxnSp>
        <p:nvCxnSpPr>
          <p:cNvPr id="4" name="Straight Connector 3">
            <a:extLst>
              <a:ext uri="{FF2B5EF4-FFF2-40B4-BE49-F238E27FC236}">
                <a16:creationId xmlns:a16="http://schemas.microsoft.com/office/drawing/2014/main" id="{15FDDAF9-D0DB-4B55-9981-8300502737F5}"/>
              </a:ext>
            </a:extLst>
          </p:cNvPr>
          <p:cNvCxnSpPr/>
          <p:nvPr/>
        </p:nvCxnSpPr>
        <p:spPr>
          <a:xfrm>
            <a:off x="5454863" y="2081052"/>
            <a:ext cx="930166" cy="1718441"/>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41DF670-84A0-4C6E-9C51-DF278E686A68}"/>
              </a:ext>
            </a:extLst>
          </p:cNvPr>
          <p:cNvCxnSpPr>
            <a:cxnSpLocks/>
          </p:cNvCxnSpPr>
          <p:nvPr/>
        </p:nvCxnSpPr>
        <p:spPr>
          <a:xfrm flipV="1">
            <a:off x="5454863" y="3810005"/>
            <a:ext cx="940677" cy="1676398"/>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6712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1E6BD-4E29-4FAB-8C17-80D1DF337EBC}"/>
              </a:ext>
            </a:extLst>
          </p:cNvPr>
          <p:cNvSpPr>
            <a:spLocks noGrp="1"/>
          </p:cNvSpPr>
          <p:nvPr>
            <p:ph type="title"/>
          </p:nvPr>
        </p:nvSpPr>
        <p:spPr/>
        <p:txBody>
          <a:bodyPr/>
          <a:lstStyle/>
          <a:p>
            <a:r>
              <a:rPr lang="en-US" dirty="0"/>
              <a:t>Microsoft ETL/ELT Services</a:t>
            </a:r>
          </a:p>
        </p:txBody>
      </p:sp>
      <p:sp>
        <p:nvSpPr>
          <p:cNvPr id="4" name="Rectangle 3">
            <a:extLst>
              <a:ext uri="{FF2B5EF4-FFF2-40B4-BE49-F238E27FC236}">
                <a16:creationId xmlns:a16="http://schemas.microsoft.com/office/drawing/2014/main" id="{6C6C2D84-ACD7-4D2A-B927-B1071C7F6975}"/>
              </a:ext>
            </a:extLst>
          </p:cNvPr>
          <p:cNvSpPr/>
          <p:nvPr/>
        </p:nvSpPr>
        <p:spPr>
          <a:xfrm>
            <a:off x="3617683" y="1635360"/>
            <a:ext cx="2312239" cy="286306"/>
          </a:xfrm>
          <a:prstGeom prst="rect">
            <a:avLst/>
          </a:prstGeom>
          <a:noFill/>
          <a:ln w="10795" cap="flat" cmpd="sng" algn="ctr">
            <a:noFill/>
            <a:prstDash val="soli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r>
              <a:rPr lang="en-US" sz="1224" b="1" kern="0" spc="51" dirty="0">
                <a:solidFill>
                  <a:schemeClr val="tx1"/>
                </a:solidFill>
                <a:latin typeface="Segoe UI Semibold" charset="0"/>
                <a:cs typeface="Segoe UI Semibold" charset="0"/>
              </a:rPr>
              <a:t>Azure Data Factory</a:t>
            </a:r>
          </a:p>
        </p:txBody>
      </p:sp>
      <p:sp>
        <p:nvSpPr>
          <p:cNvPr id="5" name="Rectangle 4">
            <a:extLst>
              <a:ext uri="{FF2B5EF4-FFF2-40B4-BE49-F238E27FC236}">
                <a16:creationId xmlns:a16="http://schemas.microsoft.com/office/drawing/2014/main" id="{46D1443E-5BCD-4E7C-AF6C-C4C46E7D9009}"/>
              </a:ext>
            </a:extLst>
          </p:cNvPr>
          <p:cNvSpPr/>
          <p:nvPr/>
        </p:nvSpPr>
        <p:spPr>
          <a:xfrm>
            <a:off x="3020099" y="2017380"/>
            <a:ext cx="2566878" cy="1632056"/>
          </a:xfrm>
          <a:prstGeom prst="rect">
            <a:avLst/>
          </a:prstGeom>
          <a:noFill/>
          <a:ln w="12700" cap="flat" cmpd="sng" algn="ctr">
            <a:solidFill>
              <a:schemeClr val="tx1">
                <a:alpha val="50000"/>
              </a:scheme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endParaRPr lang="en-US" sz="1020" b="1" kern="0" spc="50">
              <a:solidFill>
                <a:srgbClr val="0070C0"/>
              </a:solidFill>
              <a:latin typeface="Segoe UI Semibold" charset="0"/>
              <a:cs typeface="Segoe UI Semibold" charset="0"/>
            </a:endParaRPr>
          </a:p>
        </p:txBody>
      </p:sp>
      <p:cxnSp>
        <p:nvCxnSpPr>
          <p:cNvPr id="6" name="Straight Arrow Connector 5">
            <a:extLst>
              <a:ext uri="{FF2B5EF4-FFF2-40B4-BE49-F238E27FC236}">
                <a16:creationId xmlns:a16="http://schemas.microsoft.com/office/drawing/2014/main" id="{9B65B6D8-9FA3-4A38-91AD-416E97C809DE}"/>
              </a:ext>
            </a:extLst>
          </p:cNvPr>
          <p:cNvCxnSpPr>
            <a:cxnSpLocks/>
          </p:cNvCxnSpPr>
          <p:nvPr/>
        </p:nvCxnSpPr>
        <p:spPr>
          <a:xfrm>
            <a:off x="2020401" y="5968796"/>
            <a:ext cx="1398905" cy="0"/>
          </a:xfrm>
          <a:prstGeom prst="straightConnector1">
            <a:avLst/>
          </a:prstGeom>
          <a:noFill/>
          <a:ln w="12700" cap="flat" cmpd="sng" algn="ctr">
            <a:solidFill>
              <a:schemeClr val="tx1"/>
            </a:solidFill>
            <a:prstDash val="solid"/>
            <a:headEnd type="none"/>
            <a:tailEnd type="triangle" w="med" len="sm"/>
          </a:ln>
          <a:effectLst/>
        </p:spPr>
      </p:cxnSp>
      <p:sp>
        <p:nvSpPr>
          <p:cNvPr id="7" name="Rectangle 6">
            <a:extLst>
              <a:ext uri="{FF2B5EF4-FFF2-40B4-BE49-F238E27FC236}">
                <a16:creationId xmlns:a16="http://schemas.microsoft.com/office/drawing/2014/main" id="{48818223-3CE1-4A0D-9C56-697CD686E2E2}"/>
              </a:ext>
            </a:extLst>
          </p:cNvPr>
          <p:cNvSpPr/>
          <p:nvPr/>
        </p:nvSpPr>
        <p:spPr>
          <a:xfrm>
            <a:off x="3586444" y="3089330"/>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ETL</a:t>
            </a:r>
          </a:p>
        </p:txBody>
      </p:sp>
      <p:cxnSp>
        <p:nvCxnSpPr>
          <p:cNvPr id="8" name="Straight Arrow Connector 7">
            <a:extLst>
              <a:ext uri="{FF2B5EF4-FFF2-40B4-BE49-F238E27FC236}">
                <a16:creationId xmlns:a16="http://schemas.microsoft.com/office/drawing/2014/main" id="{4CFBEBDE-DE47-44EF-80A7-7B27DC8BB1CB}"/>
              </a:ext>
            </a:extLst>
          </p:cNvPr>
          <p:cNvCxnSpPr>
            <a:cxnSpLocks/>
            <a:endCxn id="10" idx="2"/>
          </p:cNvCxnSpPr>
          <p:nvPr/>
        </p:nvCxnSpPr>
        <p:spPr>
          <a:xfrm flipV="1">
            <a:off x="6727644" y="3634999"/>
            <a:ext cx="0" cy="1797434"/>
          </a:xfrm>
          <a:prstGeom prst="straightConnector1">
            <a:avLst/>
          </a:prstGeom>
          <a:noFill/>
          <a:ln w="12700" cap="flat" cmpd="sng" algn="ctr">
            <a:solidFill>
              <a:schemeClr val="tx1"/>
            </a:solidFill>
            <a:prstDash val="dash"/>
            <a:headEnd type="none"/>
            <a:tailEnd type="triangle" w="med" len="sm"/>
          </a:ln>
          <a:effectLst/>
        </p:spPr>
      </p:cxnSp>
      <p:sp>
        <p:nvSpPr>
          <p:cNvPr id="9" name="Rectangle 8">
            <a:extLst>
              <a:ext uri="{FF2B5EF4-FFF2-40B4-BE49-F238E27FC236}">
                <a16:creationId xmlns:a16="http://schemas.microsoft.com/office/drawing/2014/main" id="{B00927B1-3903-44F8-A8EF-004770BE742B}"/>
              </a:ext>
            </a:extLst>
          </p:cNvPr>
          <p:cNvSpPr/>
          <p:nvPr/>
        </p:nvSpPr>
        <p:spPr>
          <a:xfrm>
            <a:off x="768892" y="6001448"/>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dirty="0">
                <a:solidFill>
                  <a:schemeClr val="tx1"/>
                </a:solidFill>
                <a:latin typeface="Segoe UI Semibold" panose="020B0702040204020203" pitchFamily="34" charset="0"/>
                <a:cs typeface="Segoe UI Semibold" panose="020B0702040204020203" pitchFamily="34" charset="0"/>
              </a:rPr>
              <a:t>Data sources</a:t>
            </a:r>
          </a:p>
        </p:txBody>
      </p:sp>
      <p:sp>
        <p:nvSpPr>
          <p:cNvPr id="10" name="Rectangle 9">
            <a:extLst>
              <a:ext uri="{FF2B5EF4-FFF2-40B4-BE49-F238E27FC236}">
                <a16:creationId xmlns:a16="http://schemas.microsoft.com/office/drawing/2014/main" id="{D9D9B57C-3720-47F6-967E-2DBB5F2980C0}"/>
              </a:ext>
            </a:extLst>
          </p:cNvPr>
          <p:cNvSpPr/>
          <p:nvPr/>
        </p:nvSpPr>
        <p:spPr>
          <a:xfrm>
            <a:off x="5774575" y="3089330"/>
            <a:ext cx="1906138" cy="545669"/>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Database</a:t>
            </a:r>
          </a:p>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Managed Instance</a:t>
            </a:r>
          </a:p>
        </p:txBody>
      </p:sp>
      <p:sp>
        <p:nvSpPr>
          <p:cNvPr id="11" name="Rectangle 10">
            <a:extLst>
              <a:ext uri="{FF2B5EF4-FFF2-40B4-BE49-F238E27FC236}">
                <a16:creationId xmlns:a16="http://schemas.microsoft.com/office/drawing/2014/main" id="{9B5FCA91-8A2C-44E4-AE6F-B132C7000A29}"/>
              </a:ext>
            </a:extLst>
          </p:cNvPr>
          <p:cNvSpPr/>
          <p:nvPr/>
        </p:nvSpPr>
        <p:spPr>
          <a:xfrm>
            <a:off x="6009539" y="6142706"/>
            <a:ext cx="1436209"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Server</a:t>
            </a:r>
          </a:p>
        </p:txBody>
      </p:sp>
      <p:grpSp>
        <p:nvGrpSpPr>
          <p:cNvPr id="12" name="Group 11">
            <a:extLst>
              <a:ext uri="{FF2B5EF4-FFF2-40B4-BE49-F238E27FC236}">
                <a16:creationId xmlns:a16="http://schemas.microsoft.com/office/drawing/2014/main" id="{2C0F6AAE-3A88-4EF1-BCB8-13EAD93A8F16}"/>
              </a:ext>
            </a:extLst>
          </p:cNvPr>
          <p:cNvGrpSpPr/>
          <p:nvPr/>
        </p:nvGrpSpPr>
        <p:grpSpPr>
          <a:xfrm>
            <a:off x="4021588" y="2604855"/>
            <a:ext cx="631845" cy="402599"/>
            <a:chOff x="8482114" y="3862204"/>
            <a:chExt cx="619513" cy="394741"/>
          </a:xfrm>
        </p:grpSpPr>
        <p:sp>
          <p:nvSpPr>
            <p:cNvPr id="13" name="Freeform: Shape 12">
              <a:extLst>
                <a:ext uri="{FF2B5EF4-FFF2-40B4-BE49-F238E27FC236}">
                  <a16:creationId xmlns:a16="http://schemas.microsoft.com/office/drawing/2014/main" id="{51B48831-4B4B-4627-B110-D6174B4C4F7D}"/>
                </a:ext>
              </a:extLst>
            </p:cNvPr>
            <p:cNvSpPr/>
            <p:nvPr/>
          </p:nvSpPr>
          <p:spPr bwMode="auto">
            <a:xfrm>
              <a:off x="8482114" y="3862204"/>
              <a:ext cx="535080" cy="353571"/>
            </a:xfrm>
            <a:custGeom>
              <a:avLst/>
              <a:gdLst>
                <a:gd name="connsiteX0" fmla="*/ 1446378 w 2586496"/>
                <a:gd name="connsiteY0" fmla="*/ 916 h 1685771"/>
                <a:gd name="connsiteX1" fmla="*/ 1594728 w 2586496"/>
                <a:gd name="connsiteY1" fmla="*/ 8720 h 1685771"/>
                <a:gd name="connsiteX2" fmla="*/ 2282132 w 2586496"/>
                <a:gd name="connsiteY2" fmla="*/ 881735 h 1685771"/>
                <a:gd name="connsiteX3" fmla="*/ 2584440 w 2586496"/>
                <a:gd name="connsiteY3" fmla="*/ 1052304 h 1685771"/>
                <a:gd name="connsiteX4" fmla="*/ 2586496 w 2586496"/>
                <a:gd name="connsiteY4" fmla="*/ 1055763 h 1685771"/>
                <a:gd name="connsiteX5" fmla="*/ 1321501 w 2586496"/>
                <a:gd name="connsiteY5" fmla="*/ 1055763 h 1685771"/>
                <a:gd name="connsiteX6" fmla="*/ 1321501 w 2586496"/>
                <a:gd name="connsiteY6" fmla="*/ 1685771 h 1685771"/>
                <a:gd name="connsiteX7" fmla="*/ 577327 w 2586496"/>
                <a:gd name="connsiteY7" fmla="*/ 1685771 h 1685771"/>
                <a:gd name="connsiteX8" fmla="*/ 126 w 2586496"/>
                <a:gd name="connsiteY8" fmla="*/ 1097315 h 1685771"/>
                <a:gd name="connsiteX9" fmla="*/ 740511 w 2586496"/>
                <a:gd name="connsiteY9" fmla="*/ 535645 h 1685771"/>
                <a:gd name="connsiteX10" fmla="*/ 1446378 w 2586496"/>
                <a:gd name="connsiteY10" fmla="*/ 916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10" fmla="*/ 1412941 w 2586496"/>
                <a:gd name="connsiteY10" fmla="*/ 1147203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0" fmla="*/ 1321501 w 2586496"/>
                <a:gd name="connsiteY0" fmla="*/ 1685771 h 1685771"/>
                <a:gd name="connsiteX1" fmla="*/ 577327 w 2586496"/>
                <a:gd name="connsiteY1" fmla="*/ 1685771 h 1685771"/>
                <a:gd name="connsiteX2" fmla="*/ 126 w 2586496"/>
                <a:gd name="connsiteY2" fmla="*/ 1097315 h 1685771"/>
                <a:gd name="connsiteX3" fmla="*/ 740511 w 2586496"/>
                <a:gd name="connsiteY3" fmla="*/ 535645 h 1685771"/>
                <a:gd name="connsiteX4" fmla="*/ 1446378 w 2586496"/>
                <a:gd name="connsiteY4" fmla="*/ 916 h 1685771"/>
                <a:gd name="connsiteX5" fmla="*/ 1594728 w 2586496"/>
                <a:gd name="connsiteY5" fmla="*/ 8720 h 1685771"/>
                <a:gd name="connsiteX6" fmla="*/ 2282132 w 2586496"/>
                <a:gd name="connsiteY6" fmla="*/ 881735 h 1685771"/>
                <a:gd name="connsiteX7" fmla="*/ 2584440 w 2586496"/>
                <a:gd name="connsiteY7" fmla="*/ 1052304 h 1685771"/>
                <a:gd name="connsiteX8" fmla="*/ 2586496 w 2586496"/>
                <a:gd name="connsiteY8" fmla="*/ 1055763 h 16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496" h="1685771">
                  <a:moveTo>
                    <a:pt x="1321501" y="1685771"/>
                  </a:moveTo>
                  <a:lnTo>
                    <a:pt x="577327" y="1685771"/>
                  </a:lnTo>
                  <a:cubicBezTo>
                    <a:pt x="233733" y="1683717"/>
                    <a:pt x="6872" y="1376876"/>
                    <a:pt x="126" y="1097315"/>
                  </a:cubicBezTo>
                  <a:cubicBezTo>
                    <a:pt x="-6619" y="817755"/>
                    <a:pt x="255961" y="381613"/>
                    <a:pt x="740511" y="535645"/>
                  </a:cubicBezTo>
                  <a:cubicBezTo>
                    <a:pt x="812538" y="271480"/>
                    <a:pt x="1105803" y="18010"/>
                    <a:pt x="1446378" y="916"/>
                  </a:cubicBezTo>
                  <a:cubicBezTo>
                    <a:pt x="1495032" y="-1526"/>
                    <a:pt x="1544651" y="856"/>
                    <a:pt x="1594728" y="8720"/>
                  </a:cubicBezTo>
                  <a:cubicBezTo>
                    <a:pt x="2011816" y="74217"/>
                    <a:pt x="2340476" y="471196"/>
                    <a:pt x="2282132" y="881735"/>
                  </a:cubicBezTo>
                  <a:cubicBezTo>
                    <a:pt x="2432326" y="902881"/>
                    <a:pt x="2527123" y="972658"/>
                    <a:pt x="2584440" y="1052304"/>
                  </a:cubicBezTo>
                  <a:lnTo>
                    <a:pt x="2586496" y="1055763"/>
                  </a:lnTo>
                </a:path>
              </a:pathLst>
            </a:custGeom>
            <a:solidFill>
              <a:schemeClr val="accent1"/>
            </a:solidFill>
            <a:ln w="12700" cap="flat">
              <a:solidFill>
                <a:schemeClr val="accent4">
                  <a:lumMod val="20000"/>
                  <a:lumOff val="80000"/>
                </a:schemeClr>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prstClr val="black"/>
                </a:solidFill>
                <a:latin typeface="Arial" charset="0"/>
                <a:ea typeface="Arial" charset="0"/>
                <a:cs typeface="Arial" charset="0"/>
              </a:endParaRPr>
            </a:p>
          </p:txBody>
        </p:sp>
        <p:grpSp>
          <p:nvGrpSpPr>
            <p:cNvPr id="14" name="Group 13">
              <a:extLst>
                <a:ext uri="{FF2B5EF4-FFF2-40B4-BE49-F238E27FC236}">
                  <a16:creationId xmlns:a16="http://schemas.microsoft.com/office/drawing/2014/main" id="{0825B232-12B4-433E-B6FE-EE528C8D99BB}"/>
                </a:ext>
              </a:extLst>
            </p:cNvPr>
            <p:cNvGrpSpPr/>
            <p:nvPr/>
          </p:nvGrpSpPr>
          <p:grpSpPr>
            <a:xfrm>
              <a:off x="8759959" y="4059558"/>
              <a:ext cx="341668" cy="197387"/>
              <a:chOff x="8759959" y="4059558"/>
              <a:chExt cx="341668" cy="197387"/>
            </a:xfrm>
          </p:grpSpPr>
          <p:sp>
            <p:nvSpPr>
              <p:cNvPr id="15" name="Freeform: Shape 14">
                <a:extLst>
                  <a:ext uri="{FF2B5EF4-FFF2-40B4-BE49-F238E27FC236}">
                    <a16:creationId xmlns:a16="http://schemas.microsoft.com/office/drawing/2014/main" id="{ABED5F78-9C52-426A-9F48-81D06489D555}"/>
                  </a:ext>
                </a:extLst>
              </p:cNvPr>
              <p:cNvSpPr/>
              <p:nvPr/>
            </p:nvSpPr>
            <p:spPr bwMode="auto">
              <a:xfrm>
                <a:off x="8880620" y="4059558"/>
                <a:ext cx="221007" cy="197387"/>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sp>
            <p:nvSpPr>
              <p:cNvPr id="16" name="Freeform: Shape 15">
                <a:extLst>
                  <a:ext uri="{FF2B5EF4-FFF2-40B4-BE49-F238E27FC236}">
                    <a16:creationId xmlns:a16="http://schemas.microsoft.com/office/drawing/2014/main" id="{50B4B28A-5A22-4D94-931C-3BB74DDB0E93}"/>
                  </a:ext>
                </a:extLst>
              </p:cNvPr>
              <p:cNvSpPr/>
              <p:nvPr/>
            </p:nvSpPr>
            <p:spPr bwMode="auto">
              <a:xfrm>
                <a:off x="8759959" y="4059558"/>
                <a:ext cx="221007" cy="197387"/>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grpSp>
      </p:grpSp>
      <p:sp>
        <p:nvSpPr>
          <p:cNvPr id="17" name="Cylinder 16">
            <a:extLst>
              <a:ext uri="{FF2B5EF4-FFF2-40B4-BE49-F238E27FC236}">
                <a16:creationId xmlns:a16="http://schemas.microsoft.com/office/drawing/2014/main" id="{466A50C2-9CD6-49BB-B685-93EA34F83780}"/>
              </a:ext>
            </a:extLst>
          </p:cNvPr>
          <p:cNvSpPr/>
          <p:nvPr/>
        </p:nvSpPr>
        <p:spPr bwMode="auto">
          <a:xfrm>
            <a:off x="6532922" y="5596050"/>
            <a:ext cx="389445" cy="511638"/>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r>
              <a:rPr lang="en-US" sz="1050">
                <a:solidFill>
                  <a:schemeClr val="tx1"/>
                </a:solidFill>
                <a:latin typeface="Segoe UI" panose="020B0502040204020203" pitchFamily="34" charset="0"/>
                <a:ea typeface="Segoe UI" panose="020B0502040204020203" pitchFamily="34" charset="0"/>
                <a:cs typeface="Segoe UI" panose="020B0502040204020203" pitchFamily="34" charset="0"/>
              </a:rPr>
              <a:t>SQL</a:t>
            </a:r>
          </a:p>
        </p:txBody>
      </p:sp>
      <p:sp>
        <p:nvSpPr>
          <p:cNvPr id="18" name="Rectangle 17">
            <a:extLst>
              <a:ext uri="{FF2B5EF4-FFF2-40B4-BE49-F238E27FC236}">
                <a16:creationId xmlns:a16="http://schemas.microsoft.com/office/drawing/2014/main" id="{B88CBC37-FA2A-46F4-ACD1-41D3BF4562ED}"/>
              </a:ext>
            </a:extLst>
          </p:cNvPr>
          <p:cNvSpPr/>
          <p:nvPr/>
        </p:nvSpPr>
        <p:spPr>
          <a:xfrm>
            <a:off x="774050" y="3089330"/>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Data sources</a:t>
            </a:r>
          </a:p>
        </p:txBody>
      </p:sp>
      <p:grpSp>
        <p:nvGrpSpPr>
          <p:cNvPr id="19" name="Group 18">
            <a:extLst>
              <a:ext uri="{FF2B5EF4-FFF2-40B4-BE49-F238E27FC236}">
                <a16:creationId xmlns:a16="http://schemas.microsoft.com/office/drawing/2014/main" id="{B198411F-08F9-42E7-82C2-2035BFE47EF0}"/>
              </a:ext>
            </a:extLst>
          </p:cNvPr>
          <p:cNvGrpSpPr/>
          <p:nvPr/>
        </p:nvGrpSpPr>
        <p:grpSpPr>
          <a:xfrm>
            <a:off x="1199620" y="2463008"/>
            <a:ext cx="693939" cy="562932"/>
            <a:chOff x="5796058" y="1784206"/>
            <a:chExt cx="680394" cy="551944"/>
          </a:xfrm>
        </p:grpSpPr>
        <p:sp>
          <p:nvSpPr>
            <p:cNvPr id="20" name="Cylinder 19">
              <a:extLst>
                <a:ext uri="{FF2B5EF4-FFF2-40B4-BE49-F238E27FC236}">
                  <a16:creationId xmlns:a16="http://schemas.microsoft.com/office/drawing/2014/main" id="{BA0BDA6A-2AA2-4146-82D3-AAA750D6F3D7}"/>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61F1F6DE-357D-4D56-86CE-ECB682ACD8D1}"/>
                </a:ext>
              </a:extLst>
            </p:cNvPr>
            <p:cNvGrpSpPr/>
            <p:nvPr/>
          </p:nvGrpSpPr>
          <p:grpSpPr>
            <a:xfrm>
              <a:off x="6136001" y="1784206"/>
              <a:ext cx="340451" cy="432515"/>
              <a:chOff x="5983067" y="1784206"/>
              <a:chExt cx="340451" cy="432515"/>
            </a:xfrm>
          </p:grpSpPr>
          <p:sp>
            <p:nvSpPr>
              <p:cNvPr id="22" name="Rectangle 3">
                <a:extLst>
                  <a:ext uri="{FF2B5EF4-FFF2-40B4-BE49-F238E27FC236}">
                    <a16:creationId xmlns:a16="http://schemas.microsoft.com/office/drawing/2014/main" id="{E0E054BB-DCEE-4209-94E1-0106D2AA9664}"/>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Freeform 149">
                <a:extLst>
                  <a:ext uri="{FF2B5EF4-FFF2-40B4-BE49-F238E27FC236}">
                    <a16:creationId xmlns:a16="http://schemas.microsoft.com/office/drawing/2014/main" id="{F155A109-8869-4F6D-8DC8-3E049E5D4D7F}"/>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cxnSp>
        <p:nvCxnSpPr>
          <p:cNvPr id="24" name="Straight Arrow Connector 23">
            <a:extLst>
              <a:ext uri="{FF2B5EF4-FFF2-40B4-BE49-F238E27FC236}">
                <a16:creationId xmlns:a16="http://schemas.microsoft.com/office/drawing/2014/main" id="{C226D17C-D17E-469E-997B-4B0C2FCBF318}"/>
              </a:ext>
            </a:extLst>
          </p:cNvPr>
          <p:cNvCxnSpPr>
            <a:cxnSpLocks/>
          </p:cNvCxnSpPr>
          <p:nvPr/>
        </p:nvCxnSpPr>
        <p:spPr>
          <a:xfrm flipV="1">
            <a:off x="4887525" y="5964065"/>
            <a:ext cx="1398905" cy="2365"/>
          </a:xfrm>
          <a:prstGeom prst="straightConnector1">
            <a:avLst/>
          </a:prstGeom>
          <a:noFill/>
          <a:ln w="12700" cap="flat" cmpd="sng" algn="ctr">
            <a:solidFill>
              <a:schemeClr val="tx1"/>
            </a:solidFill>
            <a:prstDash val="solid"/>
            <a:headEnd type="none"/>
            <a:tailEnd type="triangle" w="med" len="sm"/>
          </a:ln>
          <a:effectLst/>
        </p:spPr>
      </p:cxnSp>
      <p:cxnSp>
        <p:nvCxnSpPr>
          <p:cNvPr id="26" name="Straight Arrow Connector 25">
            <a:extLst>
              <a:ext uri="{FF2B5EF4-FFF2-40B4-BE49-F238E27FC236}">
                <a16:creationId xmlns:a16="http://schemas.microsoft.com/office/drawing/2014/main" id="{E2E8D740-B864-47EF-B936-904853DD90DA}"/>
              </a:ext>
            </a:extLst>
          </p:cNvPr>
          <p:cNvCxnSpPr>
            <a:cxnSpLocks/>
            <a:endCxn id="5" idx="2"/>
          </p:cNvCxnSpPr>
          <p:nvPr/>
        </p:nvCxnSpPr>
        <p:spPr>
          <a:xfrm flipV="1">
            <a:off x="4303538" y="3649435"/>
            <a:ext cx="0" cy="2093864"/>
          </a:xfrm>
          <a:prstGeom prst="straightConnector1">
            <a:avLst/>
          </a:prstGeom>
          <a:noFill/>
          <a:ln w="12700" cap="flat" cmpd="sng" algn="ctr">
            <a:solidFill>
              <a:schemeClr val="tx1"/>
            </a:solidFill>
            <a:prstDash val="dash"/>
            <a:headEnd type="none"/>
            <a:tailEnd type="triangle" w="med" len="sm"/>
          </a:ln>
          <a:effectLst/>
        </p:spPr>
      </p:cxnSp>
      <p:sp>
        <p:nvSpPr>
          <p:cNvPr id="27" name="Rectangle 26">
            <a:extLst>
              <a:ext uri="{FF2B5EF4-FFF2-40B4-BE49-F238E27FC236}">
                <a16:creationId xmlns:a16="http://schemas.microsoft.com/office/drawing/2014/main" id="{4FAF5DD5-8F41-4B38-B208-5A788148DD6B}"/>
              </a:ext>
            </a:extLst>
          </p:cNvPr>
          <p:cNvSpPr/>
          <p:nvPr/>
        </p:nvSpPr>
        <p:spPr>
          <a:xfrm>
            <a:off x="3220872" y="2290854"/>
            <a:ext cx="2140591" cy="307777"/>
          </a:xfrm>
          <a:prstGeom prst="rect">
            <a:avLst/>
          </a:prstGeom>
          <a:noFill/>
          <a:ln w="12700" cap="flat" cmpd="sng" algn="ctr">
            <a:noFill/>
            <a:prstDash val="solid"/>
            <a:miter lim="800000"/>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400" kern="0" dirty="0">
                <a:solidFill>
                  <a:schemeClr val="accent1"/>
                </a:solidFill>
                <a:latin typeface="Segoe UI" panose="020B0502040204020203" pitchFamily="34" charset="0"/>
                <a:cs typeface="Segoe UI" panose="020B0502040204020203" pitchFamily="34" charset="0"/>
              </a:rPr>
              <a:t>SSIS Integration Runtime</a:t>
            </a:r>
          </a:p>
        </p:txBody>
      </p:sp>
      <p:cxnSp>
        <p:nvCxnSpPr>
          <p:cNvPr id="28" name="Straight Arrow Connector 27">
            <a:extLst>
              <a:ext uri="{FF2B5EF4-FFF2-40B4-BE49-F238E27FC236}">
                <a16:creationId xmlns:a16="http://schemas.microsoft.com/office/drawing/2014/main" id="{9648D221-68CF-40A7-B94B-424B1AB3739A}"/>
              </a:ext>
            </a:extLst>
          </p:cNvPr>
          <p:cNvCxnSpPr>
            <a:cxnSpLocks/>
            <a:endCxn id="5" idx="1"/>
          </p:cNvCxnSpPr>
          <p:nvPr/>
        </p:nvCxnSpPr>
        <p:spPr>
          <a:xfrm>
            <a:off x="2103120" y="2833408"/>
            <a:ext cx="916979" cy="0"/>
          </a:xfrm>
          <a:prstGeom prst="straightConnector1">
            <a:avLst/>
          </a:prstGeom>
          <a:noFill/>
          <a:ln w="12700" cap="flat" cmpd="sng" algn="ctr">
            <a:solidFill>
              <a:schemeClr val="tx1"/>
            </a:solidFill>
            <a:prstDash val="solid"/>
            <a:headEnd type="none"/>
            <a:tailEnd type="triangle" w="med" len="sm"/>
          </a:ln>
          <a:effectLst/>
        </p:spPr>
      </p:cxnSp>
      <p:cxnSp>
        <p:nvCxnSpPr>
          <p:cNvPr id="29" name="Straight Arrow Connector 28">
            <a:extLst>
              <a:ext uri="{FF2B5EF4-FFF2-40B4-BE49-F238E27FC236}">
                <a16:creationId xmlns:a16="http://schemas.microsoft.com/office/drawing/2014/main" id="{C6F2311C-4A36-4681-A3D6-00D1D62257F3}"/>
              </a:ext>
            </a:extLst>
          </p:cNvPr>
          <p:cNvCxnSpPr>
            <a:cxnSpLocks/>
            <a:stCxn id="5" idx="3"/>
          </p:cNvCxnSpPr>
          <p:nvPr/>
        </p:nvCxnSpPr>
        <p:spPr>
          <a:xfrm flipV="1">
            <a:off x="5586977" y="2833407"/>
            <a:ext cx="714070" cy="1"/>
          </a:xfrm>
          <a:prstGeom prst="straightConnector1">
            <a:avLst/>
          </a:prstGeom>
          <a:noFill/>
          <a:ln w="12700" cap="flat" cmpd="sng" algn="ctr">
            <a:solidFill>
              <a:schemeClr val="tx1"/>
            </a:solidFill>
            <a:prstDash val="solid"/>
            <a:headEnd type="none"/>
            <a:tailEnd type="triangle" w="med" len="sm"/>
          </a:ln>
          <a:effectLst/>
        </p:spPr>
      </p:cxnSp>
      <p:grpSp>
        <p:nvGrpSpPr>
          <p:cNvPr id="42" name="Group 41">
            <a:extLst>
              <a:ext uri="{FF2B5EF4-FFF2-40B4-BE49-F238E27FC236}">
                <a16:creationId xmlns:a16="http://schemas.microsoft.com/office/drawing/2014/main" id="{22055F22-59E5-4D63-B94E-60422090535E}"/>
              </a:ext>
            </a:extLst>
          </p:cNvPr>
          <p:cNvGrpSpPr/>
          <p:nvPr/>
        </p:nvGrpSpPr>
        <p:grpSpPr>
          <a:xfrm>
            <a:off x="1139016" y="5422191"/>
            <a:ext cx="693939" cy="562932"/>
            <a:chOff x="5796058" y="1784206"/>
            <a:chExt cx="680394" cy="551944"/>
          </a:xfrm>
        </p:grpSpPr>
        <p:sp>
          <p:nvSpPr>
            <p:cNvPr id="43" name="Cylinder 42">
              <a:extLst>
                <a:ext uri="{FF2B5EF4-FFF2-40B4-BE49-F238E27FC236}">
                  <a16:creationId xmlns:a16="http://schemas.microsoft.com/office/drawing/2014/main" id="{18F97FD3-89EE-4627-9924-F97AFAE5611C}"/>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7F49FB07-B4AD-43A0-B969-0A5270AD50C7}"/>
                </a:ext>
              </a:extLst>
            </p:cNvPr>
            <p:cNvGrpSpPr/>
            <p:nvPr/>
          </p:nvGrpSpPr>
          <p:grpSpPr>
            <a:xfrm>
              <a:off x="6136001" y="1784206"/>
              <a:ext cx="340451" cy="432515"/>
              <a:chOff x="5983067" y="1784206"/>
              <a:chExt cx="340451" cy="432515"/>
            </a:xfrm>
          </p:grpSpPr>
          <p:sp>
            <p:nvSpPr>
              <p:cNvPr id="45" name="Rectangle 3">
                <a:extLst>
                  <a:ext uri="{FF2B5EF4-FFF2-40B4-BE49-F238E27FC236}">
                    <a16:creationId xmlns:a16="http://schemas.microsoft.com/office/drawing/2014/main" id="{DC47461C-BD0D-4068-8BE5-FE99199570AA}"/>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149">
                <a:extLst>
                  <a:ext uri="{FF2B5EF4-FFF2-40B4-BE49-F238E27FC236}">
                    <a16:creationId xmlns:a16="http://schemas.microsoft.com/office/drawing/2014/main" id="{60D9527D-D63F-4BD4-A4FD-27ED9D993958}"/>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sp>
        <p:nvSpPr>
          <p:cNvPr id="47" name="Rectangle 46">
            <a:extLst>
              <a:ext uri="{FF2B5EF4-FFF2-40B4-BE49-F238E27FC236}">
                <a16:creationId xmlns:a16="http://schemas.microsoft.com/office/drawing/2014/main" id="{5D8A5DBF-A130-400D-A8FF-02EE95766382}"/>
              </a:ext>
            </a:extLst>
          </p:cNvPr>
          <p:cNvSpPr/>
          <p:nvPr/>
        </p:nvSpPr>
        <p:spPr>
          <a:xfrm>
            <a:off x="212304" y="3735714"/>
            <a:ext cx="69394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Cloud</a:t>
            </a:r>
          </a:p>
        </p:txBody>
      </p:sp>
      <p:grpSp>
        <p:nvGrpSpPr>
          <p:cNvPr id="49" name="Group 48">
            <a:extLst>
              <a:ext uri="{FF2B5EF4-FFF2-40B4-BE49-F238E27FC236}">
                <a16:creationId xmlns:a16="http://schemas.microsoft.com/office/drawing/2014/main" id="{B5DB4803-DC07-4A0C-AAA2-3A3A48B73F9A}"/>
              </a:ext>
            </a:extLst>
          </p:cNvPr>
          <p:cNvGrpSpPr/>
          <p:nvPr/>
        </p:nvGrpSpPr>
        <p:grpSpPr>
          <a:xfrm>
            <a:off x="6442146" y="2513255"/>
            <a:ext cx="540716" cy="552181"/>
            <a:chOff x="11197026" y="1860109"/>
            <a:chExt cx="540716" cy="552181"/>
          </a:xfrm>
        </p:grpSpPr>
        <p:grpSp>
          <p:nvGrpSpPr>
            <p:cNvPr id="50" name="Group 49">
              <a:extLst>
                <a:ext uri="{FF2B5EF4-FFF2-40B4-BE49-F238E27FC236}">
                  <a16:creationId xmlns:a16="http://schemas.microsoft.com/office/drawing/2014/main" id="{C7A4682B-F7B0-4E87-B8BA-736D73656893}"/>
                </a:ext>
              </a:extLst>
            </p:cNvPr>
            <p:cNvGrpSpPr/>
            <p:nvPr/>
          </p:nvGrpSpPr>
          <p:grpSpPr>
            <a:xfrm>
              <a:off x="11227304" y="1860109"/>
              <a:ext cx="510438" cy="552181"/>
              <a:chOff x="4064268" y="5053939"/>
              <a:chExt cx="1474485" cy="1595066"/>
            </a:xfrm>
          </p:grpSpPr>
          <p:sp>
            <p:nvSpPr>
              <p:cNvPr id="52" name="Cylinder 51">
                <a:extLst>
                  <a:ext uri="{FF2B5EF4-FFF2-40B4-BE49-F238E27FC236}">
                    <a16:creationId xmlns:a16="http://schemas.microsoft.com/office/drawing/2014/main" id="{F76F066A-9D22-4F57-AC47-1E7FDE3AF7D0}"/>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sp>
            <p:nvSpPr>
              <p:cNvPr id="53" name="Freeform 146">
                <a:extLst>
                  <a:ext uri="{FF2B5EF4-FFF2-40B4-BE49-F238E27FC236}">
                    <a16:creationId xmlns:a16="http://schemas.microsoft.com/office/drawing/2014/main" id="{7EA01D8F-FAC0-4B0E-ADC0-C4F544D74FA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solidFill>
                  <a:schemeClr val="accent4">
                    <a:lumMod val="20000"/>
                    <a:lumOff val="80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A9B3AB36-5681-4089-98A6-B07D49627348}"/>
                </a:ext>
              </a:extLst>
            </p:cNvPr>
            <p:cNvSpPr/>
            <p:nvPr/>
          </p:nvSpPr>
          <p:spPr>
            <a:xfrm>
              <a:off x="11197026" y="2006814"/>
              <a:ext cx="421910" cy="237757"/>
            </a:xfrm>
            <a:prstGeom prst="rect">
              <a:avLst/>
            </a:prstGeom>
          </p:spPr>
          <p:txBody>
            <a:bodyPr wrap="none">
              <a:spAutoFit/>
            </a:bodyPr>
            <a:lstStyle/>
            <a:p>
              <a:pPr algn="ctr" defTabSz="951028" fontAlgn="base">
                <a:lnSpc>
                  <a:spcPct val="90000"/>
                </a:lnSpc>
                <a:spcBef>
                  <a:spcPct val="0"/>
                </a:spcBef>
                <a:spcAft>
                  <a:spcPct val="0"/>
                </a:spcAft>
                <a:defRPr/>
              </a:pPr>
              <a:r>
                <a:rPr lang="en-US" sz="1050">
                  <a:latin typeface="Segoe UI" panose="020B0502040204020203" pitchFamily="34" charset="0"/>
                  <a:cs typeface="Segoe UI" panose="020B0502040204020203" pitchFamily="34" charset="0"/>
                </a:rPr>
                <a:t>SQL</a:t>
              </a:r>
            </a:p>
          </p:txBody>
        </p:sp>
      </p:grpSp>
      <p:pic>
        <p:nvPicPr>
          <p:cNvPr id="54" name="Picture 53" descr="A picture containing clipart&#10;&#10;Description automatically generated">
            <a:extLst>
              <a:ext uri="{FF2B5EF4-FFF2-40B4-BE49-F238E27FC236}">
                <a16:creationId xmlns:a16="http://schemas.microsoft.com/office/drawing/2014/main" id="{F2E3A33D-2513-413D-AFAD-2B28FEBF32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3017" y="1525767"/>
            <a:ext cx="1082083" cy="566153"/>
          </a:xfrm>
          <a:prstGeom prst="rect">
            <a:avLst/>
          </a:prstGeom>
        </p:spPr>
      </p:pic>
      <p:sp>
        <p:nvSpPr>
          <p:cNvPr id="55" name="Rectangle 54">
            <a:extLst>
              <a:ext uri="{FF2B5EF4-FFF2-40B4-BE49-F238E27FC236}">
                <a16:creationId xmlns:a16="http://schemas.microsoft.com/office/drawing/2014/main" id="{0ACFBB6B-B286-4E69-A7C2-8B82E9A8A5E1}"/>
              </a:ext>
            </a:extLst>
          </p:cNvPr>
          <p:cNvSpPr/>
          <p:nvPr/>
        </p:nvSpPr>
        <p:spPr>
          <a:xfrm>
            <a:off x="220755" y="4690917"/>
            <a:ext cx="114730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dirty="0">
                <a:solidFill>
                  <a:srgbClr val="0070C0"/>
                </a:solidFill>
                <a:latin typeface="Segoe UI Semibold" panose="020B0702040204020203" pitchFamily="34" charset="0"/>
                <a:cs typeface="Segoe UI Semibold" panose="020B0702040204020203" pitchFamily="34" charset="0"/>
              </a:rPr>
              <a:t>On-premises</a:t>
            </a:r>
          </a:p>
        </p:txBody>
      </p:sp>
      <p:sp>
        <p:nvSpPr>
          <p:cNvPr id="56" name="Rectangle 55">
            <a:extLst>
              <a:ext uri="{FF2B5EF4-FFF2-40B4-BE49-F238E27FC236}">
                <a16:creationId xmlns:a16="http://schemas.microsoft.com/office/drawing/2014/main" id="{7CD07651-77BB-406E-83E6-00D5AA7BFBE5}"/>
              </a:ext>
            </a:extLst>
          </p:cNvPr>
          <p:cNvSpPr/>
          <p:nvPr/>
        </p:nvSpPr>
        <p:spPr>
          <a:xfrm>
            <a:off x="3844642" y="5799048"/>
            <a:ext cx="917792" cy="37117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kern="0" dirty="0">
                <a:solidFill>
                  <a:schemeClr val="tx1"/>
                </a:solidFill>
                <a:latin typeface="Segoe UI Semibold" panose="020B0702040204020203" pitchFamily="34" charset="0"/>
                <a:cs typeface="Segoe UI Semibold" panose="020B0702040204020203" pitchFamily="34" charset="0"/>
              </a:rPr>
              <a:t>SSIS</a:t>
            </a:r>
          </a:p>
        </p:txBody>
      </p:sp>
      <p:cxnSp>
        <p:nvCxnSpPr>
          <p:cNvPr id="57" name="Straight Connector 56">
            <a:extLst>
              <a:ext uri="{FF2B5EF4-FFF2-40B4-BE49-F238E27FC236}">
                <a16:creationId xmlns:a16="http://schemas.microsoft.com/office/drawing/2014/main" id="{21D958C3-5A16-4235-89BD-315159A1543B}"/>
              </a:ext>
            </a:extLst>
          </p:cNvPr>
          <p:cNvCxnSpPr>
            <a:cxnSpLocks/>
          </p:cNvCxnSpPr>
          <p:nvPr/>
        </p:nvCxnSpPr>
        <p:spPr>
          <a:xfrm>
            <a:off x="951145" y="4356634"/>
            <a:ext cx="1444996" cy="0"/>
          </a:xfrm>
          <a:prstGeom prst="line">
            <a:avLst/>
          </a:prstGeom>
          <a:ln>
            <a:solidFill>
              <a:srgbClr val="0078D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 Placeholder 2">
            <a:extLst>
              <a:ext uri="{FF2B5EF4-FFF2-40B4-BE49-F238E27FC236}">
                <a16:creationId xmlns:a16="http://schemas.microsoft.com/office/drawing/2014/main" id="{7369634A-8C3E-46DC-A266-404BC679EF94}"/>
              </a:ext>
            </a:extLst>
          </p:cNvPr>
          <p:cNvSpPr txBox="1">
            <a:spLocks/>
          </p:cNvSpPr>
          <p:nvPr/>
        </p:nvSpPr>
        <p:spPr>
          <a:xfrm>
            <a:off x="7786256" y="1212849"/>
            <a:ext cx="4649337" cy="578167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dirty="0">
                <a:solidFill>
                  <a:srgbClr val="0070C0"/>
                </a:solidFill>
                <a:latin typeface="+mn-lt"/>
              </a:rPr>
              <a:t>Running SSIS in the cloud</a:t>
            </a:r>
            <a:endParaRPr lang="en-US" sz="2000" dirty="0">
              <a:solidFill>
                <a:srgbClr val="0070C0"/>
              </a:solidFill>
              <a:latin typeface="+mn-lt"/>
            </a:endParaRPr>
          </a:p>
          <a:p>
            <a:pPr marL="233149" lvl="1" indent="0">
              <a:buNone/>
            </a:pPr>
            <a:r>
              <a:rPr lang="en-US" sz="1550" dirty="0">
                <a:solidFill>
                  <a:schemeClr val="tx1"/>
                </a:solidFill>
                <a:cs typeface="Calibri" panose="020F0502020204030204" pitchFamily="34" charset="0"/>
              </a:rPr>
              <a:t>LIFT &amp; SHIFT: Use </a:t>
            </a:r>
            <a:r>
              <a:rPr lang="en-US" sz="1550" dirty="0">
                <a:solidFill>
                  <a:schemeClr val="tx1"/>
                </a:solidFill>
                <a:latin typeface="+mj-lt"/>
              </a:rPr>
              <a:t>Azure SQL DB/Managed Instance</a:t>
            </a:r>
            <a:r>
              <a:rPr lang="en-US" sz="1550" dirty="0">
                <a:solidFill>
                  <a:schemeClr val="tx1"/>
                </a:solidFill>
              </a:rPr>
              <a:t> to host SSISDB</a:t>
            </a:r>
            <a:endParaRPr lang="en-US" sz="1550" u="sng" dirty="0">
              <a:solidFill>
                <a:schemeClr val="tx1"/>
              </a:solidFill>
              <a:cs typeface="Calibri" panose="020F0502020204030204" pitchFamily="34" charset="0"/>
            </a:endParaRPr>
          </a:p>
          <a:p>
            <a:pPr marL="233149" lvl="1" indent="0">
              <a:buNone/>
            </a:pPr>
            <a:endParaRPr lang="en-US" sz="1550" dirty="0">
              <a:solidFill>
                <a:schemeClr val="tx1"/>
              </a:solidFill>
            </a:endParaRPr>
          </a:p>
          <a:p>
            <a:pPr marL="233149" lvl="1" indent="0">
              <a:buNone/>
            </a:pPr>
            <a:r>
              <a:rPr lang="en-US" sz="1550" dirty="0">
                <a:solidFill>
                  <a:schemeClr val="tx1"/>
                </a:solidFill>
              </a:rPr>
              <a:t>SCALABILITY: </a:t>
            </a:r>
            <a:r>
              <a:rPr lang="en-US" sz="1550" dirty="0">
                <a:solidFill>
                  <a:schemeClr val="tx1"/>
                </a:solidFill>
                <a:cs typeface="Calibri" panose="020F0502020204030204" pitchFamily="34" charset="0"/>
              </a:rPr>
              <a:t>Use ADF to provision a </a:t>
            </a:r>
            <a:r>
              <a:rPr lang="en-US" sz="1550" dirty="0">
                <a:solidFill>
                  <a:schemeClr val="tx1"/>
                </a:solidFill>
                <a:latin typeface="+mj-lt"/>
                <a:cs typeface="Calibri" panose="020F0502020204030204" pitchFamily="34" charset="0"/>
              </a:rPr>
              <a:t>m</a:t>
            </a:r>
            <a:r>
              <a:rPr lang="en-US" sz="1550" dirty="0">
                <a:solidFill>
                  <a:schemeClr val="tx1"/>
                </a:solidFill>
                <a:latin typeface="+mj-lt"/>
              </a:rPr>
              <a:t>anaged</a:t>
            </a:r>
            <a:r>
              <a:rPr lang="en-US" sz="1550" dirty="0">
                <a:solidFill>
                  <a:schemeClr val="tx1"/>
                </a:solidFill>
              </a:rPr>
              <a:t> cluster of Azure VMs </a:t>
            </a:r>
            <a:r>
              <a:rPr lang="en-US" sz="1550" dirty="0">
                <a:solidFill>
                  <a:schemeClr val="tx1"/>
                </a:solidFill>
                <a:latin typeface="+mj-lt"/>
              </a:rPr>
              <a:t>dedicated</a:t>
            </a:r>
            <a:r>
              <a:rPr lang="en-US" sz="1550" dirty="0">
                <a:solidFill>
                  <a:schemeClr val="tx1"/>
                </a:solidFill>
              </a:rPr>
              <a:t> to run your packages – </a:t>
            </a:r>
            <a:r>
              <a:rPr lang="en-US" sz="1550" dirty="0">
                <a:solidFill>
                  <a:schemeClr val="tx1"/>
                </a:solidFill>
                <a:latin typeface="+mj-lt"/>
                <a:cs typeface="Calibri" panose="020F0502020204030204" pitchFamily="34" charset="0"/>
              </a:rPr>
              <a:t>Azure-SSIS Integration Runtime </a:t>
            </a:r>
            <a:r>
              <a:rPr lang="en-US" sz="1550" dirty="0">
                <a:solidFill>
                  <a:schemeClr val="tx1"/>
                </a:solidFill>
                <a:cs typeface="Calibri" panose="020F0502020204030204" pitchFamily="34" charset="0"/>
              </a:rPr>
              <a:t>(IR)</a:t>
            </a:r>
          </a:p>
          <a:p>
            <a:pPr marL="233149" lvl="1" indent="0">
              <a:buNone/>
            </a:pPr>
            <a:endParaRPr lang="en-US" sz="1550" dirty="0">
              <a:solidFill>
                <a:schemeClr val="tx1"/>
              </a:solidFill>
              <a:cs typeface="Calibri" panose="020F0502020204030204" pitchFamily="34" charset="0"/>
            </a:endParaRPr>
          </a:p>
          <a:p>
            <a:pPr marL="233149" lvl="1" indent="0">
              <a:buNone/>
            </a:pPr>
            <a:r>
              <a:rPr lang="en-US" sz="1550" dirty="0">
                <a:solidFill>
                  <a:schemeClr val="tx1"/>
                </a:solidFill>
              </a:rPr>
              <a:t>EDITION: Standard/Enterprise</a:t>
            </a:r>
          </a:p>
          <a:p>
            <a:pPr marL="233149" lvl="1" indent="0">
              <a:buNone/>
            </a:pPr>
            <a:endParaRPr lang="en-US" sz="1550" u="sng" dirty="0">
              <a:solidFill>
                <a:schemeClr val="tx1"/>
              </a:solidFill>
              <a:cs typeface="Calibri" panose="020F0502020204030204" pitchFamily="34" charset="0"/>
            </a:endParaRPr>
          </a:p>
          <a:p>
            <a:pPr marL="233149" lvl="1" indent="0">
              <a:buNone/>
            </a:pPr>
            <a:r>
              <a:rPr lang="en-US" sz="1550" dirty="0">
                <a:solidFill>
                  <a:schemeClr val="tx1"/>
                </a:solidFill>
              </a:rPr>
              <a:t>TOOLS: </a:t>
            </a:r>
            <a:r>
              <a:rPr lang="en-US" sz="1550" dirty="0">
                <a:solidFill>
                  <a:schemeClr val="tx1"/>
                </a:solidFill>
                <a:latin typeface="+mj-lt"/>
              </a:rPr>
              <a:t>SSDT/SSMS + ADF app </a:t>
            </a:r>
            <a:r>
              <a:rPr lang="en-US" sz="1550" dirty="0">
                <a:solidFill>
                  <a:schemeClr val="tx1"/>
                </a:solidFill>
              </a:rPr>
              <a:t>to </a:t>
            </a:r>
            <a:r>
              <a:rPr lang="en-US" sz="1550" dirty="0">
                <a:solidFill>
                  <a:schemeClr val="tx1"/>
                </a:solidFill>
                <a:cs typeface="Calibri" panose="020F0502020204030204" pitchFamily="34" charset="0"/>
              </a:rPr>
              <a:t>design/deploy/manage/execute/monitor packages (activities)</a:t>
            </a:r>
          </a:p>
          <a:p>
            <a:pPr marL="233149" lvl="1" indent="0">
              <a:buNone/>
            </a:pPr>
            <a:endParaRPr lang="en-US" sz="1550" dirty="0">
              <a:solidFill>
                <a:schemeClr val="tx1"/>
              </a:solidFill>
              <a:cs typeface="Calibri" panose="020F0502020204030204" pitchFamily="34" charset="0"/>
            </a:endParaRPr>
          </a:p>
          <a:p>
            <a:pPr marL="233149" lvl="1" indent="0">
              <a:buNone/>
            </a:pPr>
            <a:r>
              <a:rPr lang="en-US" sz="1550" dirty="0">
                <a:solidFill>
                  <a:schemeClr val="tx1"/>
                </a:solidFill>
                <a:cs typeface="Calibri" panose="020F0502020204030204" pitchFamily="34" charset="0"/>
              </a:rPr>
              <a:t>EXTENSIBILITY: ISVs can build components/extensions + SaaS on SSIS in ADF via </a:t>
            </a:r>
            <a:r>
              <a:rPr lang="en-US" sz="1550" dirty="0">
                <a:solidFill>
                  <a:schemeClr val="tx1"/>
                </a:solidFill>
                <a:latin typeface="+mj-lt"/>
                <a:cs typeface="Calibri" panose="020F0502020204030204" pitchFamily="34" charset="0"/>
              </a:rPr>
              <a:t>custom setup + 3</a:t>
            </a:r>
            <a:r>
              <a:rPr lang="en-US" sz="1550" baseline="30000" dirty="0">
                <a:solidFill>
                  <a:schemeClr val="tx1"/>
                </a:solidFill>
                <a:latin typeface="+mj-lt"/>
                <a:cs typeface="Calibri" panose="020F0502020204030204" pitchFamily="34" charset="0"/>
              </a:rPr>
              <a:t>rd</a:t>
            </a:r>
            <a:r>
              <a:rPr lang="en-US" sz="1550" dirty="0">
                <a:solidFill>
                  <a:schemeClr val="tx1"/>
                </a:solidFill>
                <a:latin typeface="+mj-lt"/>
                <a:cs typeface="Calibri" panose="020F0502020204030204" pitchFamily="34" charset="0"/>
              </a:rPr>
              <a:t> party licensing</a:t>
            </a:r>
          </a:p>
          <a:p>
            <a:pPr marL="233149" lvl="1" indent="0">
              <a:buNone/>
            </a:pPr>
            <a:endParaRPr lang="en-US" sz="1550" dirty="0">
              <a:solidFill>
                <a:schemeClr val="tx1"/>
              </a:solidFill>
              <a:cs typeface="Calibri" panose="020F0502020204030204" pitchFamily="34" charset="0"/>
            </a:endParaRPr>
          </a:p>
          <a:p>
            <a:pPr marL="233149" lvl="1" indent="0">
              <a:buNone/>
            </a:pPr>
            <a:r>
              <a:rPr lang="en-US" sz="1550" dirty="0">
                <a:solidFill>
                  <a:schemeClr val="tx1"/>
                </a:solidFill>
                <a:cs typeface="Calibri" panose="020F0502020204030204" pitchFamily="34" charset="0"/>
              </a:rPr>
              <a:t>PRICING: Pay per hour + </a:t>
            </a:r>
            <a:r>
              <a:rPr lang="en-US" sz="1550" dirty="0">
                <a:solidFill>
                  <a:schemeClr val="tx1"/>
                </a:solidFill>
                <a:latin typeface="+mj-lt"/>
                <a:cs typeface="Calibri" panose="020F0502020204030204" pitchFamily="34" charset="0"/>
              </a:rPr>
              <a:t>Azure Hybrid Benefit </a:t>
            </a:r>
            <a:r>
              <a:rPr lang="en-US" sz="1550" dirty="0">
                <a:solidFill>
                  <a:schemeClr val="tx1"/>
                </a:solidFill>
                <a:cs typeface="Calibri" panose="020F0502020204030204" pitchFamily="34" charset="0"/>
              </a:rPr>
              <a:t>to Bring Your Own License (BYOL)</a:t>
            </a:r>
            <a:endParaRPr lang="en-US" sz="1550" dirty="0">
              <a:solidFill>
                <a:schemeClr val="tx1"/>
              </a:solidFill>
            </a:endParaRPr>
          </a:p>
        </p:txBody>
      </p:sp>
    </p:spTree>
    <p:extLst>
      <p:ext uri="{BB962C8B-B14F-4D97-AF65-F5344CB8AC3E}">
        <p14:creationId xmlns:p14="http://schemas.microsoft.com/office/powerpoint/2010/main" val="375653613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1E6BD-4E29-4FAB-8C17-80D1DF337EBC}"/>
              </a:ext>
            </a:extLst>
          </p:cNvPr>
          <p:cNvSpPr>
            <a:spLocks noGrp="1"/>
          </p:cNvSpPr>
          <p:nvPr>
            <p:ph type="title"/>
          </p:nvPr>
        </p:nvSpPr>
        <p:spPr/>
        <p:txBody>
          <a:bodyPr/>
          <a:lstStyle/>
          <a:p>
            <a:r>
              <a:rPr lang="en-US" dirty="0"/>
              <a:t>Microsoft ETL/ELT Services</a:t>
            </a:r>
          </a:p>
        </p:txBody>
      </p:sp>
      <p:sp>
        <p:nvSpPr>
          <p:cNvPr id="4" name="Rectangle 3">
            <a:extLst>
              <a:ext uri="{FF2B5EF4-FFF2-40B4-BE49-F238E27FC236}">
                <a16:creationId xmlns:a16="http://schemas.microsoft.com/office/drawing/2014/main" id="{6C6C2D84-ACD7-4D2A-B927-B1071C7F6975}"/>
              </a:ext>
            </a:extLst>
          </p:cNvPr>
          <p:cNvSpPr/>
          <p:nvPr/>
        </p:nvSpPr>
        <p:spPr>
          <a:xfrm>
            <a:off x="3617683" y="1635360"/>
            <a:ext cx="2312239" cy="286306"/>
          </a:xfrm>
          <a:prstGeom prst="rect">
            <a:avLst/>
          </a:prstGeom>
          <a:noFill/>
          <a:ln w="10795" cap="flat" cmpd="sng" algn="ctr">
            <a:noFill/>
            <a:prstDash val="soli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r>
              <a:rPr lang="en-US" sz="1224" b="1" kern="0" spc="51" dirty="0">
                <a:solidFill>
                  <a:schemeClr val="tx1"/>
                </a:solidFill>
                <a:latin typeface="Segoe UI Semibold" charset="0"/>
                <a:cs typeface="Segoe UI Semibold" charset="0"/>
              </a:rPr>
              <a:t>Azure Data Factory</a:t>
            </a:r>
          </a:p>
        </p:txBody>
      </p:sp>
      <p:sp>
        <p:nvSpPr>
          <p:cNvPr id="5" name="Rectangle 4">
            <a:extLst>
              <a:ext uri="{FF2B5EF4-FFF2-40B4-BE49-F238E27FC236}">
                <a16:creationId xmlns:a16="http://schemas.microsoft.com/office/drawing/2014/main" id="{46D1443E-5BCD-4E7C-AF6C-C4C46E7D9009}"/>
              </a:ext>
            </a:extLst>
          </p:cNvPr>
          <p:cNvSpPr/>
          <p:nvPr/>
        </p:nvSpPr>
        <p:spPr>
          <a:xfrm>
            <a:off x="3020099" y="2017380"/>
            <a:ext cx="2566878" cy="1632056"/>
          </a:xfrm>
          <a:prstGeom prst="rect">
            <a:avLst/>
          </a:prstGeom>
          <a:noFill/>
          <a:ln w="12700" cap="flat" cmpd="sng" algn="ctr">
            <a:solidFill>
              <a:schemeClr val="tx1">
                <a:alpha val="50000"/>
              </a:scheme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endParaRPr lang="en-US" sz="1020" b="1" kern="0" spc="50">
              <a:solidFill>
                <a:srgbClr val="0070C0"/>
              </a:solidFill>
              <a:latin typeface="Segoe UI Semibold" charset="0"/>
              <a:cs typeface="Segoe UI Semibold" charset="0"/>
            </a:endParaRPr>
          </a:p>
        </p:txBody>
      </p:sp>
      <p:cxnSp>
        <p:nvCxnSpPr>
          <p:cNvPr id="6" name="Straight Arrow Connector 5">
            <a:extLst>
              <a:ext uri="{FF2B5EF4-FFF2-40B4-BE49-F238E27FC236}">
                <a16:creationId xmlns:a16="http://schemas.microsoft.com/office/drawing/2014/main" id="{9B65B6D8-9FA3-4A38-91AD-416E97C809DE}"/>
              </a:ext>
            </a:extLst>
          </p:cNvPr>
          <p:cNvCxnSpPr>
            <a:cxnSpLocks/>
          </p:cNvCxnSpPr>
          <p:nvPr/>
        </p:nvCxnSpPr>
        <p:spPr>
          <a:xfrm>
            <a:off x="2020401" y="5968796"/>
            <a:ext cx="1398905" cy="0"/>
          </a:xfrm>
          <a:prstGeom prst="straightConnector1">
            <a:avLst/>
          </a:prstGeom>
          <a:noFill/>
          <a:ln w="12700" cap="flat" cmpd="sng" algn="ctr">
            <a:solidFill>
              <a:schemeClr val="tx1"/>
            </a:solidFill>
            <a:prstDash val="solid"/>
            <a:headEnd type="none"/>
            <a:tailEnd type="triangle" w="med" len="sm"/>
          </a:ln>
          <a:effectLst/>
        </p:spPr>
      </p:cxnSp>
      <p:sp>
        <p:nvSpPr>
          <p:cNvPr id="7" name="Rectangle 6">
            <a:extLst>
              <a:ext uri="{FF2B5EF4-FFF2-40B4-BE49-F238E27FC236}">
                <a16:creationId xmlns:a16="http://schemas.microsoft.com/office/drawing/2014/main" id="{48818223-3CE1-4A0D-9C56-697CD686E2E2}"/>
              </a:ext>
            </a:extLst>
          </p:cNvPr>
          <p:cNvSpPr/>
          <p:nvPr/>
        </p:nvSpPr>
        <p:spPr>
          <a:xfrm>
            <a:off x="3586444" y="3089330"/>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dirty="0">
                <a:solidFill>
                  <a:schemeClr val="tx1"/>
                </a:solidFill>
                <a:latin typeface="Segoe UI Semibold" panose="020B0702040204020203" pitchFamily="34" charset="0"/>
                <a:cs typeface="Segoe UI Semibold" panose="020B0702040204020203" pitchFamily="34" charset="0"/>
              </a:rPr>
              <a:t>SSIS ETL</a:t>
            </a:r>
          </a:p>
        </p:txBody>
      </p:sp>
      <p:cxnSp>
        <p:nvCxnSpPr>
          <p:cNvPr id="8" name="Straight Arrow Connector 7">
            <a:extLst>
              <a:ext uri="{FF2B5EF4-FFF2-40B4-BE49-F238E27FC236}">
                <a16:creationId xmlns:a16="http://schemas.microsoft.com/office/drawing/2014/main" id="{4CFBEBDE-DE47-44EF-80A7-7B27DC8BB1CB}"/>
              </a:ext>
            </a:extLst>
          </p:cNvPr>
          <p:cNvCxnSpPr>
            <a:cxnSpLocks/>
            <a:endCxn id="10" idx="2"/>
          </p:cNvCxnSpPr>
          <p:nvPr/>
        </p:nvCxnSpPr>
        <p:spPr>
          <a:xfrm flipV="1">
            <a:off x="6727644" y="3634999"/>
            <a:ext cx="0" cy="1797434"/>
          </a:xfrm>
          <a:prstGeom prst="straightConnector1">
            <a:avLst/>
          </a:prstGeom>
          <a:noFill/>
          <a:ln w="12700" cap="flat" cmpd="sng" algn="ctr">
            <a:solidFill>
              <a:schemeClr val="tx1"/>
            </a:solidFill>
            <a:prstDash val="dash"/>
            <a:headEnd type="none"/>
            <a:tailEnd type="triangle" w="med" len="sm"/>
          </a:ln>
          <a:effectLst/>
        </p:spPr>
      </p:cxnSp>
      <p:sp>
        <p:nvSpPr>
          <p:cNvPr id="9" name="Rectangle 8">
            <a:extLst>
              <a:ext uri="{FF2B5EF4-FFF2-40B4-BE49-F238E27FC236}">
                <a16:creationId xmlns:a16="http://schemas.microsoft.com/office/drawing/2014/main" id="{B00927B1-3903-44F8-A8EF-004770BE742B}"/>
              </a:ext>
            </a:extLst>
          </p:cNvPr>
          <p:cNvSpPr/>
          <p:nvPr/>
        </p:nvSpPr>
        <p:spPr>
          <a:xfrm>
            <a:off x="768892" y="6001448"/>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dirty="0">
                <a:solidFill>
                  <a:schemeClr val="tx1"/>
                </a:solidFill>
                <a:latin typeface="Segoe UI Semibold" panose="020B0702040204020203" pitchFamily="34" charset="0"/>
                <a:cs typeface="Segoe UI Semibold" panose="020B0702040204020203" pitchFamily="34" charset="0"/>
              </a:rPr>
              <a:t>Data sources</a:t>
            </a:r>
          </a:p>
        </p:txBody>
      </p:sp>
      <p:sp>
        <p:nvSpPr>
          <p:cNvPr id="10" name="Rectangle 9">
            <a:extLst>
              <a:ext uri="{FF2B5EF4-FFF2-40B4-BE49-F238E27FC236}">
                <a16:creationId xmlns:a16="http://schemas.microsoft.com/office/drawing/2014/main" id="{D9D9B57C-3720-47F6-967E-2DBB5F2980C0}"/>
              </a:ext>
            </a:extLst>
          </p:cNvPr>
          <p:cNvSpPr/>
          <p:nvPr/>
        </p:nvSpPr>
        <p:spPr>
          <a:xfrm>
            <a:off x="5774575" y="3089330"/>
            <a:ext cx="1906138" cy="545669"/>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Database</a:t>
            </a:r>
          </a:p>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Managed Instance</a:t>
            </a:r>
          </a:p>
        </p:txBody>
      </p:sp>
      <p:sp>
        <p:nvSpPr>
          <p:cNvPr id="11" name="Rectangle 10">
            <a:extLst>
              <a:ext uri="{FF2B5EF4-FFF2-40B4-BE49-F238E27FC236}">
                <a16:creationId xmlns:a16="http://schemas.microsoft.com/office/drawing/2014/main" id="{9B5FCA91-8A2C-44E4-AE6F-B132C7000A29}"/>
              </a:ext>
            </a:extLst>
          </p:cNvPr>
          <p:cNvSpPr/>
          <p:nvPr/>
        </p:nvSpPr>
        <p:spPr>
          <a:xfrm>
            <a:off x="6009539" y="6142706"/>
            <a:ext cx="1436209"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Server</a:t>
            </a:r>
          </a:p>
        </p:txBody>
      </p:sp>
      <p:grpSp>
        <p:nvGrpSpPr>
          <p:cNvPr id="12" name="Group 11">
            <a:extLst>
              <a:ext uri="{FF2B5EF4-FFF2-40B4-BE49-F238E27FC236}">
                <a16:creationId xmlns:a16="http://schemas.microsoft.com/office/drawing/2014/main" id="{2C0F6AAE-3A88-4EF1-BCB8-13EAD93A8F16}"/>
              </a:ext>
            </a:extLst>
          </p:cNvPr>
          <p:cNvGrpSpPr/>
          <p:nvPr/>
        </p:nvGrpSpPr>
        <p:grpSpPr>
          <a:xfrm>
            <a:off x="4021588" y="2604855"/>
            <a:ext cx="631845" cy="402599"/>
            <a:chOff x="8482114" y="3862204"/>
            <a:chExt cx="619513" cy="394741"/>
          </a:xfrm>
        </p:grpSpPr>
        <p:sp>
          <p:nvSpPr>
            <p:cNvPr id="13" name="Freeform: Shape 12">
              <a:extLst>
                <a:ext uri="{FF2B5EF4-FFF2-40B4-BE49-F238E27FC236}">
                  <a16:creationId xmlns:a16="http://schemas.microsoft.com/office/drawing/2014/main" id="{51B48831-4B4B-4627-B110-D6174B4C4F7D}"/>
                </a:ext>
              </a:extLst>
            </p:cNvPr>
            <p:cNvSpPr/>
            <p:nvPr/>
          </p:nvSpPr>
          <p:spPr bwMode="auto">
            <a:xfrm>
              <a:off x="8482114" y="3862204"/>
              <a:ext cx="535080" cy="353571"/>
            </a:xfrm>
            <a:custGeom>
              <a:avLst/>
              <a:gdLst>
                <a:gd name="connsiteX0" fmla="*/ 1446378 w 2586496"/>
                <a:gd name="connsiteY0" fmla="*/ 916 h 1685771"/>
                <a:gd name="connsiteX1" fmla="*/ 1594728 w 2586496"/>
                <a:gd name="connsiteY1" fmla="*/ 8720 h 1685771"/>
                <a:gd name="connsiteX2" fmla="*/ 2282132 w 2586496"/>
                <a:gd name="connsiteY2" fmla="*/ 881735 h 1685771"/>
                <a:gd name="connsiteX3" fmla="*/ 2584440 w 2586496"/>
                <a:gd name="connsiteY3" fmla="*/ 1052304 h 1685771"/>
                <a:gd name="connsiteX4" fmla="*/ 2586496 w 2586496"/>
                <a:gd name="connsiteY4" fmla="*/ 1055763 h 1685771"/>
                <a:gd name="connsiteX5" fmla="*/ 1321501 w 2586496"/>
                <a:gd name="connsiteY5" fmla="*/ 1055763 h 1685771"/>
                <a:gd name="connsiteX6" fmla="*/ 1321501 w 2586496"/>
                <a:gd name="connsiteY6" fmla="*/ 1685771 h 1685771"/>
                <a:gd name="connsiteX7" fmla="*/ 577327 w 2586496"/>
                <a:gd name="connsiteY7" fmla="*/ 1685771 h 1685771"/>
                <a:gd name="connsiteX8" fmla="*/ 126 w 2586496"/>
                <a:gd name="connsiteY8" fmla="*/ 1097315 h 1685771"/>
                <a:gd name="connsiteX9" fmla="*/ 740511 w 2586496"/>
                <a:gd name="connsiteY9" fmla="*/ 535645 h 1685771"/>
                <a:gd name="connsiteX10" fmla="*/ 1446378 w 2586496"/>
                <a:gd name="connsiteY10" fmla="*/ 916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10" fmla="*/ 1412941 w 2586496"/>
                <a:gd name="connsiteY10" fmla="*/ 1147203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0" fmla="*/ 1321501 w 2586496"/>
                <a:gd name="connsiteY0" fmla="*/ 1685771 h 1685771"/>
                <a:gd name="connsiteX1" fmla="*/ 577327 w 2586496"/>
                <a:gd name="connsiteY1" fmla="*/ 1685771 h 1685771"/>
                <a:gd name="connsiteX2" fmla="*/ 126 w 2586496"/>
                <a:gd name="connsiteY2" fmla="*/ 1097315 h 1685771"/>
                <a:gd name="connsiteX3" fmla="*/ 740511 w 2586496"/>
                <a:gd name="connsiteY3" fmla="*/ 535645 h 1685771"/>
                <a:gd name="connsiteX4" fmla="*/ 1446378 w 2586496"/>
                <a:gd name="connsiteY4" fmla="*/ 916 h 1685771"/>
                <a:gd name="connsiteX5" fmla="*/ 1594728 w 2586496"/>
                <a:gd name="connsiteY5" fmla="*/ 8720 h 1685771"/>
                <a:gd name="connsiteX6" fmla="*/ 2282132 w 2586496"/>
                <a:gd name="connsiteY6" fmla="*/ 881735 h 1685771"/>
                <a:gd name="connsiteX7" fmla="*/ 2584440 w 2586496"/>
                <a:gd name="connsiteY7" fmla="*/ 1052304 h 1685771"/>
                <a:gd name="connsiteX8" fmla="*/ 2586496 w 2586496"/>
                <a:gd name="connsiteY8" fmla="*/ 1055763 h 16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496" h="1685771">
                  <a:moveTo>
                    <a:pt x="1321501" y="1685771"/>
                  </a:moveTo>
                  <a:lnTo>
                    <a:pt x="577327" y="1685771"/>
                  </a:lnTo>
                  <a:cubicBezTo>
                    <a:pt x="233733" y="1683717"/>
                    <a:pt x="6872" y="1376876"/>
                    <a:pt x="126" y="1097315"/>
                  </a:cubicBezTo>
                  <a:cubicBezTo>
                    <a:pt x="-6619" y="817755"/>
                    <a:pt x="255961" y="381613"/>
                    <a:pt x="740511" y="535645"/>
                  </a:cubicBezTo>
                  <a:cubicBezTo>
                    <a:pt x="812538" y="271480"/>
                    <a:pt x="1105803" y="18010"/>
                    <a:pt x="1446378" y="916"/>
                  </a:cubicBezTo>
                  <a:cubicBezTo>
                    <a:pt x="1495032" y="-1526"/>
                    <a:pt x="1544651" y="856"/>
                    <a:pt x="1594728" y="8720"/>
                  </a:cubicBezTo>
                  <a:cubicBezTo>
                    <a:pt x="2011816" y="74217"/>
                    <a:pt x="2340476" y="471196"/>
                    <a:pt x="2282132" y="881735"/>
                  </a:cubicBezTo>
                  <a:cubicBezTo>
                    <a:pt x="2432326" y="902881"/>
                    <a:pt x="2527123" y="972658"/>
                    <a:pt x="2584440" y="1052304"/>
                  </a:cubicBezTo>
                  <a:lnTo>
                    <a:pt x="2586496" y="1055763"/>
                  </a:lnTo>
                </a:path>
              </a:pathLst>
            </a:custGeom>
            <a:solidFill>
              <a:schemeClr val="accent1"/>
            </a:solidFill>
            <a:ln w="12700" cap="flat">
              <a:solidFill>
                <a:schemeClr val="accent4">
                  <a:lumMod val="20000"/>
                  <a:lumOff val="80000"/>
                </a:schemeClr>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prstClr val="black"/>
                </a:solidFill>
                <a:latin typeface="Arial" charset="0"/>
                <a:ea typeface="Arial" charset="0"/>
                <a:cs typeface="Arial" charset="0"/>
              </a:endParaRPr>
            </a:p>
          </p:txBody>
        </p:sp>
        <p:grpSp>
          <p:nvGrpSpPr>
            <p:cNvPr id="14" name="Group 13">
              <a:extLst>
                <a:ext uri="{FF2B5EF4-FFF2-40B4-BE49-F238E27FC236}">
                  <a16:creationId xmlns:a16="http://schemas.microsoft.com/office/drawing/2014/main" id="{0825B232-12B4-433E-B6FE-EE528C8D99BB}"/>
                </a:ext>
              </a:extLst>
            </p:cNvPr>
            <p:cNvGrpSpPr/>
            <p:nvPr/>
          </p:nvGrpSpPr>
          <p:grpSpPr>
            <a:xfrm>
              <a:off x="8759959" y="4059558"/>
              <a:ext cx="341668" cy="197387"/>
              <a:chOff x="8759959" y="4059558"/>
              <a:chExt cx="341668" cy="197387"/>
            </a:xfrm>
          </p:grpSpPr>
          <p:sp>
            <p:nvSpPr>
              <p:cNvPr id="15" name="Freeform: Shape 14">
                <a:extLst>
                  <a:ext uri="{FF2B5EF4-FFF2-40B4-BE49-F238E27FC236}">
                    <a16:creationId xmlns:a16="http://schemas.microsoft.com/office/drawing/2014/main" id="{ABED5F78-9C52-426A-9F48-81D06489D555}"/>
                  </a:ext>
                </a:extLst>
              </p:cNvPr>
              <p:cNvSpPr/>
              <p:nvPr/>
            </p:nvSpPr>
            <p:spPr bwMode="auto">
              <a:xfrm>
                <a:off x="8880620" y="4059558"/>
                <a:ext cx="221007" cy="197387"/>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sp>
            <p:nvSpPr>
              <p:cNvPr id="16" name="Freeform: Shape 15">
                <a:extLst>
                  <a:ext uri="{FF2B5EF4-FFF2-40B4-BE49-F238E27FC236}">
                    <a16:creationId xmlns:a16="http://schemas.microsoft.com/office/drawing/2014/main" id="{50B4B28A-5A22-4D94-931C-3BB74DDB0E93}"/>
                  </a:ext>
                </a:extLst>
              </p:cNvPr>
              <p:cNvSpPr/>
              <p:nvPr/>
            </p:nvSpPr>
            <p:spPr bwMode="auto">
              <a:xfrm>
                <a:off x="8759959" y="4059558"/>
                <a:ext cx="221007" cy="197387"/>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grpSp>
      </p:grpSp>
      <p:sp>
        <p:nvSpPr>
          <p:cNvPr id="17" name="Cylinder 16">
            <a:extLst>
              <a:ext uri="{FF2B5EF4-FFF2-40B4-BE49-F238E27FC236}">
                <a16:creationId xmlns:a16="http://schemas.microsoft.com/office/drawing/2014/main" id="{466A50C2-9CD6-49BB-B685-93EA34F83780}"/>
              </a:ext>
            </a:extLst>
          </p:cNvPr>
          <p:cNvSpPr/>
          <p:nvPr/>
        </p:nvSpPr>
        <p:spPr bwMode="auto">
          <a:xfrm>
            <a:off x="6532922" y="5596050"/>
            <a:ext cx="389445" cy="511638"/>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r>
              <a:rPr lang="en-US" sz="1050">
                <a:solidFill>
                  <a:schemeClr val="tx1"/>
                </a:solidFill>
                <a:latin typeface="Segoe UI" panose="020B0502040204020203" pitchFamily="34" charset="0"/>
                <a:ea typeface="Segoe UI" panose="020B0502040204020203" pitchFamily="34" charset="0"/>
                <a:cs typeface="Segoe UI" panose="020B0502040204020203" pitchFamily="34" charset="0"/>
              </a:rPr>
              <a:t>SQL</a:t>
            </a:r>
          </a:p>
        </p:txBody>
      </p:sp>
      <p:sp>
        <p:nvSpPr>
          <p:cNvPr id="18" name="Rectangle 17">
            <a:extLst>
              <a:ext uri="{FF2B5EF4-FFF2-40B4-BE49-F238E27FC236}">
                <a16:creationId xmlns:a16="http://schemas.microsoft.com/office/drawing/2014/main" id="{B88CBC37-FA2A-46F4-ACD1-41D3BF4562ED}"/>
              </a:ext>
            </a:extLst>
          </p:cNvPr>
          <p:cNvSpPr/>
          <p:nvPr/>
        </p:nvSpPr>
        <p:spPr>
          <a:xfrm>
            <a:off x="774050" y="3089330"/>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Data sources</a:t>
            </a:r>
          </a:p>
        </p:txBody>
      </p:sp>
      <p:grpSp>
        <p:nvGrpSpPr>
          <p:cNvPr id="19" name="Group 18">
            <a:extLst>
              <a:ext uri="{FF2B5EF4-FFF2-40B4-BE49-F238E27FC236}">
                <a16:creationId xmlns:a16="http://schemas.microsoft.com/office/drawing/2014/main" id="{B198411F-08F9-42E7-82C2-2035BFE47EF0}"/>
              </a:ext>
            </a:extLst>
          </p:cNvPr>
          <p:cNvGrpSpPr/>
          <p:nvPr/>
        </p:nvGrpSpPr>
        <p:grpSpPr>
          <a:xfrm>
            <a:off x="1199620" y="2463008"/>
            <a:ext cx="693939" cy="562932"/>
            <a:chOff x="5796058" y="1784206"/>
            <a:chExt cx="680394" cy="551944"/>
          </a:xfrm>
        </p:grpSpPr>
        <p:sp>
          <p:nvSpPr>
            <p:cNvPr id="20" name="Cylinder 19">
              <a:extLst>
                <a:ext uri="{FF2B5EF4-FFF2-40B4-BE49-F238E27FC236}">
                  <a16:creationId xmlns:a16="http://schemas.microsoft.com/office/drawing/2014/main" id="{BA0BDA6A-2AA2-4146-82D3-AAA750D6F3D7}"/>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61F1F6DE-357D-4D56-86CE-ECB682ACD8D1}"/>
                </a:ext>
              </a:extLst>
            </p:cNvPr>
            <p:cNvGrpSpPr/>
            <p:nvPr/>
          </p:nvGrpSpPr>
          <p:grpSpPr>
            <a:xfrm>
              <a:off x="6136001" y="1784206"/>
              <a:ext cx="340451" cy="432515"/>
              <a:chOff x="5983067" y="1784206"/>
              <a:chExt cx="340451" cy="432515"/>
            </a:xfrm>
          </p:grpSpPr>
          <p:sp>
            <p:nvSpPr>
              <p:cNvPr id="22" name="Rectangle 3">
                <a:extLst>
                  <a:ext uri="{FF2B5EF4-FFF2-40B4-BE49-F238E27FC236}">
                    <a16:creationId xmlns:a16="http://schemas.microsoft.com/office/drawing/2014/main" id="{E0E054BB-DCEE-4209-94E1-0106D2AA9664}"/>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Freeform 149">
                <a:extLst>
                  <a:ext uri="{FF2B5EF4-FFF2-40B4-BE49-F238E27FC236}">
                    <a16:creationId xmlns:a16="http://schemas.microsoft.com/office/drawing/2014/main" id="{F155A109-8869-4F6D-8DC8-3E049E5D4D7F}"/>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cxnSp>
        <p:nvCxnSpPr>
          <p:cNvPr id="24" name="Straight Arrow Connector 23">
            <a:extLst>
              <a:ext uri="{FF2B5EF4-FFF2-40B4-BE49-F238E27FC236}">
                <a16:creationId xmlns:a16="http://schemas.microsoft.com/office/drawing/2014/main" id="{C226D17C-D17E-469E-997B-4B0C2FCBF318}"/>
              </a:ext>
            </a:extLst>
          </p:cNvPr>
          <p:cNvCxnSpPr>
            <a:cxnSpLocks/>
          </p:cNvCxnSpPr>
          <p:nvPr/>
        </p:nvCxnSpPr>
        <p:spPr>
          <a:xfrm flipV="1">
            <a:off x="4887525" y="5964065"/>
            <a:ext cx="1398905" cy="2365"/>
          </a:xfrm>
          <a:prstGeom prst="straightConnector1">
            <a:avLst/>
          </a:prstGeom>
          <a:noFill/>
          <a:ln w="12700" cap="flat" cmpd="sng" algn="ctr">
            <a:solidFill>
              <a:schemeClr val="tx1"/>
            </a:solidFill>
            <a:prstDash val="solid"/>
            <a:headEnd type="none"/>
            <a:tailEnd type="triangle" w="med" len="sm"/>
          </a:ln>
          <a:effectLst/>
        </p:spPr>
      </p:cxnSp>
      <p:cxnSp>
        <p:nvCxnSpPr>
          <p:cNvPr id="26" name="Straight Arrow Connector 25">
            <a:extLst>
              <a:ext uri="{FF2B5EF4-FFF2-40B4-BE49-F238E27FC236}">
                <a16:creationId xmlns:a16="http://schemas.microsoft.com/office/drawing/2014/main" id="{E2E8D740-B864-47EF-B936-904853DD90DA}"/>
              </a:ext>
            </a:extLst>
          </p:cNvPr>
          <p:cNvCxnSpPr>
            <a:cxnSpLocks/>
            <a:endCxn id="5" idx="2"/>
          </p:cNvCxnSpPr>
          <p:nvPr/>
        </p:nvCxnSpPr>
        <p:spPr>
          <a:xfrm flipV="1">
            <a:off x="4303538" y="3649435"/>
            <a:ext cx="0" cy="2093864"/>
          </a:xfrm>
          <a:prstGeom prst="straightConnector1">
            <a:avLst/>
          </a:prstGeom>
          <a:noFill/>
          <a:ln w="12700" cap="flat" cmpd="sng" algn="ctr">
            <a:solidFill>
              <a:schemeClr val="tx1"/>
            </a:solidFill>
            <a:prstDash val="dash"/>
            <a:headEnd type="none"/>
            <a:tailEnd type="triangle" w="med" len="sm"/>
          </a:ln>
          <a:effectLst/>
        </p:spPr>
      </p:cxnSp>
      <p:cxnSp>
        <p:nvCxnSpPr>
          <p:cNvPr id="28" name="Straight Arrow Connector 27">
            <a:extLst>
              <a:ext uri="{FF2B5EF4-FFF2-40B4-BE49-F238E27FC236}">
                <a16:creationId xmlns:a16="http://schemas.microsoft.com/office/drawing/2014/main" id="{9648D221-68CF-40A7-B94B-424B1AB3739A}"/>
              </a:ext>
            </a:extLst>
          </p:cNvPr>
          <p:cNvCxnSpPr>
            <a:cxnSpLocks/>
            <a:endCxn id="5" idx="1"/>
          </p:cNvCxnSpPr>
          <p:nvPr/>
        </p:nvCxnSpPr>
        <p:spPr>
          <a:xfrm>
            <a:off x="2103120" y="2833408"/>
            <a:ext cx="916979" cy="0"/>
          </a:xfrm>
          <a:prstGeom prst="straightConnector1">
            <a:avLst/>
          </a:prstGeom>
          <a:noFill/>
          <a:ln w="12700" cap="flat" cmpd="sng" algn="ctr">
            <a:solidFill>
              <a:schemeClr val="tx1"/>
            </a:solidFill>
            <a:prstDash val="solid"/>
            <a:headEnd type="none"/>
            <a:tailEnd type="triangle" w="med" len="sm"/>
          </a:ln>
          <a:effectLst/>
        </p:spPr>
      </p:cxnSp>
      <p:cxnSp>
        <p:nvCxnSpPr>
          <p:cNvPr id="29" name="Straight Arrow Connector 28">
            <a:extLst>
              <a:ext uri="{FF2B5EF4-FFF2-40B4-BE49-F238E27FC236}">
                <a16:creationId xmlns:a16="http://schemas.microsoft.com/office/drawing/2014/main" id="{C6F2311C-4A36-4681-A3D6-00D1D62257F3}"/>
              </a:ext>
            </a:extLst>
          </p:cNvPr>
          <p:cNvCxnSpPr>
            <a:cxnSpLocks/>
            <a:stCxn id="5" idx="3"/>
          </p:cNvCxnSpPr>
          <p:nvPr/>
        </p:nvCxnSpPr>
        <p:spPr>
          <a:xfrm flipV="1">
            <a:off x="5586977" y="2833407"/>
            <a:ext cx="714070" cy="1"/>
          </a:xfrm>
          <a:prstGeom prst="straightConnector1">
            <a:avLst/>
          </a:prstGeom>
          <a:noFill/>
          <a:ln w="12700" cap="flat" cmpd="sng" algn="ctr">
            <a:solidFill>
              <a:schemeClr val="tx1"/>
            </a:solidFill>
            <a:prstDash val="solid"/>
            <a:headEnd type="none"/>
            <a:tailEnd type="triangle" w="med" len="sm"/>
          </a:ln>
          <a:effectLst/>
        </p:spPr>
      </p:cxnSp>
      <p:sp>
        <p:nvSpPr>
          <p:cNvPr id="30" name="Rectangle 29">
            <a:extLst>
              <a:ext uri="{FF2B5EF4-FFF2-40B4-BE49-F238E27FC236}">
                <a16:creationId xmlns:a16="http://schemas.microsoft.com/office/drawing/2014/main" id="{8F185342-5B59-42FE-B117-F6BB5E613A49}"/>
              </a:ext>
            </a:extLst>
          </p:cNvPr>
          <p:cNvSpPr/>
          <p:nvPr/>
        </p:nvSpPr>
        <p:spPr>
          <a:xfrm>
            <a:off x="2392122" y="4594416"/>
            <a:ext cx="755297"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VNET</a:t>
            </a:r>
          </a:p>
        </p:txBody>
      </p:sp>
      <p:cxnSp>
        <p:nvCxnSpPr>
          <p:cNvPr id="31" name="Connector: Elbow 30">
            <a:extLst>
              <a:ext uri="{FF2B5EF4-FFF2-40B4-BE49-F238E27FC236}">
                <a16:creationId xmlns:a16="http://schemas.microsoft.com/office/drawing/2014/main" id="{5A619665-249A-4DB3-B8DA-BAEDDBF9EEA1}"/>
              </a:ext>
            </a:extLst>
          </p:cNvPr>
          <p:cNvCxnSpPr>
            <a:cxnSpLocks/>
          </p:cNvCxnSpPr>
          <p:nvPr/>
        </p:nvCxnSpPr>
        <p:spPr>
          <a:xfrm flipV="1">
            <a:off x="2016622" y="4912431"/>
            <a:ext cx="821048" cy="738350"/>
          </a:xfrm>
          <a:prstGeom prst="bentConnector2">
            <a:avLst/>
          </a:prstGeom>
          <a:noFill/>
          <a:ln w="12700" cap="flat" cmpd="sng" algn="ctr">
            <a:solidFill>
              <a:schemeClr val="tx1"/>
            </a:solidFill>
            <a:prstDash val="dash"/>
            <a:headEnd type="none"/>
            <a:tailEnd type="triangle" w="med" len="sm"/>
          </a:ln>
          <a:effectLst/>
        </p:spPr>
      </p:cxnSp>
      <p:cxnSp>
        <p:nvCxnSpPr>
          <p:cNvPr id="32" name="Connector: Elbow 31">
            <a:extLst>
              <a:ext uri="{FF2B5EF4-FFF2-40B4-BE49-F238E27FC236}">
                <a16:creationId xmlns:a16="http://schemas.microsoft.com/office/drawing/2014/main" id="{72574C80-1D9B-4F14-9EA6-9615AB02D344}"/>
              </a:ext>
            </a:extLst>
          </p:cNvPr>
          <p:cNvCxnSpPr>
            <a:cxnSpLocks/>
          </p:cNvCxnSpPr>
          <p:nvPr/>
        </p:nvCxnSpPr>
        <p:spPr>
          <a:xfrm flipV="1">
            <a:off x="3093762" y="3654901"/>
            <a:ext cx="1036994" cy="701733"/>
          </a:xfrm>
          <a:prstGeom prst="bentConnector3">
            <a:avLst>
              <a:gd name="adj1" fmla="val 100090"/>
            </a:avLst>
          </a:prstGeom>
          <a:noFill/>
          <a:ln w="12700" cap="flat" cmpd="sng" algn="ctr">
            <a:solidFill>
              <a:schemeClr val="tx1"/>
            </a:solidFill>
            <a:prstDash val="dash"/>
            <a:headEnd type="none"/>
            <a:tailEnd type="triangle" w="med" len="sm"/>
          </a:ln>
          <a:effectLst/>
        </p:spPr>
      </p:cxnSp>
      <p:grpSp>
        <p:nvGrpSpPr>
          <p:cNvPr id="33" name="Group 32">
            <a:extLst>
              <a:ext uri="{FF2B5EF4-FFF2-40B4-BE49-F238E27FC236}">
                <a16:creationId xmlns:a16="http://schemas.microsoft.com/office/drawing/2014/main" id="{B10CF5EF-049F-45CE-8C08-92746C92B45E}"/>
              </a:ext>
            </a:extLst>
          </p:cNvPr>
          <p:cNvGrpSpPr/>
          <p:nvPr/>
        </p:nvGrpSpPr>
        <p:grpSpPr>
          <a:xfrm>
            <a:off x="2568903" y="4088413"/>
            <a:ext cx="559246" cy="474793"/>
            <a:chOff x="4066524" y="650870"/>
            <a:chExt cx="3359027" cy="2851775"/>
          </a:xfrm>
          <a:noFill/>
        </p:grpSpPr>
        <p:sp>
          <p:nvSpPr>
            <p:cNvPr id="34" name="Freeform: Shape 33">
              <a:extLst>
                <a:ext uri="{FF2B5EF4-FFF2-40B4-BE49-F238E27FC236}">
                  <a16:creationId xmlns:a16="http://schemas.microsoft.com/office/drawing/2014/main" id="{31A66641-A40B-4BF4-B3AA-1D6CAFFA70B6}"/>
                </a:ext>
              </a:extLst>
            </p:cNvPr>
            <p:cNvSpPr>
              <a:spLocks noChangeArrowheads="1"/>
            </p:cNvSpPr>
            <p:nvPr/>
          </p:nvSpPr>
          <p:spPr bwMode="white">
            <a:xfrm>
              <a:off x="5540336" y="650870"/>
              <a:ext cx="1885215" cy="1339084"/>
            </a:xfrm>
            <a:custGeom>
              <a:avLst/>
              <a:gdLst>
                <a:gd name="connsiteX0" fmla="*/ 571952 w 1885215"/>
                <a:gd name="connsiteY0" fmla="*/ 0 h 1339084"/>
                <a:gd name="connsiteX1" fmla="*/ 1098206 w 1885215"/>
                <a:gd name="connsiteY1" fmla="*/ 333580 h 1339084"/>
                <a:gd name="connsiteX2" fmla="*/ 1349480 w 1885215"/>
                <a:gd name="connsiteY2" fmla="*/ 266864 h 1339084"/>
                <a:gd name="connsiteX3" fmla="*/ 1885215 w 1885215"/>
                <a:gd name="connsiteY3" fmla="*/ 805357 h 1339084"/>
                <a:gd name="connsiteX4" fmla="*/ 1349480 w 1885215"/>
                <a:gd name="connsiteY4" fmla="*/ 1339084 h 1339084"/>
                <a:gd name="connsiteX5" fmla="*/ 1203464 w 1885215"/>
                <a:gd name="connsiteY5" fmla="*/ 1339084 h 1339084"/>
                <a:gd name="connsiteX6" fmla="*/ 1070013 w 1885215"/>
                <a:gd name="connsiteY6" fmla="*/ 1339084 h 1339084"/>
                <a:gd name="connsiteX7" fmla="*/ 1070013 w 1885215"/>
                <a:gd name="connsiteY7" fmla="*/ 508723 h 1339084"/>
                <a:gd name="connsiteX8" fmla="*/ 0 w 1885215"/>
                <a:gd name="connsiteY8" fmla="*/ 508723 h 1339084"/>
                <a:gd name="connsiteX9" fmla="*/ 9845 w 1885215"/>
                <a:gd name="connsiteY9" fmla="*/ 441472 h 1339084"/>
                <a:gd name="connsiteX10" fmla="*/ 571952 w 1885215"/>
                <a:gd name="connsiteY10" fmla="*/ 0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10" fmla="*/ 1161453 w 1885215"/>
                <a:gd name="connsiteY10" fmla="*/ 600163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0" fmla="*/ 0 w 1885215"/>
                <a:gd name="connsiteY0" fmla="*/ 508723 h 1339084"/>
                <a:gd name="connsiteX1" fmla="*/ 9845 w 1885215"/>
                <a:gd name="connsiteY1" fmla="*/ 441472 h 1339084"/>
                <a:gd name="connsiteX2" fmla="*/ 571952 w 1885215"/>
                <a:gd name="connsiteY2" fmla="*/ 0 h 1339084"/>
                <a:gd name="connsiteX3" fmla="*/ 1098206 w 1885215"/>
                <a:gd name="connsiteY3" fmla="*/ 333580 h 1339084"/>
                <a:gd name="connsiteX4" fmla="*/ 1349480 w 1885215"/>
                <a:gd name="connsiteY4" fmla="*/ 266864 h 1339084"/>
                <a:gd name="connsiteX5" fmla="*/ 1885215 w 1885215"/>
                <a:gd name="connsiteY5" fmla="*/ 805357 h 1339084"/>
                <a:gd name="connsiteX6" fmla="*/ 1349480 w 1885215"/>
                <a:gd name="connsiteY6" fmla="*/ 1339084 h 1339084"/>
                <a:gd name="connsiteX7" fmla="*/ 1203464 w 1885215"/>
                <a:gd name="connsiteY7" fmla="*/ 1339084 h 1339084"/>
                <a:gd name="connsiteX8" fmla="*/ 1070013 w 1885215"/>
                <a:gd name="connsiteY8" fmla="*/ 1339084 h 133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215" h="1339084">
                  <a:moveTo>
                    <a:pt x="0" y="508723"/>
                  </a:moveTo>
                  <a:lnTo>
                    <a:pt x="9845" y="441472"/>
                  </a:lnTo>
                  <a:cubicBezTo>
                    <a:pt x="72590" y="189723"/>
                    <a:pt x="302307" y="0"/>
                    <a:pt x="571952" y="0"/>
                  </a:cubicBezTo>
                  <a:cubicBezTo>
                    <a:pt x="799521" y="0"/>
                    <a:pt x="1003385" y="133432"/>
                    <a:pt x="1098206" y="333580"/>
                  </a:cubicBezTo>
                  <a:cubicBezTo>
                    <a:pt x="1174062" y="290691"/>
                    <a:pt x="1259400" y="266864"/>
                    <a:pt x="1349480" y="266864"/>
                  </a:cubicBezTo>
                  <a:cubicBezTo>
                    <a:pt x="1643423" y="266864"/>
                    <a:pt x="1885215" y="509900"/>
                    <a:pt x="1885215" y="805357"/>
                  </a:cubicBezTo>
                  <a:cubicBezTo>
                    <a:pt x="1885215" y="1096047"/>
                    <a:pt x="1643423" y="1339084"/>
                    <a:pt x="1349480" y="1339084"/>
                  </a:cubicBezTo>
                  <a:lnTo>
                    <a:pt x="1203464" y="1339084"/>
                  </a:lnTo>
                  <a:lnTo>
                    <a:pt x="1070013" y="1339084"/>
                  </a:lnTo>
                </a:path>
              </a:pathLst>
            </a:custGeom>
            <a:solidFill>
              <a:schemeClr val="bg2"/>
            </a:solidFill>
            <a:ln w="12700">
              <a:solidFill>
                <a:srgbClr val="0070C0"/>
              </a:solidFill>
              <a:miter lim="800000"/>
              <a:headEnd/>
              <a:tailEnd/>
            </a:ln>
            <a:extLst/>
          </p:spPr>
          <p:txBody>
            <a:bodyPr rot="0" vert="horz" wrap="square" lIns="93260" tIns="46630" rIns="93260" bIns="46630" anchor="ctr" anchorCtr="0" upright="1">
              <a:noAutofit/>
            </a:bodyPr>
            <a:lstStyle/>
            <a:p>
              <a:endParaRPr lang="en-US" sz="1836"/>
            </a:p>
          </p:txBody>
        </p:sp>
        <p:grpSp>
          <p:nvGrpSpPr>
            <p:cNvPr id="35" name="Group 34">
              <a:extLst>
                <a:ext uri="{FF2B5EF4-FFF2-40B4-BE49-F238E27FC236}">
                  <a16:creationId xmlns:a16="http://schemas.microsoft.com/office/drawing/2014/main" id="{72F26EE1-4103-4755-8FAB-0EF518FEF1A2}"/>
                </a:ext>
              </a:extLst>
            </p:cNvPr>
            <p:cNvGrpSpPr>
              <a:grpSpLocks/>
            </p:cNvGrpSpPr>
            <p:nvPr/>
          </p:nvGrpSpPr>
          <p:grpSpPr bwMode="auto">
            <a:xfrm>
              <a:off x="4066524" y="1495091"/>
              <a:ext cx="2401955" cy="2007554"/>
              <a:chOff x="0" y="4505"/>
              <a:chExt cx="53310" cy="42150"/>
            </a:xfrm>
            <a:grpFill/>
          </p:grpSpPr>
          <p:cxnSp>
            <p:nvCxnSpPr>
              <p:cNvPr id="36" name="Straight Connector 35">
                <a:extLst>
                  <a:ext uri="{FF2B5EF4-FFF2-40B4-BE49-F238E27FC236}">
                    <a16:creationId xmlns:a16="http://schemas.microsoft.com/office/drawing/2014/main" id="{D8395F15-3F78-47D7-BB9E-1F5152EC92A2}"/>
                  </a:ext>
                </a:extLst>
              </p:cNvPr>
              <p:cNvCxnSpPr>
                <a:cxnSpLocks/>
              </p:cNvCxnSpPr>
              <p:nvPr/>
            </p:nvCxnSpPr>
            <p:spPr bwMode="auto">
              <a:xfrm>
                <a:off x="0" y="46655"/>
                <a:ext cx="53310" cy="0"/>
              </a:xfrm>
              <a:prstGeom prst="line">
                <a:avLst/>
              </a:prstGeom>
              <a:grpFill/>
              <a:ln w="12700">
                <a:solidFill>
                  <a:schemeClr val="tx1"/>
                </a:solidFill>
                <a:miter lim="800000"/>
                <a:headEnd/>
                <a:tailEnd/>
              </a:ln>
              <a:extLst/>
            </p:spPr>
          </p:cxnSp>
          <p:sp>
            <p:nvSpPr>
              <p:cNvPr id="37" name="Rectangle 36">
                <a:extLst>
                  <a:ext uri="{FF2B5EF4-FFF2-40B4-BE49-F238E27FC236}">
                    <a16:creationId xmlns:a16="http://schemas.microsoft.com/office/drawing/2014/main" id="{FD81EE41-758A-442E-AE5D-2D095F505075}"/>
                  </a:ext>
                </a:extLst>
              </p:cNvPr>
              <p:cNvSpPr>
                <a:spLocks noChangeArrowheads="1"/>
              </p:cNvSpPr>
              <p:nvPr/>
            </p:nvSpPr>
            <p:spPr bwMode="auto">
              <a:xfrm>
                <a:off x="3194" y="16653"/>
                <a:ext cx="27930" cy="30002"/>
              </a:xfrm>
              <a:prstGeom prst="rect">
                <a:avLst/>
              </a:prstGeom>
              <a:grpFill/>
              <a:ln w="12700">
                <a:solidFill>
                  <a:schemeClr val="tx1"/>
                </a:solidFill>
                <a:miter lim="800000"/>
                <a:headEnd/>
                <a:tailEnd/>
              </a:ln>
              <a:extLst/>
            </p:spPr>
            <p:txBody>
              <a:bodyPr rot="0" vert="horz" wrap="square" lIns="186521" tIns="149217" rIns="186521" bIns="149217" anchor="t" anchorCtr="0" upright="1">
                <a:noAutofit/>
              </a:bodyPr>
              <a:lstStyle/>
              <a:p>
                <a:endParaRPr lang="en-US" sz="1836"/>
              </a:p>
            </p:txBody>
          </p:sp>
          <p:sp>
            <p:nvSpPr>
              <p:cNvPr id="38" name="Rectangle 37">
                <a:extLst>
                  <a:ext uri="{FF2B5EF4-FFF2-40B4-BE49-F238E27FC236}">
                    <a16:creationId xmlns:a16="http://schemas.microsoft.com/office/drawing/2014/main" id="{B4391871-D4B9-4276-B427-86E1824F13AF}"/>
                  </a:ext>
                </a:extLst>
              </p:cNvPr>
              <p:cNvSpPr>
                <a:spLocks noChangeArrowheads="1"/>
              </p:cNvSpPr>
              <p:nvPr/>
            </p:nvSpPr>
            <p:spPr bwMode="auto">
              <a:xfrm>
                <a:off x="12587" y="36700"/>
                <a:ext cx="9144" cy="9955"/>
              </a:xfrm>
              <a:prstGeom prst="rect">
                <a:avLst/>
              </a:prstGeom>
              <a:grpFill/>
              <a:ln w="12700">
                <a:solidFill>
                  <a:schemeClr val="tx1"/>
                </a:solidFill>
                <a:miter lim="800000"/>
                <a:headEnd/>
                <a:tailEnd/>
              </a:ln>
              <a:extLst/>
            </p:spPr>
            <p:txBody>
              <a:bodyPr rot="0" vert="horz" wrap="square" lIns="186521" tIns="149217" rIns="186521" bIns="149217" anchor="t" anchorCtr="0" upright="1">
                <a:noAutofit/>
              </a:bodyPr>
              <a:lstStyle/>
              <a:p>
                <a:endParaRPr lang="en-US" sz="1836"/>
              </a:p>
            </p:txBody>
          </p:sp>
          <p:sp>
            <p:nvSpPr>
              <p:cNvPr id="39" name="Freeform: Shape 38">
                <a:extLst>
                  <a:ext uri="{FF2B5EF4-FFF2-40B4-BE49-F238E27FC236}">
                    <a16:creationId xmlns:a16="http://schemas.microsoft.com/office/drawing/2014/main" id="{DE3216DB-C1E8-4592-9478-1B6F1B1428EF}"/>
                  </a:ext>
                </a:extLst>
              </p:cNvPr>
              <p:cNvSpPr>
                <a:spLocks/>
              </p:cNvSpPr>
              <p:nvPr/>
            </p:nvSpPr>
            <p:spPr bwMode="auto">
              <a:xfrm>
                <a:off x="23339" y="4505"/>
                <a:ext cx="26667" cy="42149"/>
              </a:xfrm>
              <a:custGeom>
                <a:avLst/>
                <a:gdLst>
                  <a:gd name="T0" fmla="*/ 0 w 2662937"/>
                  <a:gd name="T1" fmla="*/ 896983 h 4214948"/>
                  <a:gd name="T2" fmla="*/ 0 w 2662937"/>
                  <a:gd name="T3" fmla="*/ 0 h 4214948"/>
                  <a:gd name="T4" fmla="*/ 2666747 w 2662937"/>
                  <a:gd name="T5" fmla="*/ 0 h 4214948"/>
                  <a:gd name="T6" fmla="*/ 2666747 w 2662937"/>
                  <a:gd name="T7" fmla="*/ 4214948 h 4214948"/>
                  <a:gd name="T8" fmla="*/ 0 w 2662937"/>
                  <a:gd name="T9" fmla="*/ 4214948 h 42149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a:tailEnd/>
              </a:ln>
              <a:extLst/>
            </p:spPr>
            <p:txBody>
              <a:bodyPr rot="0" vert="horz" wrap="square" lIns="93260" tIns="46630" rIns="93260" bIns="46630" anchor="t" anchorCtr="0" upright="1">
                <a:noAutofit/>
              </a:bodyPr>
              <a:lstStyle/>
              <a:p>
                <a:endParaRPr lang="en-US" sz="1836"/>
              </a:p>
            </p:txBody>
          </p:sp>
          <p:sp>
            <p:nvSpPr>
              <p:cNvPr id="40" name="Freeform: Shape 39">
                <a:extLst>
                  <a:ext uri="{FF2B5EF4-FFF2-40B4-BE49-F238E27FC236}">
                    <a16:creationId xmlns:a16="http://schemas.microsoft.com/office/drawing/2014/main" id="{73D9E1AD-B523-4915-B332-9D40C620C5C9}"/>
                  </a:ext>
                </a:extLst>
              </p:cNvPr>
              <p:cNvSpPr>
                <a:spLocks/>
              </p:cNvSpPr>
              <p:nvPr/>
            </p:nvSpPr>
            <p:spPr bwMode="auto">
              <a:xfrm>
                <a:off x="34606" y="36700"/>
                <a:ext cx="6477" cy="9955"/>
              </a:xfrm>
              <a:custGeom>
                <a:avLst/>
                <a:gdLst>
                  <a:gd name="T0" fmla="*/ 0 w 647700"/>
                  <a:gd name="T1" fmla="*/ 0 h 1831521"/>
                  <a:gd name="T2" fmla="*/ 647700 w 647700"/>
                  <a:gd name="T3" fmla="*/ 0 h 1831521"/>
                  <a:gd name="T4" fmla="*/ 647700 w 647700"/>
                  <a:gd name="T5" fmla="*/ 995456 h 1831521"/>
                  <a:gd name="T6" fmla="*/ 0 60000 65536"/>
                  <a:gd name="T7" fmla="*/ 0 60000 65536"/>
                  <a:gd name="T8" fmla="*/ 0 60000 65536"/>
                </a:gdLst>
                <a:ahLst/>
                <a:cxnLst>
                  <a:cxn ang="T6">
                    <a:pos x="T0" y="T1"/>
                  </a:cxn>
                  <a:cxn ang="T7">
                    <a:pos x="T2" y="T3"/>
                  </a:cxn>
                  <a:cxn ang="T8">
                    <a:pos x="T4" y="T5"/>
                  </a:cxn>
                </a:cxnLst>
                <a:rect l="0" t="0" r="r" b="b"/>
                <a:pathLst>
                  <a:path w="647700" h="1831521">
                    <a:moveTo>
                      <a:pt x="0" y="0"/>
                    </a:moveTo>
                    <a:lnTo>
                      <a:pt x="647700" y="0"/>
                    </a:lnTo>
                    <a:lnTo>
                      <a:pt x="647700" y="1831521"/>
                    </a:lnTo>
                  </a:path>
                </a:pathLst>
              </a:custGeom>
              <a:grpFill/>
              <a:ln w="12700">
                <a:solidFill>
                  <a:schemeClr val="tx1"/>
                </a:solidFill>
                <a:miter lim="800000"/>
                <a:headEnd/>
                <a:tailEnd/>
              </a:ln>
              <a:extLst/>
            </p:spPr>
            <p:txBody>
              <a:bodyPr rot="0" vert="horz" wrap="square" lIns="93260" tIns="46630" rIns="93260" bIns="46630" anchor="t" anchorCtr="0" upright="1">
                <a:noAutofit/>
              </a:bodyPr>
              <a:lstStyle/>
              <a:p>
                <a:endParaRPr lang="en-US" sz="1836"/>
              </a:p>
            </p:txBody>
          </p:sp>
        </p:grpSp>
      </p:grpSp>
      <p:cxnSp>
        <p:nvCxnSpPr>
          <p:cNvPr id="41" name="Straight Connector 40">
            <a:extLst>
              <a:ext uri="{FF2B5EF4-FFF2-40B4-BE49-F238E27FC236}">
                <a16:creationId xmlns:a16="http://schemas.microsoft.com/office/drawing/2014/main" id="{9B606355-C6A2-45B9-B97A-F34E3D754AEC}"/>
              </a:ext>
            </a:extLst>
          </p:cNvPr>
          <p:cNvCxnSpPr>
            <a:cxnSpLocks/>
          </p:cNvCxnSpPr>
          <p:nvPr/>
        </p:nvCxnSpPr>
        <p:spPr>
          <a:xfrm>
            <a:off x="951145" y="4356634"/>
            <a:ext cx="1444996" cy="0"/>
          </a:xfrm>
          <a:prstGeom prst="line">
            <a:avLst/>
          </a:prstGeom>
          <a:ln>
            <a:solidFill>
              <a:srgbClr val="0078D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2055F22-59E5-4D63-B94E-60422090535E}"/>
              </a:ext>
            </a:extLst>
          </p:cNvPr>
          <p:cNvGrpSpPr/>
          <p:nvPr/>
        </p:nvGrpSpPr>
        <p:grpSpPr>
          <a:xfrm>
            <a:off x="1139016" y="5422191"/>
            <a:ext cx="693939" cy="562932"/>
            <a:chOff x="5796058" y="1784206"/>
            <a:chExt cx="680394" cy="551944"/>
          </a:xfrm>
        </p:grpSpPr>
        <p:sp>
          <p:nvSpPr>
            <p:cNvPr id="43" name="Cylinder 42">
              <a:extLst>
                <a:ext uri="{FF2B5EF4-FFF2-40B4-BE49-F238E27FC236}">
                  <a16:creationId xmlns:a16="http://schemas.microsoft.com/office/drawing/2014/main" id="{18F97FD3-89EE-4627-9924-F97AFAE5611C}"/>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7F49FB07-B4AD-43A0-B969-0A5270AD50C7}"/>
                </a:ext>
              </a:extLst>
            </p:cNvPr>
            <p:cNvGrpSpPr/>
            <p:nvPr/>
          </p:nvGrpSpPr>
          <p:grpSpPr>
            <a:xfrm>
              <a:off x="6136001" y="1784206"/>
              <a:ext cx="340451" cy="432515"/>
              <a:chOff x="5983067" y="1784206"/>
              <a:chExt cx="340451" cy="432515"/>
            </a:xfrm>
          </p:grpSpPr>
          <p:sp>
            <p:nvSpPr>
              <p:cNvPr id="45" name="Rectangle 3">
                <a:extLst>
                  <a:ext uri="{FF2B5EF4-FFF2-40B4-BE49-F238E27FC236}">
                    <a16:creationId xmlns:a16="http://schemas.microsoft.com/office/drawing/2014/main" id="{DC47461C-BD0D-4068-8BE5-FE99199570AA}"/>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149">
                <a:extLst>
                  <a:ext uri="{FF2B5EF4-FFF2-40B4-BE49-F238E27FC236}">
                    <a16:creationId xmlns:a16="http://schemas.microsoft.com/office/drawing/2014/main" id="{60D9527D-D63F-4BD4-A4FD-27ED9D993958}"/>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grpSp>
        <p:nvGrpSpPr>
          <p:cNvPr id="49" name="Group 48">
            <a:extLst>
              <a:ext uri="{FF2B5EF4-FFF2-40B4-BE49-F238E27FC236}">
                <a16:creationId xmlns:a16="http://schemas.microsoft.com/office/drawing/2014/main" id="{B5DB4803-DC07-4A0C-AAA2-3A3A48B73F9A}"/>
              </a:ext>
            </a:extLst>
          </p:cNvPr>
          <p:cNvGrpSpPr/>
          <p:nvPr/>
        </p:nvGrpSpPr>
        <p:grpSpPr>
          <a:xfrm>
            <a:off x="6442146" y="2513255"/>
            <a:ext cx="540716" cy="552181"/>
            <a:chOff x="11197026" y="1860109"/>
            <a:chExt cx="540716" cy="552181"/>
          </a:xfrm>
        </p:grpSpPr>
        <p:grpSp>
          <p:nvGrpSpPr>
            <p:cNvPr id="50" name="Group 49">
              <a:extLst>
                <a:ext uri="{FF2B5EF4-FFF2-40B4-BE49-F238E27FC236}">
                  <a16:creationId xmlns:a16="http://schemas.microsoft.com/office/drawing/2014/main" id="{C7A4682B-F7B0-4E87-B8BA-736D73656893}"/>
                </a:ext>
              </a:extLst>
            </p:cNvPr>
            <p:cNvGrpSpPr/>
            <p:nvPr/>
          </p:nvGrpSpPr>
          <p:grpSpPr>
            <a:xfrm>
              <a:off x="11227304" y="1860109"/>
              <a:ext cx="510438" cy="552181"/>
              <a:chOff x="4064268" y="5053939"/>
              <a:chExt cx="1474485" cy="1595066"/>
            </a:xfrm>
          </p:grpSpPr>
          <p:sp>
            <p:nvSpPr>
              <p:cNvPr id="52" name="Cylinder 51">
                <a:extLst>
                  <a:ext uri="{FF2B5EF4-FFF2-40B4-BE49-F238E27FC236}">
                    <a16:creationId xmlns:a16="http://schemas.microsoft.com/office/drawing/2014/main" id="{F76F066A-9D22-4F57-AC47-1E7FDE3AF7D0}"/>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sp>
            <p:nvSpPr>
              <p:cNvPr id="53" name="Freeform 146">
                <a:extLst>
                  <a:ext uri="{FF2B5EF4-FFF2-40B4-BE49-F238E27FC236}">
                    <a16:creationId xmlns:a16="http://schemas.microsoft.com/office/drawing/2014/main" id="{7EA01D8F-FAC0-4B0E-ADC0-C4F544D74FA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solidFill>
                  <a:schemeClr val="accent4">
                    <a:lumMod val="20000"/>
                    <a:lumOff val="80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A9B3AB36-5681-4089-98A6-B07D49627348}"/>
                </a:ext>
              </a:extLst>
            </p:cNvPr>
            <p:cNvSpPr/>
            <p:nvPr/>
          </p:nvSpPr>
          <p:spPr>
            <a:xfrm>
              <a:off x="11197026" y="2006814"/>
              <a:ext cx="421910" cy="237757"/>
            </a:xfrm>
            <a:prstGeom prst="rect">
              <a:avLst/>
            </a:prstGeom>
          </p:spPr>
          <p:txBody>
            <a:bodyPr wrap="none">
              <a:spAutoFit/>
            </a:bodyPr>
            <a:lstStyle/>
            <a:p>
              <a:pPr algn="ctr" defTabSz="951028" fontAlgn="base">
                <a:lnSpc>
                  <a:spcPct val="90000"/>
                </a:lnSpc>
                <a:spcBef>
                  <a:spcPct val="0"/>
                </a:spcBef>
                <a:spcAft>
                  <a:spcPct val="0"/>
                </a:spcAft>
                <a:defRPr/>
              </a:pPr>
              <a:r>
                <a:rPr lang="en-US" sz="1050">
                  <a:latin typeface="Segoe UI" panose="020B0502040204020203" pitchFamily="34" charset="0"/>
                  <a:cs typeface="Segoe UI" panose="020B0502040204020203" pitchFamily="34" charset="0"/>
                </a:rPr>
                <a:t>SQL</a:t>
              </a:r>
            </a:p>
          </p:txBody>
        </p:sp>
      </p:grpSp>
      <p:pic>
        <p:nvPicPr>
          <p:cNvPr id="54" name="Picture 53" descr="A picture containing clipart&#10;&#10;Description automatically generated">
            <a:extLst>
              <a:ext uri="{FF2B5EF4-FFF2-40B4-BE49-F238E27FC236}">
                <a16:creationId xmlns:a16="http://schemas.microsoft.com/office/drawing/2014/main" id="{F2E3A33D-2513-413D-AFAD-2B28FEBF32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3017" y="1525767"/>
            <a:ext cx="1082083" cy="566153"/>
          </a:xfrm>
          <a:prstGeom prst="rect">
            <a:avLst/>
          </a:prstGeom>
        </p:spPr>
      </p:pic>
      <p:sp>
        <p:nvSpPr>
          <p:cNvPr id="57" name="Rectangle 56">
            <a:extLst>
              <a:ext uri="{FF2B5EF4-FFF2-40B4-BE49-F238E27FC236}">
                <a16:creationId xmlns:a16="http://schemas.microsoft.com/office/drawing/2014/main" id="{2D9DCF83-E4C7-4CD8-8B66-47E96404A30C}"/>
              </a:ext>
            </a:extLst>
          </p:cNvPr>
          <p:cNvSpPr/>
          <p:nvPr/>
        </p:nvSpPr>
        <p:spPr>
          <a:xfrm>
            <a:off x="212304" y="3735714"/>
            <a:ext cx="69394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Cloud</a:t>
            </a:r>
          </a:p>
        </p:txBody>
      </p:sp>
      <p:sp>
        <p:nvSpPr>
          <p:cNvPr id="58" name="Rectangle 57">
            <a:extLst>
              <a:ext uri="{FF2B5EF4-FFF2-40B4-BE49-F238E27FC236}">
                <a16:creationId xmlns:a16="http://schemas.microsoft.com/office/drawing/2014/main" id="{191812BC-9CEA-42E9-AA25-8F19367A5580}"/>
              </a:ext>
            </a:extLst>
          </p:cNvPr>
          <p:cNvSpPr/>
          <p:nvPr/>
        </p:nvSpPr>
        <p:spPr>
          <a:xfrm>
            <a:off x="220755" y="4690917"/>
            <a:ext cx="114730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dirty="0">
                <a:solidFill>
                  <a:srgbClr val="0070C0"/>
                </a:solidFill>
                <a:latin typeface="Segoe UI Semibold" panose="020B0702040204020203" pitchFamily="34" charset="0"/>
                <a:cs typeface="Segoe UI Semibold" panose="020B0702040204020203" pitchFamily="34" charset="0"/>
              </a:rPr>
              <a:t>On-premises</a:t>
            </a:r>
          </a:p>
        </p:txBody>
      </p:sp>
      <p:sp>
        <p:nvSpPr>
          <p:cNvPr id="59" name="Rectangle 58">
            <a:extLst>
              <a:ext uri="{FF2B5EF4-FFF2-40B4-BE49-F238E27FC236}">
                <a16:creationId xmlns:a16="http://schemas.microsoft.com/office/drawing/2014/main" id="{56227949-97A1-4613-9505-7C32A73A7B23}"/>
              </a:ext>
            </a:extLst>
          </p:cNvPr>
          <p:cNvSpPr/>
          <p:nvPr/>
        </p:nvSpPr>
        <p:spPr>
          <a:xfrm>
            <a:off x="3844642" y="5799048"/>
            <a:ext cx="917792" cy="37117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kern="0" dirty="0">
                <a:solidFill>
                  <a:schemeClr val="tx1"/>
                </a:solidFill>
                <a:latin typeface="Segoe UI Semibold" panose="020B0702040204020203" pitchFamily="34" charset="0"/>
                <a:cs typeface="Segoe UI Semibold" panose="020B0702040204020203" pitchFamily="34" charset="0"/>
              </a:rPr>
              <a:t>SSIS</a:t>
            </a:r>
          </a:p>
        </p:txBody>
      </p:sp>
      <p:sp>
        <p:nvSpPr>
          <p:cNvPr id="60" name="Text Placeholder 2">
            <a:extLst>
              <a:ext uri="{FF2B5EF4-FFF2-40B4-BE49-F238E27FC236}">
                <a16:creationId xmlns:a16="http://schemas.microsoft.com/office/drawing/2014/main" id="{958AB4DA-18CB-455A-A02B-EFADE12726FE}"/>
              </a:ext>
            </a:extLst>
          </p:cNvPr>
          <p:cNvSpPr txBox="1">
            <a:spLocks/>
          </p:cNvSpPr>
          <p:nvPr/>
        </p:nvSpPr>
        <p:spPr>
          <a:xfrm>
            <a:off x="7786256" y="1212849"/>
            <a:ext cx="4649337" cy="4265527"/>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dirty="0">
                <a:solidFill>
                  <a:srgbClr val="0070C0"/>
                </a:solidFill>
                <a:latin typeface="+mn-lt"/>
              </a:rPr>
              <a:t>Running SSIS in the cloud</a:t>
            </a:r>
          </a:p>
          <a:p>
            <a:pPr marL="233149" lvl="1" indent="0">
              <a:buNone/>
            </a:pPr>
            <a:r>
              <a:rPr lang="en-US" sz="1600" dirty="0">
                <a:solidFill>
                  <a:schemeClr val="tx1"/>
                </a:solidFill>
              </a:rPr>
              <a:t>HYBRID: Join Azure-SSIS IR to a </a:t>
            </a:r>
            <a:r>
              <a:rPr lang="en-US" sz="1600" u="sng" dirty="0" err="1">
                <a:solidFill>
                  <a:schemeClr val="tx1"/>
                </a:solidFill>
              </a:rPr>
              <a:t>VNet</a:t>
            </a:r>
            <a:r>
              <a:rPr lang="en-US" sz="1600" dirty="0">
                <a:solidFill>
                  <a:schemeClr val="tx1"/>
                </a:solidFill>
              </a:rPr>
              <a:t> that is connected to your on-prem network to enable on-prem data access</a:t>
            </a:r>
          </a:p>
          <a:p>
            <a:pPr marL="233149" lvl="1" indent="0">
              <a:buNone/>
            </a:pPr>
            <a:endParaRPr lang="en-US" sz="1600" dirty="0">
              <a:solidFill>
                <a:schemeClr val="tx1"/>
              </a:solidFill>
            </a:endParaRPr>
          </a:p>
          <a:p>
            <a:pPr marL="233149" lvl="1" indent="0">
              <a:buNone/>
            </a:pPr>
            <a:r>
              <a:rPr lang="en-US" sz="1600" dirty="0">
                <a:solidFill>
                  <a:schemeClr val="tx1"/>
                </a:solidFill>
              </a:rPr>
              <a:t>MODERNIZATION: Schedule </a:t>
            </a:r>
            <a:r>
              <a:rPr lang="en-US" sz="1600" dirty="0">
                <a:solidFill>
                  <a:schemeClr val="tx1"/>
                </a:solidFill>
                <a:latin typeface="+mj-lt"/>
              </a:rPr>
              <a:t>first-class SSIS activities</a:t>
            </a:r>
            <a:r>
              <a:rPr lang="en-US" sz="1600" dirty="0">
                <a:solidFill>
                  <a:schemeClr val="tx1"/>
                </a:solidFill>
              </a:rPr>
              <a:t> in ADF pipelines via SSMS and chain/group them w/ other activities via ADF app</a:t>
            </a:r>
          </a:p>
          <a:p>
            <a:pPr marL="233149" lvl="1" indent="0">
              <a:buNone/>
            </a:pPr>
            <a:endParaRPr lang="en-US" sz="1600" dirty="0">
              <a:solidFill>
                <a:schemeClr val="tx1"/>
              </a:solidFill>
            </a:endParaRPr>
          </a:p>
          <a:p>
            <a:pPr marL="233149" lvl="1" indent="0">
              <a:buNone/>
            </a:pPr>
            <a:r>
              <a:rPr lang="en-US" sz="1600" dirty="0">
                <a:solidFill>
                  <a:schemeClr val="tx1"/>
                </a:solidFill>
              </a:rPr>
              <a:t>COMPLEMENTARY: Splice/inject </a:t>
            </a:r>
            <a:r>
              <a:rPr lang="en-US" sz="1600" dirty="0">
                <a:solidFill>
                  <a:schemeClr val="tx1"/>
                </a:solidFill>
                <a:latin typeface="+mj-lt"/>
              </a:rPr>
              <a:t>built-in/custom/Open Source/3</a:t>
            </a:r>
            <a:r>
              <a:rPr lang="en-US" sz="1600" baseline="30000" dirty="0">
                <a:solidFill>
                  <a:schemeClr val="tx1"/>
                </a:solidFill>
                <a:latin typeface="+mj-lt"/>
              </a:rPr>
              <a:t>rd</a:t>
            </a:r>
            <a:r>
              <a:rPr lang="en-US" sz="1600" dirty="0">
                <a:solidFill>
                  <a:schemeClr val="tx1"/>
                </a:solidFill>
                <a:latin typeface="+mj-lt"/>
              </a:rPr>
              <a:t> party SSIS tasks and transformations</a:t>
            </a:r>
            <a:r>
              <a:rPr lang="en-US" sz="1600" dirty="0">
                <a:solidFill>
                  <a:schemeClr val="tx1"/>
                </a:solidFill>
              </a:rPr>
              <a:t> in ADF pipelines</a:t>
            </a:r>
            <a:endParaRPr lang="en-US" sz="1600" u="sng" dirty="0">
              <a:solidFill>
                <a:schemeClr val="tx1"/>
              </a:solidFill>
            </a:endParaRPr>
          </a:p>
          <a:p>
            <a:pPr marL="233149" lvl="1" indent="0">
              <a:buNone/>
            </a:pPr>
            <a:endParaRPr lang="en-US" sz="1600" u="sng" dirty="0">
              <a:solidFill>
                <a:schemeClr val="tx1"/>
              </a:solidFill>
            </a:endParaRPr>
          </a:p>
          <a:p>
            <a:pPr marL="233149" lvl="1" indent="0">
              <a:buNone/>
            </a:pPr>
            <a:r>
              <a:rPr lang="en-US" sz="1600" dirty="0">
                <a:solidFill>
                  <a:schemeClr val="tx1"/>
                </a:solidFill>
              </a:rPr>
              <a:t>READINESS: General Availability (GA) w/ </a:t>
            </a:r>
            <a:r>
              <a:rPr lang="en-US" sz="1600" dirty="0">
                <a:solidFill>
                  <a:schemeClr val="tx1"/>
                </a:solidFill>
                <a:latin typeface="+mj-lt"/>
              </a:rPr>
              <a:t>24/7 live-site support</a:t>
            </a:r>
          </a:p>
        </p:txBody>
      </p:sp>
      <p:sp>
        <p:nvSpPr>
          <p:cNvPr id="61" name="Rectangle 60">
            <a:extLst>
              <a:ext uri="{FF2B5EF4-FFF2-40B4-BE49-F238E27FC236}">
                <a16:creationId xmlns:a16="http://schemas.microsoft.com/office/drawing/2014/main" id="{57E2BCBF-97F6-46EB-A953-32CCA50CCBC5}"/>
              </a:ext>
            </a:extLst>
          </p:cNvPr>
          <p:cNvSpPr/>
          <p:nvPr/>
        </p:nvSpPr>
        <p:spPr>
          <a:xfrm>
            <a:off x="3220872" y="2290854"/>
            <a:ext cx="2140591" cy="307777"/>
          </a:xfrm>
          <a:prstGeom prst="rect">
            <a:avLst/>
          </a:prstGeom>
          <a:noFill/>
          <a:ln w="12700" cap="flat" cmpd="sng" algn="ctr">
            <a:noFill/>
            <a:prstDash val="solid"/>
            <a:miter lim="800000"/>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400" kern="0" dirty="0">
                <a:solidFill>
                  <a:schemeClr val="accent1"/>
                </a:solidFill>
                <a:latin typeface="Segoe UI" panose="020B0502040204020203" pitchFamily="34" charset="0"/>
                <a:cs typeface="Segoe UI" panose="020B0502040204020203" pitchFamily="34" charset="0"/>
              </a:rPr>
              <a:t>SSIS Integration Runtime</a:t>
            </a:r>
          </a:p>
        </p:txBody>
      </p:sp>
    </p:spTree>
    <p:extLst>
      <p:ext uri="{BB962C8B-B14F-4D97-AF65-F5344CB8AC3E}">
        <p14:creationId xmlns:p14="http://schemas.microsoft.com/office/powerpoint/2010/main" val="243141022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1E6BD-4E29-4FAB-8C17-80D1DF337EBC}"/>
              </a:ext>
            </a:extLst>
          </p:cNvPr>
          <p:cNvSpPr>
            <a:spLocks noGrp="1"/>
          </p:cNvSpPr>
          <p:nvPr>
            <p:ph type="title"/>
          </p:nvPr>
        </p:nvSpPr>
        <p:spPr/>
        <p:txBody>
          <a:bodyPr/>
          <a:lstStyle/>
          <a:p>
            <a:r>
              <a:rPr lang="en-US" dirty="0"/>
              <a:t>SSIS IR Enterprise Edition</a:t>
            </a:r>
          </a:p>
        </p:txBody>
      </p:sp>
      <p:sp>
        <p:nvSpPr>
          <p:cNvPr id="4" name="Text Placeholder 2">
            <a:extLst>
              <a:ext uri="{FF2B5EF4-FFF2-40B4-BE49-F238E27FC236}">
                <a16:creationId xmlns:a16="http://schemas.microsoft.com/office/drawing/2014/main" id="{A4049838-4A04-4C44-ACC8-2AC4838392CE}"/>
              </a:ext>
            </a:extLst>
          </p:cNvPr>
          <p:cNvSpPr txBox="1">
            <a:spLocks/>
          </p:cNvSpPr>
          <p:nvPr/>
        </p:nvSpPr>
        <p:spPr>
          <a:xfrm>
            <a:off x="482004" y="1634369"/>
            <a:ext cx="11888787" cy="526913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dirty="0">
                <a:solidFill>
                  <a:schemeClr val="accent1"/>
                </a:solidFill>
                <a:latin typeface="+mn-lt"/>
              </a:rPr>
              <a:t>Enterprise Edition of Azure-SSIS IR allows you to use advanced/premium features</a:t>
            </a:r>
          </a:p>
          <a:p>
            <a:pPr marL="233149" lvl="1" indent="0">
              <a:buNone/>
            </a:pPr>
            <a:r>
              <a:rPr lang="en-US" sz="2000" dirty="0"/>
              <a:t>Change Data Capture (CDC) components</a:t>
            </a:r>
          </a:p>
          <a:p>
            <a:pPr marL="233149" lvl="1" indent="0">
              <a:buNone/>
            </a:pPr>
            <a:r>
              <a:rPr lang="en-US" sz="2000" dirty="0"/>
              <a:t>Oracle/Teradata/SAP BW connectors</a:t>
            </a:r>
          </a:p>
          <a:p>
            <a:pPr marL="233149" lvl="1" indent="0">
              <a:buNone/>
            </a:pPr>
            <a:r>
              <a:rPr lang="en-US" sz="2000" dirty="0"/>
              <a:t>SQL Server Analysis Services (SSAS)/Azure Analysis Services (AAS) connectors/transformations</a:t>
            </a:r>
          </a:p>
          <a:p>
            <a:pPr marL="233149" lvl="1" indent="0">
              <a:buNone/>
            </a:pPr>
            <a:r>
              <a:rPr lang="en-US" sz="2000" dirty="0"/>
              <a:t>Fuzzy Grouping/Lookup transformations</a:t>
            </a:r>
          </a:p>
          <a:p>
            <a:pPr marL="233149" lvl="1" indent="0">
              <a:buNone/>
            </a:pPr>
            <a:r>
              <a:rPr lang="en-US" sz="2000" dirty="0"/>
              <a:t>Term Extraction/Lookup transformations </a:t>
            </a:r>
          </a:p>
          <a:p>
            <a:pPr marL="233149" lvl="1" indent="0">
              <a:buNone/>
            </a:pPr>
            <a:endParaRPr lang="en-US" sz="2000" dirty="0"/>
          </a:p>
          <a:p>
            <a:pPr marL="0" indent="0">
              <a:buNone/>
            </a:pPr>
            <a:r>
              <a:rPr lang="en-US" sz="2400" dirty="0">
                <a:solidFill>
                  <a:schemeClr val="accent1"/>
                </a:solidFill>
                <a:latin typeface="+mn-lt"/>
              </a:rPr>
              <a:t>Some of these features will also require you to install additional components, essentially customizing your Azure-SSIS IR (via </a:t>
            </a:r>
            <a:r>
              <a:rPr lang="en-US" sz="2400" u="sng" dirty="0">
                <a:solidFill>
                  <a:schemeClr val="accent1"/>
                </a:solidFill>
                <a:latin typeface="+mn-lt"/>
              </a:rPr>
              <a:t>Custom Setup Interface</a:t>
            </a:r>
            <a:r>
              <a:rPr lang="en-US" sz="2400" dirty="0">
                <a:solidFill>
                  <a:schemeClr val="accent1"/>
                </a:solidFill>
                <a:latin typeface="+mn-lt"/>
              </a:rPr>
              <a:t>)</a:t>
            </a:r>
            <a:endParaRPr lang="en-US" sz="1600" dirty="0">
              <a:solidFill>
                <a:schemeClr val="accent1"/>
              </a:solidFill>
              <a:latin typeface="+mn-lt"/>
            </a:endParaRPr>
          </a:p>
        </p:txBody>
      </p:sp>
    </p:spTree>
    <p:extLst>
      <p:ext uri="{BB962C8B-B14F-4D97-AF65-F5344CB8AC3E}">
        <p14:creationId xmlns:p14="http://schemas.microsoft.com/office/powerpoint/2010/main" val="208012839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1E6BD-4E29-4FAB-8C17-80D1DF337EBC}"/>
              </a:ext>
            </a:extLst>
          </p:cNvPr>
          <p:cNvSpPr>
            <a:spLocks noGrp="1"/>
          </p:cNvSpPr>
          <p:nvPr>
            <p:ph type="title"/>
          </p:nvPr>
        </p:nvSpPr>
        <p:spPr/>
        <p:txBody>
          <a:bodyPr/>
          <a:lstStyle/>
          <a:p>
            <a:r>
              <a:rPr lang="en-US" dirty="0"/>
              <a:t>SSIS IR Custom setup interface</a:t>
            </a:r>
          </a:p>
        </p:txBody>
      </p:sp>
      <p:sp>
        <p:nvSpPr>
          <p:cNvPr id="5" name="Text Placeholder 2">
            <a:extLst>
              <a:ext uri="{FF2B5EF4-FFF2-40B4-BE49-F238E27FC236}">
                <a16:creationId xmlns:a16="http://schemas.microsoft.com/office/drawing/2014/main" id="{7FDBFC1B-857F-41B9-8EC3-2DD46E524DA0}"/>
              </a:ext>
            </a:extLst>
          </p:cNvPr>
          <p:cNvSpPr txBox="1">
            <a:spLocks/>
          </p:cNvSpPr>
          <p:nvPr/>
        </p:nvSpPr>
        <p:spPr>
          <a:xfrm>
            <a:off x="472412" y="1211287"/>
            <a:ext cx="11888787" cy="546611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dirty="0">
                <a:solidFill>
                  <a:schemeClr val="accent1"/>
                </a:solidFill>
                <a:latin typeface="+mn-lt"/>
              </a:rPr>
              <a:t>Custom setup allows you to add your own setup steps during the provisioning/reconfiguration of your Azure-SSIS IR to:</a:t>
            </a:r>
          </a:p>
          <a:p>
            <a:pPr marL="233149" lvl="1" indent="0">
              <a:buNone/>
            </a:pPr>
            <a:r>
              <a:rPr lang="en-US" sz="1800" dirty="0"/>
              <a:t>Alter the default operating configuration/environment (e.g. to start additional Windows services or persist access credentials for file shares)</a:t>
            </a:r>
          </a:p>
          <a:p>
            <a:pPr marL="233149" lvl="1" indent="0">
              <a:buNone/>
            </a:pPr>
            <a:r>
              <a:rPr lang="en-US" sz="1800" dirty="0"/>
              <a:t>Install additional components (e.g. APIs/assemblies/drivers/extensions)</a:t>
            </a:r>
          </a:p>
          <a:p>
            <a:pPr marL="233149" lvl="1" indent="0">
              <a:buNone/>
            </a:pPr>
            <a:endParaRPr lang="en-US" sz="1800" dirty="0"/>
          </a:p>
          <a:p>
            <a:pPr marL="0" indent="0">
              <a:buNone/>
            </a:pPr>
            <a:r>
              <a:rPr lang="en-US" sz="2400" dirty="0">
                <a:solidFill>
                  <a:schemeClr val="accent1"/>
                </a:solidFill>
                <a:latin typeface="+mn-lt"/>
              </a:rPr>
              <a:t>Instructions</a:t>
            </a:r>
          </a:p>
          <a:p>
            <a:pPr marL="233149" lvl="1" indent="0">
              <a:buNone/>
            </a:pPr>
            <a:r>
              <a:rPr lang="en-US" sz="1800" dirty="0"/>
              <a:t>Prepare </a:t>
            </a:r>
            <a:r>
              <a:rPr lang="en-US" sz="1800" u="sng" dirty="0"/>
              <a:t>a script (main.cmd) + associated files</a:t>
            </a:r>
            <a:r>
              <a:rPr lang="en-US" sz="1800" dirty="0"/>
              <a:t> and upload them into a blob container in your Azure Storage account</a:t>
            </a:r>
          </a:p>
          <a:p>
            <a:pPr marL="233149" lvl="1" indent="0">
              <a:buNone/>
            </a:pPr>
            <a:r>
              <a:rPr lang="en-US" sz="1800" dirty="0"/>
              <a:t>Provide </a:t>
            </a:r>
            <a:r>
              <a:rPr lang="en-US" sz="1800" u="sng" dirty="0"/>
              <a:t>Shared Access Signature (SAS) Uniform Resource Identifier (URI)</a:t>
            </a:r>
            <a:r>
              <a:rPr lang="en-US" sz="1800" dirty="0"/>
              <a:t> of your container when you provision/reconfigure your Azure-SSIS IR</a:t>
            </a:r>
          </a:p>
          <a:p>
            <a:pPr marL="466299" lvl="2" indent="0">
              <a:buNone/>
            </a:pPr>
            <a:r>
              <a:rPr lang="en-US" sz="1400" dirty="0"/>
              <a:t>Each node of your Azure-SSIS IR will then download the script + files from your container and execute your custom setup with an elevated privilege</a:t>
            </a:r>
          </a:p>
          <a:p>
            <a:pPr marL="466299" lvl="2" indent="0">
              <a:buNone/>
            </a:pPr>
            <a:r>
              <a:rPr lang="en-US" sz="1400" dirty="0"/>
              <a:t>Upon completion, each node will upload the standard output of execution and other logs into your container</a:t>
            </a:r>
          </a:p>
          <a:p>
            <a:pPr marL="466299" lvl="2" indent="0">
              <a:buNone/>
            </a:pPr>
            <a:endParaRPr lang="en-US" sz="1400" dirty="0"/>
          </a:p>
          <a:p>
            <a:pPr marL="0" indent="0">
              <a:buNone/>
            </a:pPr>
            <a:r>
              <a:rPr lang="en-US" sz="2400" dirty="0">
                <a:solidFill>
                  <a:schemeClr val="accent1"/>
                </a:solidFill>
                <a:latin typeface="+mn-lt"/>
              </a:rPr>
              <a:t>We support the installation of </a:t>
            </a:r>
            <a:r>
              <a:rPr lang="en-US" sz="2400" u="sng" dirty="0">
                <a:solidFill>
                  <a:schemeClr val="accent1"/>
                </a:solidFill>
                <a:latin typeface="+mn-lt"/>
              </a:rPr>
              <a:t>free/paid/(un)licensed</a:t>
            </a:r>
            <a:r>
              <a:rPr lang="en-US" sz="2400" dirty="0">
                <a:solidFill>
                  <a:schemeClr val="accent1"/>
                </a:solidFill>
                <a:latin typeface="+mn-lt"/>
              </a:rPr>
              <a:t> components</a:t>
            </a:r>
          </a:p>
        </p:txBody>
      </p:sp>
    </p:spTree>
    <p:extLst>
      <p:ext uri="{BB962C8B-B14F-4D97-AF65-F5344CB8AC3E}">
        <p14:creationId xmlns:p14="http://schemas.microsoft.com/office/powerpoint/2010/main" val="290527346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1E6BD-4E29-4FAB-8C17-80D1DF337EBC}"/>
              </a:ext>
            </a:extLst>
          </p:cNvPr>
          <p:cNvSpPr>
            <a:spLocks noGrp="1"/>
          </p:cNvSpPr>
          <p:nvPr>
            <p:ph type="title"/>
          </p:nvPr>
        </p:nvSpPr>
        <p:spPr/>
        <p:txBody>
          <a:bodyPr/>
          <a:lstStyle/>
          <a:p>
            <a:r>
              <a:rPr lang="en-US" dirty="0"/>
              <a:t>3</a:t>
            </a:r>
            <a:r>
              <a:rPr lang="en-US" baseline="30000" dirty="0"/>
              <a:t>rd</a:t>
            </a:r>
            <a:r>
              <a:rPr lang="en-US" dirty="0"/>
              <a:t> party licensing</a:t>
            </a:r>
          </a:p>
        </p:txBody>
      </p:sp>
      <p:sp>
        <p:nvSpPr>
          <p:cNvPr id="4" name="Text Placeholder 2">
            <a:extLst>
              <a:ext uri="{FF2B5EF4-FFF2-40B4-BE49-F238E27FC236}">
                <a16:creationId xmlns:a16="http://schemas.microsoft.com/office/drawing/2014/main" id="{073F7033-B350-46EF-A54B-E7C7A8A81BF0}"/>
              </a:ext>
            </a:extLst>
          </p:cNvPr>
          <p:cNvSpPr txBox="1">
            <a:spLocks/>
          </p:cNvSpPr>
          <p:nvPr/>
        </p:nvSpPr>
        <p:spPr>
          <a:xfrm>
            <a:off x="460056" y="1211287"/>
            <a:ext cx="11847276" cy="515833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dirty="0">
                <a:solidFill>
                  <a:schemeClr val="accent1"/>
                </a:solidFill>
                <a:latin typeface="+mn-lt"/>
              </a:rPr>
              <a:t>To support the installation of </a:t>
            </a:r>
            <a:r>
              <a:rPr lang="en-US" sz="2400" dirty="0">
                <a:solidFill>
                  <a:schemeClr val="accent1"/>
                </a:solidFill>
                <a:latin typeface="+mj-lt"/>
              </a:rPr>
              <a:t>paid/licensed </a:t>
            </a:r>
            <a:r>
              <a:rPr lang="en-US" sz="2400" dirty="0">
                <a:solidFill>
                  <a:schemeClr val="accent1"/>
                </a:solidFill>
                <a:latin typeface="+mn-lt"/>
              </a:rPr>
              <a:t>components from our ISV partners, we face challenges from the nature of Azure-SSIS IR as the nodes are </a:t>
            </a:r>
            <a:r>
              <a:rPr lang="en-US" sz="2400" dirty="0">
                <a:solidFill>
                  <a:schemeClr val="accent1"/>
                </a:solidFill>
                <a:latin typeface="+mj-lt"/>
              </a:rPr>
              <a:t>volatile</a:t>
            </a:r>
            <a:r>
              <a:rPr lang="en-US" sz="2400" dirty="0">
                <a:solidFill>
                  <a:schemeClr val="accent1"/>
                </a:solidFill>
                <a:latin typeface="+mn-lt"/>
              </a:rPr>
              <a:t> in the sense that they can be allocated/released at any time</a:t>
            </a:r>
          </a:p>
          <a:p>
            <a:pPr marL="233149" lvl="1" indent="0">
              <a:buNone/>
            </a:pPr>
            <a:r>
              <a:rPr lang="en-US" sz="1600" dirty="0"/>
              <a:t>We regularly </a:t>
            </a:r>
            <a:r>
              <a:rPr lang="en-US" sz="1600" u="sng" dirty="0"/>
              <a:t>reimage</a:t>
            </a:r>
            <a:r>
              <a:rPr lang="en-US" sz="1600" dirty="0"/>
              <a:t> the nodes to release security patches/new features</a:t>
            </a:r>
          </a:p>
          <a:p>
            <a:pPr marL="233149" lvl="1" indent="0">
              <a:buNone/>
            </a:pPr>
            <a:r>
              <a:rPr lang="en-US" sz="1600" dirty="0"/>
              <a:t>Customers can </a:t>
            </a:r>
            <a:r>
              <a:rPr lang="en-US" sz="1600" u="sng" dirty="0"/>
              <a:t>start/stop</a:t>
            </a:r>
            <a:r>
              <a:rPr lang="en-US" sz="1600" dirty="0"/>
              <a:t> their Azure-SSIS IR to manage its running cost</a:t>
            </a:r>
          </a:p>
          <a:p>
            <a:pPr marL="233149" lvl="1" indent="0">
              <a:buNone/>
            </a:pPr>
            <a:r>
              <a:rPr lang="en-US" sz="1600" dirty="0"/>
              <a:t>Customers can </a:t>
            </a:r>
            <a:r>
              <a:rPr lang="en-US" sz="1600" u="sng" dirty="0"/>
              <a:t>scale up/down</a:t>
            </a:r>
            <a:r>
              <a:rPr lang="en-US" sz="1600" dirty="0"/>
              <a:t> through various node sizes</a:t>
            </a:r>
          </a:p>
          <a:p>
            <a:pPr marL="233149" lvl="1" indent="0">
              <a:buNone/>
            </a:pPr>
            <a:r>
              <a:rPr lang="en-US" sz="1600" dirty="0"/>
              <a:t>Customers can </a:t>
            </a:r>
            <a:r>
              <a:rPr lang="en-US" sz="1600" u="sng" dirty="0"/>
              <a:t>scale in/out</a:t>
            </a:r>
            <a:r>
              <a:rPr lang="en-US" sz="1600" dirty="0"/>
              <a:t> the number of nodes between 1 to 10 (or more by a special request)</a:t>
            </a:r>
          </a:p>
          <a:p>
            <a:pPr marL="233149" lvl="1" indent="0">
              <a:buNone/>
            </a:pPr>
            <a:endParaRPr lang="en-US" sz="2400" dirty="0"/>
          </a:p>
          <a:p>
            <a:pPr marL="0" indent="0">
              <a:buNone/>
            </a:pPr>
            <a:r>
              <a:rPr lang="en-US" sz="2400" dirty="0">
                <a:solidFill>
                  <a:schemeClr val="accent1"/>
                </a:solidFill>
                <a:latin typeface="+mn-lt"/>
              </a:rPr>
              <a:t>Binding a component installation to any particular node by collecting machine-specific info that is traditionally used for on-prem installations, e.g. MAC address, CPU ID, etc. </a:t>
            </a:r>
            <a:r>
              <a:rPr lang="en-US" sz="2400" dirty="0">
                <a:solidFill>
                  <a:schemeClr val="accent1"/>
                </a:solidFill>
                <a:latin typeface="+mj-lt"/>
              </a:rPr>
              <a:t>isn’t viable anymore</a:t>
            </a:r>
          </a:p>
          <a:p>
            <a:pPr marL="0" indent="0">
              <a:buNone/>
            </a:pPr>
            <a:endParaRPr lang="en-US" sz="2400" dirty="0">
              <a:latin typeface="+mn-lt"/>
            </a:endParaRPr>
          </a:p>
          <a:p>
            <a:pPr marL="0" indent="0">
              <a:buNone/>
            </a:pPr>
            <a:r>
              <a:rPr lang="en-US" sz="2400" dirty="0">
                <a:solidFill>
                  <a:schemeClr val="accent1"/>
                </a:solidFill>
                <a:latin typeface="+mn-lt"/>
              </a:rPr>
              <a:t>We provide new </a:t>
            </a:r>
            <a:r>
              <a:rPr lang="en-US" sz="2400" dirty="0">
                <a:solidFill>
                  <a:schemeClr val="accent1"/>
                </a:solidFill>
                <a:latin typeface="+mj-lt"/>
              </a:rPr>
              <a:t>unique and persistent </a:t>
            </a:r>
            <a:r>
              <a:rPr lang="en-US" sz="2400" dirty="0">
                <a:solidFill>
                  <a:schemeClr val="accent1"/>
                </a:solidFill>
                <a:latin typeface="+mn-lt"/>
              </a:rPr>
              <a:t>Windows environment + SSIS system variables for ISVs to bind/validate their component licenses on Azure-SSIS IR:</a:t>
            </a:r>
          </a:p>
          <a:p>
            <a:pPr marL="233149" lvl="1" indent="0">
              <a:buNone/>
            </a:pPr>
            <a:r>
              <a:rPr lang="en-US" sz="1600" u="sng" dirty="0"/>
              <a:t>Cluster ID and Cluster Node Count</a:t>
            </a:r>
          </a:p>
        </p:txBody>
      </p:sp>
    </p:spTree>
    <p:extLst>
      <p:ext uri="{BB962C8B-B14F-4D97-AF65-F5344CB8AC3E}">
        <p14:creationId xmlns:p14="http://schemas.microsoft.com/office/powerpoint/2010/main" val="3546982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left)">
                                      <p:cBhvr>
                                        <p:cTn id="15" dur="500"/>
                                        <p:tgtEl>
                                          <p:spTgt spid="4">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left)">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1000"/>
                                        <p:tgtEl>
                                          <p:spTgt spid="4">
                                            <p:txEl>
                                              <p:pRg st="6" end="6"/>
                                            </p:txEl>
                                          </p:spTgt>
                                        </p:tgtEl>
                                      </p:cBhvr>
                                    </p:animEffect>
                                    <p:anim calcmode="lin" valueType="num">
                                      <p:cBhvr>
                                        <p:cTn id="2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1000"/>
                                        <p:tgtEl>
                                          <p:spTgt spid="4">
                                            <p:txEl>
                                              <p:pRg st="8" end="8"/>
                                            </p:txEl>
                                          </p:spTgt>
                                        </p:tgtEl>
                                      </p:cBhvr>
                                    </p:animEffect>
                                    <p:anim calcmode="lin" valueType="num">
                                      <p:cBhvr>
                                        <p:cTn id="3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1000"/>
                                        <p:tgtEl>
                                          <p:spTgt spid="4">
                                            <p:txEl>
                                              <p:pRg st="9" end="9"/>
                                            </p:txEl>
                                          </p:spTgt>
                                        </p:tgtEl>
                                      </p:cBhvr>
                                    </p:animEffect>
                                    <p:anim calcmode="lin" valueType="num">
                                      <p:cBhvr>
                                        <p:cTn id="37"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1E6BD-4E29-4FAB-8C17-80D1DF337EBC}"/>
              </a:ext>
            </a:extLst>
          </p:cNvPr>
          <p:cNvSpPr>
            <a:spLocks noGrp="1"/>
          </p:cNvSpPr>
          <p:nvPr>
            <p:ph type="title"/>
          </p:nvPr>
        </p:nvSpPr>
        <p:spPr/>
        <p:txBody>
          <a:bodyPr/>
          <a:lstStyle/>
          <a:p>
            <a:r>
              <a:rPr lang="en-US" dirty="0"/>
              <a:t>3</a:t>
            </a:r>
            <a:r>
              <a:rPr lang="en-US" baseline="30000" dirty="0"/>
              <a:t>rd</a:t>
            </a:r>
            <a:r>
              <a:rPr lang="en-US" dirty="0"/>
              <a:t> Party Extensibility – How to </a:t>
            </a:r>
          </a:p>
        </p:txBody>
      </p:sp>
      <p:pic>
        <p:nvPicPr>
          <p:cNvPr id="7" name="Graphic 6" descr="User">
            <a:extLst>
              <a:ext uri="{FF2B5EF4-FFF2-40B4-BE49-F238E27FC236}">
                <a16:creationId xmlns:a16="http://schemas.microsoft.com/office/drawing/2014/main" id="{6CC88DAC-853B-4FC3-B9A5-6A13890C1B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340" y="1532537"/>
            <a:ext cx="914400" cy="914400"/>
          </a:xfrm>
          <a:prstGeom prst="rect">
            <a:avLst/>
          </a:prstGeom>
        </p:spPr>
      </p:pic>
      <p:sp>
        <p:nvSpPr>
          <p:cNvPr id="8" name="Rectangle 7">
            <a:extLst>
              <a:ext uri="{FF2B5EF4-FFF2-40B4-BE49-F238E27FC236}">
                <a16:creationId xmlns:a16="http://schemas.microsoft.com/office/drawing/2014/main" id="{9470EB08-34C8-4261-A712-56CCA83840F6}"/>
              </a:ext>
            </a:extLst>
          </p:cNvPr>
          <p:cNvSpPr/>
          <p:nvPr/>
        </p:nvSpPr>
        <p:spPr bwMode="auto">
          <a:xfrm>
            <a:off x="2125362" y="1828801"/>
            <a:ext cx="6709719" cy="4955058"/>
          </a:xfrm>
          <a:prstGeom prst="rect">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B9EDC08A-0508-4F08-9071-F6204D4193CF}"/>
              </a:ext>
            </a:extLst>
          </p:cNvPr>
          <p:cNvSpPr txBox="1"/>
          <p:nvPr/>
        </p:nvSpPr>
        <p:spPr>
          <a:xfrm>
            <a:off x="2545492" y="1977079"/>
            <a:ext cx="1962268" cy="276999"/>
          </a:xfrm>
          <a:prstGeom prst="rect">
            <a:avLst/>
          </a:prstGeom>
          <a:noFill/>
        </p:spPr>
        <p:txBody>
          <a:bodyPr wrap="none" lIns="0" tIns="0" rIns="0" bIns="0" rtlCol="0">
            <a:spAutoFit/>
          </a:bodyPr>
          <a:lstStyle/>
          <a:p>
            <a:pPr algn="l"/>
            <a:r>
              <a:rPr lang="en-US" dirty="0">
                <a:solidFill>
                  <a:srgbClr val="0070C0"/>
                </a:solidFill>
              </a:rPr>
              <a:t>Azure SSIS IR Node</a:t>
            </a:r>
          </a:p>
        </p:txBody>
      </p:sp>
      <p:sp>
        <p:nvSpPr>
          <p:cNvPr id="10" name="Flowchart: Predefined Process 9">
            <a:extLst>
              <a:ext uri="{FF2B5EF4-FFF2-40B4-BE49-F238E27FC236}">
                <a16:creationId xmlns:a16="http://schemas.microsoft.com/office/drawing/2014/main" id="{B531F97A-CCD6-48BA-99C7-A33ADA1AD15E}"/>
              </a:ext>
            </a:extLst>
          </p:cNvPr>
          <p:cNvSpPr/>
          <p:nvPr/>
        </p:nvSpPr>
        <p:spPr bwMode="auto">
          <a:xfrm>
            <a:off x="6178376" y="2236567"/>
            <a:ext cx="1729946" cy="803189"/>
          </a:xfrm>
          <a:prstGeom prst="flowChartPredefinedProcess">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424A2BE0-8283-4797-A8AB-FAFE7712DB2F}"/>
              </a:ext>
            </a:extLst>
          </p:cNvPr>
          <p:cNvCxnSpPr>
            <a:cxnSpLocks/>
            <a:stCxn id="7" idx="2"/>
            <a:endCxn id="10" idx="1"/>
          </p:cNvCxnSpPr>
          <p:nvPr/>
        </p:nvCxnSpPr>
        <p:spPr>
          <a:xfrm rot="16200000" flipH="1">
            <a:off x="3544846" y="4631"/>
            <a:ext cx="191225" cy="507583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8C88166-4F1A-4272-A11B-CDF88E2EACC7}"/>
              </a:ext>
            </a:extLst>
          </p:cNvPr>
          <p:cNvSpPr/>
          <p:nvPr/>
        </p:nvSpPr>
        <p:spPr bwMode="auto">
          <a:xfrm>
            <a:off x="9860693" y="2131538"/>
            <a:ext cx="2063577" cy="10132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latin typeface="+mj-lt"/>
                <a:ea typeface="Segoe UI" pitchFamily="34" charset="0"/>
                <a:cs typeface="Segoe UI" pitchFamily="34" charset="0"/>
              </a:rPr>
              <a:t>ISV Activation Server</a:t>
            </a:r>
          </a:p>
        </p:txBody>
      </p:sp>
      <p:cxnSp>
        <p:nvCxnSpPr>
          <p:cNvPr id="16" name="Connector: Elbow 15">
            <a:extLst>
              <a:ext uri="{FF2B5EF4-FFF2-40B4-BE49-F238E27FC236}">
                <a16:creationId xmlns:a16="http://schemas.microsoft.com/office/drawing/2014/main" id="{FD9AFB47-9EA6-48A1-8F71-3EEB2FC73027}"/>
              </a:ext>
            </a:extLst>
          </p:cNvPr>
          <p:cNvCxnSpPr>
            <a:cxnSpLocks/>
            <a:stCxn id="14" idx="1"/>
            <a:endCxn id="10" idx="3"/>
          </p:cNvCxnSpPr>
          <p:nvPr/>
        </p:nvCxnSpPr>
        <p:spPr>
          <a:xfrm rot="10800000">
            <a:off x="7908323" y="2638163"/>
            <a:ext cx="1952371" cy="3"/>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32054C-A631-46D5-8D55-C660DBFF0A69}"/>
              </a:ext>
            </a:extLst>
          </p:cNvPr>
          <p:cNvSpPr txBox="1"/>
          <p:nvPr/>
        </p:nvSpPr>
        <p:spPr>
          <a:xfrm>
            <a:off x="8295504" y="2524893"/>
            <a:ext cx="1117294" cy="184666"/>
          </a:xfrm>
          <a:prstGeom prst="rect">
            <a:avLst/>
          </a:prstGeom>
          <a:solidFill>
            <a:schemeClr val="bg1"/>
          </a:solidFill>
        </p:spPr>
        <p:txBody>
          <a:bodyPr wrap="none" lIns="0" tIns="0" rIns="0" bIns="0" rtlCol="0">
            <a:spAutoFit/>
          </a:bodyPr>
          <a:lstStyle/>
          <a:p>
            <a:pPr algn="l"/>
            <a:r>
              <a:rPr lang="en-US" sz="1200" dirty="0">
                <a:gradFill>
                  <a:gsLst>
                    <a:gs pos="2917">
                      <a:schemeClr val="tx1"/>
                    </a:gs>
                    <a:gs pos="30000">
                      <a:schemeClr val="tx1"/>
                    </a:gs>
                  </a:gsLst>
                  <a:lin ang="5400000" scaled="0"/>
                </a:gradFill>
              </a:rPr>
              <a:t>2. Activation Key</a:t>
            </a:r>
          </a:p>
        </p:txBody>
      </p:sp>
      <p:sp>
        <p:nvSpPr>
          <p:cNvPr id="2" name="TextBox 1">
            <a:extLst>
              <a:ext uri="{FF2B5EF4-FFF2-40B4-BE49-F238E27FC236}">
                <a16:creationId xmlns:a16="http://schemas.microsoft.com/office/drawing/2014/main" id="{977DD522-6D88-4526-8B23-62D5ADAECA47}"/>
              </a:ext>
            </a:extLst>
          </p:cNvPr>
          <p:cNvSpPr txBox="1"/>
          <p:nvPr/>
        </p:nvSpPr>
        <p:spPr>
          <a:xfrm>
            <a:off x="1692875" y="2533135"/>
            <a:ext cx="2487861" cy="184666"/>
          </a:xfrm>
          <a:prstGeom prst="rect">
            <a:avLst/>
          </a:prstGeom>
          <a:solidFill>
            <a:schemeClr val="bg1"/>
          </a:solidFill>
        </p:spPr>
        <p:txBody>
          <a:bodyPr wrap="none" lIns="0" tIns="0" rIns="0" bIns="0" rtlCol="0">
            <a:spAutoFit/>
          </a:bodyPr>
          <a:lstStyle/>
          <a:p>
            <a:pPr algn="l"/>
            <a:r>
              <a:rPr lang="en-US" sz="1200" dirty="0">
                <a:gradFill>
                  <a:gsLst>
                    <a:gs pos="2917">
                      <a:schemeClr val="tx1"/>
                    </a:gs>
                    <a:gs pos="30000">
                      <a:schemeClr val="tx1"/>
                    </a:gs>
                  </a:gsLst>
                  <a:lin ang="5400000" scaled="0"/>
                </a:gradFill>
              </a:rPr>
              <a:t>1. Specify Product Key in setup script</a:t>
            </a:r>
          </a:p>
        </p:txBody>
      </p:sp>
      <p:cxnSp>
        <p:nvCxnSpPr>
          <p:cNvPr id="18" name="Connector: Elbow 17">
            <a:extLst>
              <a:ext uri="{FF2B5EF4-FFF2-40B4-BE49-F238E27FC236}">
                <a16:creationId xmlns:a16="http://schemas.microsoft.com/office/drawing/2014/main" id="{088752F0-D61E-473E-B09E-8BB0B95D5F55}"/>
              </a:ext>
            </a:extLst>
          </p:cNvPr>
          <p:cNvCxnSpPr>
            <a:cxnSpLocks/>
            <a:stCxn id="10" idx="0"/>
            <a:endCxn id="14" idx="0"/>
          </p:cNvCxnSpPr>
          <p:nvPr/>
        </p:nvCxnSpPr>
        <p:spPr>
          <a:xfrm rot="5400000" flipH="1" flipV="1">
            <a:off x="8915401" y="259487"/>
            <a:ext cx="105029" cy="3849133"/>
          </a:xfrm>
          <a:prstGeom prst="bentConnector3">
            <a:avLst>
              <a:gd name="adj1" fmla="val 905909"/>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CEEC7EA-125B-4A50-8251-77E81211938A}"/>
              </a:ext>
            </a:extLst>
          </p:cNvPr>
          <p:cNvSpPr txBox="1"/>
          <p:nvPr/>
        </p:nvSpPr>
        <p:spPr>
          <a:xfrm>
            <a:off x="7657071" y="1182128"/>
            <a:ext cx="2636107" cy="369332"/>
          </a:xfrm>
          <a:prstGeom prst="rect">
            <a:avLst/>
          </a:prstGeom>
          <a:solidFill>
            <a:schemeClr val="bg1"/>
          </a:solid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2. Get Activation Key by submitting Cluster ID + Product Key</a:t>
            </a:r>
          </a:p>
        </p:txBody>
      </p:sp>
      <p:sp>
        <p:nvSpPr>
          <p:cNvPr id="21" name="Flowchart: Magnetic Disk 20">
            <a:extLst>
              <a:ext uri="{FF2B5EF4-FFF2-40B4-BE49-F238E27FC236}">
                <a16:creationId xmlns:a16="http://schemas.microsoft.com/office/drawing/2014/main" id="{793927B2-1B28-4DD2-896E-08759C28E557}"/>
              </a:ext>
            </a:extLst>
          </p:cNvPr>
          <p:cNvSpPr/>
          <p:nvPr/>
        </p:nvSpPr>
        <p:spPr bwMode="auto">
          <a:xfrm>
            <a:off x="2730842" y="4695567"/>
            <a:ext cx="1322173" cy="889686"/>
          </a:xfrm>
          <a:prstGeom prst="flowChartMagneticDisk">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66835106-F3A6-4DEA-954F-E05F0D18B8C8}"/>
              </a:ext>
            </a:extLst>
          </p:cNvPr>
          <p:cNvSpPr txBox="1"/>
          <p:nvPr/>
        </p:nvSpPr>
        <p:spPr>
          <a:xfrm>
            <a:off x="2767913" y="5078628"/>
            <a:ext cx="1260389"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Local Store</a:t>
            </a:r>
          </a:p>
          <a:p>
            <a:pPr algn="ctr"/>
            <a:r>
              <a:rPr lang="en-US" sz="1400" dirty="0">
                <a:gradFill>
                  <a:gsLst>
                    <a:gs pos="2917">
                      <a:schemeClr val="tx1"/>
                    </a:gs>
                    <a:gs pos="30000">
                      <a:schemeClr val="tx1"/>
                    </a:gs>
                  </a:gsLst>
                  <a:lin ang="5400000" scaled="0"/>
                </a:gradFill>
              </a:rPr>
              <a:t>(E.g. Registry)</a:t>
            </a:r>
          </a:p>
        </p:txBody>
      </p:sp>
      <p:cxnSp>
        <p:nvCxnSpPr>
          <p:cNvPr id="24" name="Connector: Elbow 23">
            <a:extLst>
              <a:ext uri="{FF2B5EF4-FFF2-40B4-BE49-F238E27FC236}">
                <a16:creationId xmlns:a16="http://schemas.microsoft.com/office/drawing/2014/main" id="{14245B63-AF46-4357-A423-23A0A15295F6}"/>
              </a:ext>
            </a:extLst>
          </p:cNvPr>
          <p:cNvCxnSpPr>
            <a:cxnSpLocks/>
            <a:stCxn id="10" idx="2"/>
            <a:endCxn id="21" idx="1"/>
          </p:cNvCxnSpPr>
          <p:nvPr/>
        </p:nvCxnSpPr>
        <p:spPr>
          <a:xfrm rot="5400000">
            <a:off x="4389734" y="2041951"/>
            <a:ext cx="1655811" cy="3651420"/>
          </a:xfrm>
          <a:prstGeom prst="bentConnector3">
            <a:avLst>
              <a:gd name="adj1" fmla="val 24627"/>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Flowchart: Predefined Process 24">
            <a:extLst>
              <a:ext uri="{FF2B5EF4-FFF2-40B4-BE49-F238E27FC236}">
                <a16:creationId xmlns:a16="http://schemas.microsoft.com/office/drawing/2014/main" id="{19155F40-9D6F-4A56-9695-122641DC86CD}"/>
              </a:ext>
            </a:extLst>
          </p:cNvPr>
          <p:cNvSpPr/>
          <p:nvPr/>
        </p:nvSpPr>
        <p:spPr bwMode="auto">
          <a:xfrm>
            <a:off x="5807679" y="4572000"/>
            <a:ext cx="2409568" cy="1894709"/>
          </a:xfrm>
          <a:prstGeom prst="flowChartPredefinedProcess">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189CE41-CEE5-4D63-82F4-45E4488F747C}"/>
              </a:ext>
            </a:extLst>
          </p:cNvPr>
          <p:cNvSpPr txBox="1"/>
          <p:nvPr/>
        </p:nvSpPr>
        <p:spPr>
          <a:xfrm>
            <a:off x="6417277" y="2537254"/>
            <a:ext cx="1260389"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ISV Setup</a:t>
            </a:r>
          </a:p>
        </p:txBody>
      </p:sp>
      <p:grpSp>
        <p:nvGrpSpPr>
          <p:cNvPr id="37" name="Group 36">
            <a:extLst>
              <a:ext uri="{FF2B5EF4-FFF2-40B4-BE49-F238E27FC236}">
                <a16:creationId xmlns:a16="http://schemas.microsoft.com/office/drawing/2014/main" id="{EC84F9C6-CA53-4518-9229-9AE019FFDCEF}"/>
              </a:ext>
            </a:extLst>
          </p:cNvPr>
          <p:cNvGrpSpPr/>
          <p:nvPr/>
        </p:nvGrpSpPr>
        <p:grpSpPr>
          <a:xfrm>
            <a:off x="6371969" y="4955059"/>
            <a:ext cx="1289219" cy="370702"/>
            <a:chOff x="8905104" y="5424616"/>
            <a:chExt cx="1289219" cy="370702"/>
          </a:xfrm>
        </p:grpSpPr>
        <p:sp>
          <p:nvSpPr>
            <p:cNvPr id="27" name="Rectangle 26">
              <a:extLst>
                <a:ext uri="{FF2B5EF4-FFF2-40B4-BE49-F238E27FC236}">
                  <a16:creationId xmlns:a16="http://schemas.microsoft.com/office/drawing/2014/main" id="{1CB2DB80-2742-4143-8394-A67081C895C6}"/>
                </a:ext>
              </a:extLst>
            </p:cNvPr>
            <p:cNvSpPr/>
            <p:nvPr/>
          </p:nvSpPr>
          <p:spPr bwMode="auto">
            <a:xfrm>
              <a:off x="8909219" y="5424616"/>
              <a:ext cx="1285104" cy="37070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237C45D5-182D-4D7D-BE89-BEBC395BAD87}"/>
                </a:ext>
              </a:extLst>
            </p:cNvPr>
            <p:cNvSpPr txBox="1"/>
            <p:nvPr/>
          </p:nvSpPr>
          <p:spPr>
            <a:xfrm>
              <a:off x="8905104" y="5494639"/>
              <a:ext cx="1260389"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ISV Extension</a:t>
              </a:r>
            </a:p>
          </p:txBody>
        </p:sp>
      </p:grpSp>
      <p:grpSp>
        <p:nvGrpSpPr>
          <p:cNvPr id="38" name="Group 37">
            <a:extLst>
              <a:ext uri="{FF2B5EF4-FFF2-40B4-BE49-F238E27FC236}">
                <a16:creationId xmlns:a16="http://schemas.microsoft.com/office/drawing/2014/main" id="{592A2B22-5207-4173-9759-1A9EE6237A67}"/>
              </a:ext>
            </a:extLst>
          </p:cNvPr>
          <p:cNvGrpSpPr/>
          <p:nvPr/>
        </p:nvGrpSpPr>
        <p:grpSpPr>
          <a:xfrm>
            <a:off x="6376086" y="5923008"/>
            <a:ext cx="1289219" cy="370702"/>
            <a:chOff x="8971006" y="6083645"/>
            <a:chExt cx="1289219" cy="370702"/>
          </a:xfrm>
        </p:grpSpPr>
        <p:sp>
          <p:nvSpPr>
            <p:cNvPr id="29" name="Rectangle 28">
              <a:extLst>
                <a:ext uri="{FF2B5EF4-FFF2-40B4-BE49-F238E27FC236}">
                  <a16:creationId xmlns:a16="http://schemas.microsoft.com/office/drawing/2014/main" id="{269AC557-F24A-4C71-B907-BA5BE445A88D}"/>
                </a:ext>
              </a:extLst>
            </p:cNvPr>
            <p:cNvSpPr/>
            <p:nvPr/>
          </p:nvSpPr>
          <p:spPr bwMode="auto">
            <a:xfrm>
              <a:off x="8975121" y="6083645"/>
              <a:ext cx="1285104" cy="37070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1897EE5F-542D-4822-B34D-2D085DF343B2}"/>
                </a:ext>
              </a:extLst>
            </p:cNvPr>
            <p:cNvSpPr txBox="1"/>
            <p:nvPr/>
          </p:nvSpPr>
          <p:spPr>
            <a:xfrm>
              <a:off x="8971006" y="6153668"/>
              <a:ext cx="1260389"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SSIS Runtime</a:t>
              </a:r>
            </a:p>
          </p:txBody>
        </p:sp>
      </p:grpSp>
      <p:sp>
        <p:nvSpPr>
          <p:cNvPr id="41" name="TextBox 40">
            <a:extLst>
              <a:ext uri="{FF2B5EF4-FFF2-40B4-BE49-F238E27FC236}">
                <a16:creationId xmlns:a16="http://schemas.microsoft.com/office/drawing/2014/main" id="{CF96FF09-692A-4330-A5BD-440B7E318B8D}"/>
              </a:ext>
            </a:extLst>
          </p:cNvPr>
          <p:cNvSpPr txBox="1"/>
          <p:nvPr/>
        </p:nvSpPr>
        <p:spPr>
          <a:xfrm>
            <a:off x="6178379" y="4596712"/>
            <a:ext cx="1064779" cy="215444"/>
          </a:xfrm>
          <a:prstGeom prst="rect">
            <a:avLst/>
          </a:prstGeom>
          <a:solidFill>
            <a:schemeClr val="bg1"/>
          </a:solidFill>
        </p:spPr>
        <p:txBody>
          <a:bodyPr wrap="none" lIns="0" tIns="0" rIns="0" bIns="0" rtlCol="0">
            <a:spAutoFit/>
          </a:bodyPr>
          <a:lstStyle/>
          <a:p>
            <a:pPr algn="l"/>
            <a:r>
              <a:rPr lang="en-US" sz="1400" dirty="0">
                <a:solidFill>
                  <a:schemeClr val="accent1"/>
                </a:solidFill>
              </a:rPr>
              <a:t>SSIS Executor</a:t>
            </a:r>
          </a:p>
        </p:txBody>
      </p:sp>
      <p:sp>
        <p:nvSpPr>
          <p:cNvPr id="42" name="TextBox 41">
            <a:extLst>
              <a:ext uri="{FF2B5EF4-FFF2-40B4-BE49-F238E27FC236}">
                <a16:creationId xmlns:a16="http://schemas.microsoft.com/office/drawing/2014/main" id="{34E4B5B9-A08A-46A3-A6F9-3478BAF9695A}"/>
              </a:ext>
            </a:extLst>
          </p:cNvPr>
          <p:cNvSpPr txBox="1"/>
          <p:nvPr/>
        </p:nvSpPr>
        <p:spPr>
          <a:xfrm>
            <a:off x="4250725" y="4942704"/>
            <a:ext cx="1260388" cy="553998"/>
          </a:xfrm>
          <a:prstGeom prst="rect">
            <a:avLst/>
          </a:prstGeom>
          <a:solidFill>
            <a:schemeClr val="bg1"/>
          </a:solidFill>
        </p:spPr>
        <p:txBody>
          <a:bodyPr wrap="square" lIns="0" tIns="0" rIns="0" bIns="0" rtlCol="0">
            <a:spAutoFit/>
          </a:bodyPr>
          <a:lstStyle/>
          <a:p>
            <a:pPr algn="l"/>
            <a:r>
              <a:rPr lang="en-US" sz="1200" dirty="0">
                <a:gradFill>
                  <a:gsLst>
                    <a:gs pos="2917">
                      <a:schemeClr val="tx1"/>
                    </a:gs>
                    <a:gs pos="30000">
                      <a:schemeClr val="tx1"/>
                    </a:gs>
                  </a:gsLst>
                  <a:lin ang="5400000" scaled="0"/>
                </a:gradFill>
              </a:rPr>
              <a:t>4. Read Activation Key and validate it with Cluster ID</a:t>
            </a:r>
          </a:p>
        </p:txBody>
      </p:sp>
      <p:cxnSp>
        <p:nvCxnSpPr>
          <p:cNvPr id="44" name="Connector: Elbow 43">
            <a:extLst>
              <a:ext uri="{FF2B5EF4-FFF2-40B4-BE49-F238E27FC236}">
                <a16:creationId xmlns:a16="http://schemas.microsoft.com/office/drawing/2014/main" id="{B685BE3D-A84F-4D78-AA57-DFD3FA5F51D3}"/>
              </a:ext>
            </a:extLst>
          </p:cNvPr>
          <p:cNvCxnSpPr>
            <a:stCxn id="27" idx="3"/>
            <a:endCxn id="14" idx="2"/>
          </p:cNvCxnSpPr>
          <p:nvPr/>
        </p:nvCxnSpPr>
        <p:spPr>
          <a:xfrm flipV="1">
            <a:off x="7661188" y="3144792"/>
            <a:ext cx="3231294" cy="1995618"/>
          </a:xfrm>
          <a:prstGeom prst="bentConnector2">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D4CEA8-E07C-4B95-BE5E-E212244881E4}"/>
              </a:ext>
            </a:extLst>
          </p:cNvPr>
          <p:cNvCxnSpPr>
            <a:stCxn id="27" idx="2"/>
            <a:endCxn id="29" idx="0"/>
          </p:cNvCxnSpPr>
          <p:nvPr/>
        </p:nvCxnSpPr>
        <p:spPr>
          <a:xfrm>
            <a:off x="7018636" y="5325761"/>
            <a:ext cx="4117" cy="597247"/>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99D40A2-0955-4EDB-AD26-5408A903BDCF}"/>
              </a:ext>
            </a:extLst>
          </p:cNvPr>
          <p:cNvSpPr txBox="1"/>
          <p:nvPr/>
        </p:nvSpPr>
        <p:spPr>
          <a:xfrm>
            <a:off x="3834714" y="3352801"/>
            <a:ext cx="1578189" cy="184666"/>
          </a:xfrm>
          <a:prstGeom prst="rect">
            <a:avLst/>
          </a:prstGeom>
          <a:solidFill>
            <a:schemeClr val="bg1"/>
          </a:solidFill>
        </p:spPr>
        <p:txBody>
          <a:bodyPr wrap="none" lIns="0" tIns="0" rIns="0" bIns="0" rtlCol="0">
            <a:spAutoFit/>
          </a:bodyPr>
          <a:lstStyle/>
          <a:p>
            <a:pPr algn="l"/>
            <a:r>
              <a:rPr lang="en-US" sz="1200" dirty="0">
                <a:gradFill>
                  <a:gsLst>
                    <a:gs pos="2917">
                      <a:schemeClr val="tx1"/>
                    </a:gs>
                    <a:gs pos="30000">
                      <a:schemeClr val="tx1"/>
                    </a:gs>
                  </a:gsLst>
                  <a:lin ang="5400000" scaled="0"/>
                </a:gradFill>
              </a:rPr>
              <a:t>3. Write Activation Key</a:t>
            </a:r>
          </a:p>
        </p:txBody>
      </p:sp>
      <p:sp>
        <p:nvSpPr>
          <p:cNvPr id="52" name="Rectangle: Rounded Corners 51">
            <a:extLst>
              <a:ext uri="{FF2B5EF4-FFF2-40B4-BE49-F238E27FC236}">
                <a16:creationId xmlns:a16="http://schemas.microsoft.com/office/drawing/2014/main" id="{B3B537AB-D027-47E7-9130-6EF0C573F563}"/>
              </a:ext>
            </a:extLst>
          </p:cNvPr>
          <p:cNvSpPr/>
          <p:nvPr/>
        </p:nvSpPr>
        <p:spPr bwMode="auto">
          <a:xfrm>
            <a:off x="5572897" y="4188941"/>
            <a:ext cx="2928552" cy="249606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3A1225DC-E96D-4FBE-88C2-399DDEA1C955}"/>
              </a:ext>
            </a:extLst>
          </p:cNvPr>
          <p:cNvSpPr txBox="1"/>
          <p:nvPr/>
        </p:nvSpPr>
        <p:spPr>
          <a:xfrm>
            <a:off x="5799439" y="4254846"/>
            <a:ext cx="771045" cy="215444"/>
          </a:xfrm>
          <a:prstGeom prst="rect">
            <a:avLst/>
          </a:prstGeom>
          <a:noFill/>
        </p:spPr>
        <p:txBody>
          <a:bodyPr wrap="none" lIns="0" tIns="0" rIns="0" bIns="0" rtlCol="0">
            <a:spAutoFit/>
          </a:bodyPr>
          <a:lstStyle/>
          <a:p>
            <a:pPr algn="l"/>
            <a:r>
              <a:rPr lang="en-US" sz="1400" dirty="0"/>
              <a:t>Container</a:t>
            </a:r>
          </a:p>
        </p:txBody>
      </p:sp>
      <p:cxnSp>
        <p:nvCxnSpPr>
          <p:cNvPr id="57" name="Straight Arrow Connector 56">
            <a:extLst>
              <a:ext uri="{FF2B5EF4-FFF2-40B4-BE49-F238E27FC236}">
                <a16:creationId xmlns:a16="http://schemas.microsoft.com/office/drawing/2014/main" id="{D5C68F37-6348-4529-8D17-E27F51186268}"/>
              </a:ext>
            </a:extLst>
          </p:cNvPr>
          <p:cNvCxnSpPr>
            <a:stCxn id="28" idx="1"/>
            <a:endCxn id="21" idx="4"/>
          </p:cNvCxnSpPr>
          <p:nvPr/>
        </p:nvCxnSpPr>
        <p:spPr>
          <a:xfrm flipH="1">
            <a:off x="4053015" y="5132804"/>
            <a:ext cx="2318954" cy="7606"/>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A2AD039-B2B4-4552-B9C2-00CB1E65F716}"/>
              </a:ext>
            </a:extLst>
          </p:cNvPr>
          <p:cNvSpPr txBox="1"/>
          <p:nvPr/>
        </p:nvSpPr>
        <p:spPr>
          <a:xfrm>
            <a:off x="6421398" y="5494639"/>
            <a:ext cx="1098442" cy="184666"/>
          </a:xfrm>
          <a:prstGeom prst="rect">
            <a:avLst/>
          </a:prstGeom>
          <a:solidFill>
            <a:schemeClr val="bg1"/>
          </a:solidFill>
        </p:spPr>
        <p:txBody>
          <a:bodyPr wrap="none" lIns="0" tIns="0" rIns="0" bIns="0" rtlCol="0">
            <a:spAutoFit/>
          </a:bodyPr>
          <a:lstStyle/>
          <a:p>
            <a:pPr algn="l"/>
            <a:r>
              <a:rPr lang="en-US" sz="1200" dirty="0">
                <a:gradFill>
                  <a:gsLst>
                    <a:gs pos="2917">
                      <a:schemeClr val="tx1"/>
                    </a:gs>
                    <a:gs pos="30000">
                      <a:schemeClr val="tx1"/>
                    </a:gs>
                  </a:gsLst>
                  <a:lin ang="5400000" scaled="0"/>
                </a:gradFill>
              </a:rPr>
              <a:t>4. Get Cluster ID</a:t>
            </a:r>
          </a:p>
        </p:txBody>
      </p:sp>
      <p:sp>
        <p:nvSpPr>
          <p:cNvPr id="62" name="TextBox 61">
            <a:extLst>
              <a:ext uri="{FF2B5EF4-FFF2-40B4-BE49-F238E27FC236}">
                <a16:creationId xmlns:a16="http://schemas.microsoft.com/office/drawing/2014/main" id="{4BF07AD4-1FAB-4D1D-B166-3648695BD610}"/>
              </a:ext>
            </a:extLst>
          </p:cNvPr>
          <p:cNvSpPr txBox="1"/>
          <p:nvPr/>
        </p:nvSpPr>
        <p:spPr>
          <a:xfrm>
            <a:off x="9691817" y="4217773"/>
            <a:ext cx="2372573" cy="184666"/>
          </a:xfrm>
          <a:prstGeom prst="rect">
            <a:avLst/>
          </a:prstGeom>
          <a:solidFill>
            <a:schemeClr val="bg1"/>
          </a:solidFill>
        </p:spPr>
        <p:txBody>
          <a:bodyPr wrap="none" lIns="0" tIns="0" rIns="0" bIns="0" rtlCol="0">
            <a:spAutoFit/>
          </a:bodyPr>
          <a:lstStyle/>
          <a:p>
            <a:pPr algn="l"/>
            <a:r>
              <a:rPr lang="en-US" sz="1200" dirty="0">
                <a:gradFill>
                  <a:gsLst>
                    <a:gs pos="2917">
                      <a:schemeClr val="tx1"/>
                    </a:gs>
                    <a:gs pos="30000">
                      <a:schemeClr val="tx1"/>
                    </a:gs>
                  </a:gsLst>
                  <a:lin ang="5400000" scaled="0"/>
                </a:gradFill>
              </a:rPr>
              <a:t>4. Report on node count (Optional)</a:t>
            </a:r>
          </a:p>
        </p:txBody>
      </p:sp>
      <p:cxnSp>
        <p:nvCxnSpPr>
          <p:cNvPr id="64" name="Straight Arrow Connector 63">
            <a:extLst>
              <a:ext uri="{FF2B5EF4-FFF2-40B4-BE49-F238E27FC236}">
                <a16:creationId xmlns:a16="http://schemas.microsoft.com/office/drawing/2014/main" id="{C009182C-0A3D-4251-B046-DD27C96A2951}"/>
              </a:ext>
            </a:extLst>
          </p:cNvPr>
          <p:cNvCxnSpPr/>
          <p:nvPr/>
        </p:nvCxnSpPr>
        <p:spPr>
          <a:xfrm>
            <a:off x="11022230" y="6425515"/>
            <a:ext cx="11368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14710B4-EE07-4A76-B0A8-93A9D1373E78}"/>
              </a:ext>
            </a:extLst>
          </p:cNvPr>
          <p:cNvCxnSpPr/>
          <p:nvPr/>
        </p:nvCxnSpPr>
        <p:spPr>
          <a:xfrm>
            <a:off x="11038705" y="6775623"/>
            <a:ext cx="1136821" cy="0"/>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B06314C-45CE-45D1-AED3-117B31A4ECFF}"/>
              </a:ext>
            </a:extLst>
          </p:cNvPr>
          <p:cNvSpPr txBox="1"/>
          <p:nvPr/>
        </p:nvSpPr>
        <p:spPr>
          <a:xfrm>
            <a:off x="11327033" y="6322545"/>
            <a:ext cx="391133" cy="184666"/>
          </a:xfrm>
          <a:prstGeom prst="rect">
            <a:avLst/>
          </a:prstGeom>
          <a:solidFill>
            <a:schemeClr val="bg1"/>
          </a:solidFill>
        </p:spPr>
        <p:txBody>
          <a:bodyPr wrap="none" lIns="0" tIns="0" rIns="0" bIns="0" rtlCol="0">
            <a:spAutoFit/>
          </a:bodyPr>
          <a:lstStyle/>
          <a:p>
            <a:pPr algn="l"/>
            <a:r>
              <a:rPr lang="en-US" sz="1200" dirty="0">
                <a:gradFill>
                  <a:gsLst>
                    <a:gs pos="2917">
                      <a:schemeClr val="tx1"/>
                    </a:gs>
                    <a:gs pos="30000">
                      <a:schemeClr val="tx1"/>
                    </a:gs>
                  </a:gsLst>
                  <a:lin ang="5400000" scaled="0"/>
                </a:gradFill>
              </a:rPr>
              <a:t>Setup</a:t>
            </a:r>
          </a:p>
        </p:txBody>
      </p:sp>
      <p:sp>
        <p:nvSpPr>
          <p:cNvPr id="67" name="TextBox 66">
            <a:extLst>
              <a:ext uri="{FF2B5EF4-FFF2-40B4-BE49-F238E27FC236}">
                <a16:creationId xmlns:a16="http://schemas.microsoft.com/office/drawing/2014/main" id="{FD755145-75D5-46D6-BDCC-C83ACAAE6FB1}"/>
              </a:ext>
            </a:extLst>
          </p:cNvPr>
          <p:cNvSpPr txBox="1"/>
          <p:nvPr/>
        </p:nvSpPr>
        <p:spPr>
          <a:xfrm>
            <a:off x="11318794" y="6647942"/>
            <a:ext cx="567463" cy="184666"/>
          </a:xfrm>
          <a:prstGeom prst="rect">
            <a:avLst/>
          </a:prstGeom>
          <a:solidFill>
            <a:schemeClr val="bg1"/>
          </a:solidFill>
        </p:spPr>
        <p:txBody>
          <a:bodyPr wrap="none" lIns="0" tIns="0" rIns="0" bIns="0" rtlCol="0">
            <a:spAutoFit/>
          </a:bodyPr>
          <a:lstStyle/>
          <a:p>
            <a:pPr algn="l"/>
            <a:r>
              <a:rPr lang="en-US" sz="1200" dirty="0">
                <a:gradFill>
                  <a:gsLst>
                    <a:gs pos="2917">
                      <a:schemeClr val="tx1"/>
                    </a:gs>
                    <a:gs pos="30000">
                      <a:schemeClr val="tx1"/>
                    </a:gs>
                  </a:gsLst>
                  <a:lin ang="5400000" scaled="0"/>
                </a:gradFill>
              </a:rPr>
              <a:t>Runtime</a:t>
            </a:r>
          </a:p>
        </p:txBody>
      </p:sp>
    </p:spTree>
    <p:extLst>
      <p:ext uri="{BB962C8B-B14F-4D97-AF65-F5344CB8AC3E}">
        <p14:creationId xmlns:p14="http://schemas.microsoft.com/office/powerpoint/2010/main" val="3898194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500"/>
                                        <p:tgtEl>
                                          <p:spTgt spid="2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2"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right)">
                                      <p:cBhvr>
                                        <p:cTn id="45" dur="500"/>
                                        <p:tgtEl>
                                          <p:spTgt spid="57"/>
                                        </p:tgtEl>
                                      </p:cBhvr>
                                    </p:animEffect>
                                  </p:childTnLst>
                                </p:cTn>
                              </p:par>
                              <p:par>
                                <p:cTn id="46" presetID="22" presetClass="entr" presetSubtype="4"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down)">
                                      <p:cBhvr>
                                        <p:cTn id="48" dur="500"/>
                                        <p:tgtEl>
                                          <p:spTgt spid="44"/>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childTnLst>
                          </p:cTn>
                        </p:par>
                        <p:par>
                          <p:cTn id="65" fill="hold">
                            <p:stCondLst>
                              <p:cond delay="2500"/>
                            </p:stCondLst>
                            <p:childTnLst>
                              <p:par>
                                <p:cTn id="66" presetID="10" presetClass="entr" presetSubtype="0" fill="hold" grpId="0" nodeType="after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20" grpId="0" animBg="1"/>
      <p:bldP spid="42" grpId="0" animBg="1"/>
      <p:bldP spid="51" grpId="0" animBg="1"/>
      <p:bldP spid="40" grpId="0" animBg="1"/>
      <p:bldP spid="62" grpId="0" animBg="1"/>
      <p:bldP spid="66" grpId="0" animBg="1"/>
      <p:bldP spid="6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1E6BD-4E29-4FAB-8C17-80D1DF337EBC}"/>
              </a:ext>
            </a:extLst>
          </p:cNvPr>
          <p:cNvSpPr>
            <a:spLocks noGrp="1"/>
          </p:cNvSpPr>
          <p:nvPr>
            <p:ph type="title"/>
          </p:nvPr>
        </p:nvSpPr>
        <p:spPr/>
        <p:txBody>
          <a:bodyPr/>
          <a:lstStyle/>
          <a:p>
            <a:r>
              <a:rPr lang="en-US" dirty="0"/>
              <a:t>ISV Partners</a:t>
            </a:r>
          </a:p>
        </p:txBody>
      </p:sp>
      <p:pic>
        <p:nvPicPr>
          <p:cNvPr id="5" name="Picture 4">
            <a:extLst>
              <a:ext uri="{FF2B5EF4-FFF2-40B4-BE49-F238E27FC236}">
                <a16:creationId xmlns:a16="http://schemas.microsoft.com/office/drawing/2014/main" id="{63DCBA1B-B068-4D80-9AD8-6680CCE99C99}"/>
              </a:ext>
            </a:extLst>
          </p:cNvPr>
          <p:cNvPicPr>
            <a:picLocks noChangeAspect="1"/>
          </p:cNvPicPr>
          <p:nvPr/>
        </p:nvPicPr>
        <p:blipFill>
          <a:blip r:embed="rId3"/>
          <a:stretch>
            <a:fillRect/>
          </a:stretch>
        </p:blipFill>
        <p:spPr>
          <a:xfrm>
            <a:off x="3340699" y="1974465"/>
            <a:ext cx="3171311" cy="577782"/>
          </a:xfrm>
          <a:prstGeom prst="rect">
            <a:avLst/>
          </a:prstGeom>
        </p:spPr>
      </p:pic>
      <p:pic>
        <p:nvPicPr>
          <p:cNvPr id="6" name="Picture 5">
            <a:extLst>
              <a:ext uri="{FF2B5EF4-FFF2-40B4-BE49-F238E27FC236}">
                <a16:creationId xmlns:a16="http://schemas.microsoft.com/office/drawing/2014/main" id="{5B67D134-545B-4319-9FA8-590F46DD486F}"/>
              </a:ext>
            </a:extLst>
          </p:cNvPr>
          <p:cNvPicPr>
            <a:picLocks noChangeAspect="1"/>
          </p:cNvPicPr>
          <p:nvPr/>
        </p:nvPicPr>
        <p:blipFill>
          <a:blip r:embed="rId4"/>
          <a:stretch>
            <a:fillRect/>
          </a:stretch>
        </p:blipFill>
        <p:spPr>
          <a:xfrm>
            <a:off x="630618" y="1730247"/>
            <a:ext cx="2097369" cy="1046146"/>
          </a:xfrm>
          <a:prstGeom prst="rect">
            <a:avLst/>
          </a:prstGeom>
        </p:spPr>
      </p:pic>
      <p:pic>
        <p:nvPicPr>
          <p:cNvPr id="7" name="Picture 6">
            <a:extLst>
              <a:ext uri="{FF2B5EF4-FFF2-40B4-BE49-F238E27FC236}">
                <a16:creationId xmlns:a16="http://schemas.microsoft.com/office/drawing/2014/main" id="{2C9A121A-1677-4CCB-935B-8E8B4FC244FF}"/>
              </a:ext>
            </a:extLst>
          </p:cNvPr>
          <p:cNvPicPr>
            <a:picLocks noChangeAspect="1"/>
          </p:cNvPicPr>
          <p:nvPr/>
        </p:nvPicPr>
        <p:blipFill>
          <a:blip r:embed="rId5"/>
          <a:stretch>
            <a:fillRect/>
          </a:stretch>
        </p:blipFill>
        <p:spPr>
          <a:xfrm>
            <a:off x="7157529" y="1878527"/>
            <a:ext cx="3045660" cy="677846"/>
          </a:xfrm>
          <a:prstGeom prst="rect">
            <a:avLst/>
          </a:prstGeom>
        </p:spPr>
      </p:pic>
      <p:pic>
        <p:nvPicPr>
          <p:cNvPr id="8" name="Picture 7">
            <a:extLst>
              <a:ext uri="{FF2B5EF4-FFF2-40B4-BE49-F238E27FC236}">
                <a16:creationId xmlns:a16="http://schemas.microsoft.com/office/drawing/2014/main" id="{E4C68E01-55A8-413E-BBD1-B2E5FC527DB1}"/>
              </a:ext>
            </a:extLst>
          </p:cNvPr>
          <p:cNvPicPr>
            <a:picLocks noChangeAspect="1"/>
          </p:cNvPicPr>
          <p:nvPr/>
        </p:nvPicPr>
        <p:blipFill>
          <a:blip r:embed="rId6"/>
          <a:stretch>
            <a:fillRect/>
          </a:stretch>
        </p:blipFill>
        <p:spPr>
          <a:xfrm>
            <a:off x="964251" y="3250554"/>
            <a:ext cx="2584461" cy="820566"/>
          </a:xfrm>
          <a:prstGeom prst="rect">
            <a:avLst/>
          </a:prstGeom>
        </p:spPr>
      </p:pic>
      <p:pic>
        <p:nvPicPr>
          <p:cNvPr id="9" name="Picture 8">
            <a:extLst>
              <a:ext uri="{FF2B5EF4-FFF2-40B4-BE49-F238E27FC236}">
                <a16:creationId xmlns:a16="http://schemas.microsoft.com/office/drawing/2014/main" id="{131FDAC0-FC1E-40F3-9AF1-3D152E2E42AD}"/>
              </a:ext>
            </a:extLst>
          </p:cNvPr>
          <p:cNvPicPr>
            <a:picLocks noChangeAspect="1"/>
          </p:cNvPicPr>
          <p:nvPr/>
        </p:nvPicPr>
        <p:blipFill>
          <a:blip r:embed="rId7"/>
          <a:stretch>
            <a:fillRect/>
          </a:stretch>
        </p:blipFill>
        <p:spPr>
          <a:xfrm>
            <a:off x="4738915" y="3173587"/>
            <a:ext cx="3232747" cy="820566"/>
          </a:xfrm>
          <a:prstGeom prst="rect">
            <a:avLst/>
          </a:prstGeom>
        </p:spPr>
      </p:pic>
      <p:pic>
        <p:nvPicPr>
          <p:cNvPr id="10" name="Picture 9">
            <a:extLst>
              <a:ext uri="{FF2B5EF4-FFF2-40B4-BE49-F238E27FC236}">
                <a16:creationId xmlns:a16="http://schemas.microsoft.com/office/drawing/2014/main" id="{FB74C222-A7EA-4DC7-B6AD-16E99E7971A5}"/>
              </a:ext>
            </a:extLst>
          </p:cNvPr>
          <p:cNvPicPr>
            <a:picLocks noChangeAspect="1"/>
          </p:cNvPicPr>
          <p:nvPr/>
        </p:nvPicPr>
        <p:blipFill>
          <a:blip r:embed="rId8"/>
          <a:stretch>
            <a:fillRect/>
          </a:stretch>
        </p:blipFill>
        <p:spPr>
          <a:xfrm>
            <a:off x="8603271" y="3189528"/>
            <a:ext cx="3045659" cy="820566"/>
          </a:xfrm>
          <a:prstGeom prst="rect">
            <a:avLst/>
          </a:prstGeom>
        </p:spPr>
      </p:pic>
      <p:pic>
        <p:nvPicPr>
          <p:cNvPr id="11" name="Picture 10">
            <a:extLst>
              <a:ext uri="{FF2B5EF4-FFF2-40B4-BE49-F238E27FC236}">
                <a16:creationId xmlns:a16="http://schemas.microsoft.com/office/drawing/2014/main" id="{0A64FB31-8DCA-4666-95DF-0FABCB043843}"/>
              </a:ext>
            </a:extLst>
          </p:cNvPr>
          <p:cNvPicPr>
            <a:picLocks noChangeAspect="1"/>
          </p:cNvPicPr>
          <p:nvPr/>
        </p:nvPicPr>
        <p:blipFill>
          <a:blip r:embed="rId9"/>
          <a:stretch>
            <a:fillRect/>
          </a:stretch>
        </p:blipFill>
        <p:spPr>
          <a:xfrm>
            <a:off x="7378850" y="4608156"/>
            <a:ext cx="2898228" cy="668179"/>
          </a:xfrm>
          <a:prstGeom prst="rect">
            <a:avLst/>
          </a:prstGeom>
        </p:spPr>
      </p:pic>
      <p:pic>
        <p:nvPicPr>
          <p:cNvPr id="12" name="Picture 11">
            <a:extLst>
              <a:ext uri="{FF2B5EF4-FFF2-40B4-BE49-F238E27FC236}">
                <a16:creationId xmlns:a16="http://schemas.microsoft.com/office/drawing/2014/main" id="{D4512AD4-B419-4EB6-9B86-87AEAA8595A1}"/>
              </a:ext>
            </a:extLst>
          </p:cNvPr>
          <p:cNvPicPr>
            <a:picLocks noChangeAspect="1"/>
          </p:cNvPicPr>
          <p:nvPr/>
        </p:nvPicPr>
        <p:blipFill>
          <a:blip r:embed="rId10"/>
          <a:stretch>
            <a:fillRect/>
          </a:stretch>
        </p:blipFill>
        <p:spPr>
          <a:xfrm>
            <a:off x="3040187" y="4571086"/>
            <a:ext cx="2783752" cy="785844"/>
          </a:xfrm>
          <a:prstGeom prst="rect">
            <a:avLst/>
          </a:prstGeom>
        </p:spPr>
      </p:pic>
      <p:sp>
        <p:nvSpPr>
          <p:cNvPr id="2" name="TextBox 1">
            <a:extLst>
              <a:ext uri="{FF2B5EF4-FFF2-40B4-BE49-F238E27FC236}">
                <a16:creationId xmlns:a16="http://schemas.microsoft.com/office/drawing/2014/main" id="{B5371980-DA3A-430A-9B71-FBE84169C4A5}"/>
              </a:ext>
            </a:extLst>
          </p:cNvPr>
          <p:cNvSpPr txBox="1"/>
          <p:nvPr/>
        </p:nvSpPr>
        <p:spPr>
          <a:xfrm>
            <a:off x="420129" y="6120622"/>
            <a:ext cx="11500969" cy="1477328"/>
          </a:xfrm>
          <a:prstGeom prst="rect">
            <a:avLst/>
          </a:prstGeom>
          <a:noFill/>
        </p:spPr>
        <p:txBody>
          <a:bodyPr wrap="none" lIns="0" tIns="0" rIns="0" bIns="0" rtlCol="0">
            <a:spAutoFit/>
          </a:bodyPr>
          <a:lstStyle/>
          <a:p>
            <a:r>
              <a:rPr lang="en-US" sz="1600" dirty="0">
                <a:gradFill>
                  <a:gsLst>
                    <a:gs pos="7965">
                      <a:schemeClr val="tx1"/>
                    </a:gs>
                    <a:gs pos="63000">
                      <a:schemeClr val="tx1"/>
                    </a:gs>
                  </a:gsLst>
                  <a:lin ang="5400000" scaled="0"/>
                </a:gradFill>
              </a:rPr>
              <a:t>SSIS Team Blog: </a:t>
            </a:r>
            <a:r>
              <a:rPr lang="en-US" sz="1600" dirty="0">
                <a:gradFill>
                  <a:gsLst>
                    <a:gs pos="7965">
                      <a:schemeClr val="tx1"/>
                    </a:gs>
                    <a:gs pos="63000">
                      <a:schemeClr val="tx1"/>
                    </a:gs>
                  </a:gsLst>
                  <a:lin ang="5400000" scaled="0"/>
                </a:gradFill>
                <a:hlinkClick r:id="rId11"/>
              </a:rPr>
              <a:t>https://blogs.msdn.microsoft.com/ssis/</a:t>
            </a:r>
            <a:endParaRPr lang="en-US" sz="1600" dirty="0">
              <a:gradFill>
                <a:gsLst>
                  <a:gs pos="7965">
                    <a:schemeClr val="tx1"/>
                  </a:gs>
                  <a:gs pos="63000">
                    <a:schemeClr val="tx1"/>
                  </a:gs>
                </a:gsLst>
                <a:lin ang="5400000" scaled="0"/>
              </a:gradFill>
            </a:endParaRPr>
          </a:p>
          <a:p>
            <a:endParaRPr lang="en-US" sz="1600" dirty="0">
              <a:hlinkClick r:id="rId12"/>
            </a:endParaRPr>
          </a:p>
          <a:p>
            <a:r>
              <a:rPr lang="en-US" sz="1600" dirty="0">
                <a:hlinkClick r:id="rId12"/>
              </a:rPr>
              <a:t>https://blogs.msdn.microsoft.com/ssis/2018/04/27/enterprise-edition-custom-setup-and-3rd-party-extensibility-for-ssis-in-adf/</a:t>
            </a:r>
            <a:endParaRPr lang="en-US" sz="1600" dirty="0"/>
          </a:p>
          <a:p>
            <a:endParaRPr lang="en-US" sz="1600" dirty="0"/>
          </a:p>
          <a:p>
            <a:r>
              <a:rPr lang="en-US" sz="1600" dirty="0">
                <a:gradFill>
                  <a:gsLst>
                    <a:gs pos="7965">
                      <a:schemeClr val="tx1"/>
                    </a:gs>
                    <a:gs pos="63000">
                      <a:schemeClr val="tx1"/>
                    </a:gs>
                  </a:gsLst>
                  <a:lin ang="5400000" scaled="0"/>
                </a:gradFill>
              </a:rPr>
              <a:t> </a:t>
            </a:r>
          </a:p>
          <a:p>
            <a:pPr algn="l"/>
            <a:endParaRPr lang="en-U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0552447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6F1B-F1F1-42F6-9001-1C39662A965F}"/>
              </a:ext>
            </a:extLst>
          </p:cNvPr>
          <p:cNvSpPr>
            <a:spLocks noGrp="1"/>
          </p:cNvSpPr>
          <p:nvPr>
            <p:ph type="title"/>
          </p:nvPr>
        </p:nvSpPr>
        <p:spPr/>
        <p:txBody>
          <a:bodyPr/>
          <a:lstStyle/>
          <a:p>
            <a:r>
              <a:rPr lang="en-US" dirty="0"/>
              <a:t>Documentation</a:t>
            </a:r>
          </a:p>
        </p:txBody>
      </p:sp>
      <p:graphicFrame>
        <p:nvGraphicFramePr>
          <p:cNvPr id="3" name="Table 2">
            <a:extLst>
              <a:ext uri="{FF2B5EF4-FFF2-40B4-BE49-F238E27FC236}">
                <a16:creationId xmlns:a16="http://schemas.microsoft.com/office/drawing/2014/main" id="{C8647493-6824-46EE-9781-08538AF2FB07}"/>
              </a:ext>
            </a:extLst>
          </p:cNvPr>
          <p:cNvGraphicFramePr>
            <a:graphicFrameLocks noGrp="1"/>
          </p:cNvGraphicFramePr>
          <p:nvPr>
            <p:extLst>
              <p:ext uri="{D42A27DB-BD31-4B8C-83A1-F6EECF244321}">
                <p14:modId xmlns:p14="http://schemas.microsoft.com/office/powerpoint/2010/main" val="2856340885"/>
              </p:ext>
            </p:extLst>
          </p:nvPr>
        </p:nvGraphicFramePr>
        <p:xfrm>
          <a:off x="593125" y="1377126"/>
          <a:ext cx="11556356" cy="5260971"/>
        </p:xfrm>
        <a:graphic>
          <a:graphicData uri="http://schemas.openxmlformats.org/drawingml/2006/table">
            <a:tbl>
              <a:tblPr>
                <a:tableStyleId>{5C22544A-7EE6-4342-B048-85BDC9FD1C3A}</a:tableStyleId>
              </a:tblPr>
              <a:tblGrid>
                <a:gridCol w="3555802">
                  <a:extLst>
                    <a:ext uri="{9D8B030D-6E8A-4147-A177-3AD203B41FA5}">
                      <a16:colId xmlns:a16="http://schemas.microsoft.com/office/drawing/2014/main" val="4289690677"/>
                    </a:ext>
                  </a:extLst>
                </a:gridCol>
                <a:gridCol w="8000554">
                  <a:extLst>
                    <a:ext uri="{9D8B030D-6E8A-4147-A177-3AD203B41FA5}">
                      <a16:colId xmlns:a16="http://schemas.microsoft.com/office/drawing/2014/main" val="2307747172"/>
                    </a:ext>
                  </a:extLst>
                </a:gridCol>
              </a:tblGrid>
              <a:tr h="1371989">
                <a:tc>
                  <a:txBody>
                    <a:bodyPr/>
                    <a:lstStyle/>
                    <a:p>
                      <a:pPr algn="l" fontAlgn="t"/>
                      <a:r>
                        <a:rPr lang="en-US" sz="1400" b="1" u="none" strike="noStrike" dirty="0">
                          <a:effectLst/>
                        </a:rPr>
                        <a:t>Provisioning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 </a:t>
                      </a:r>
                      <a:r>
                        <a:rPr lang="en-US" sz="1400" u="none" strike="noStrike" dirty="0">
                          <a:effectLst/>
                          <a:hlinkClick r:id="rId2"/>
                        </a:rPr>
                        <a:t>https://docs.microsoft.com/en-us/azure/data-factory/tutorial-deploy-ssis-packages-azure</a:t>
                      </a:r>
                      <a:r>
                        <a:rPr lang="en-US" sz="1400" u="none" strike="noStrike" dirty="0">
                          <a:effectLst/>
                        </a:rPr>
                        <a:t> </a:t>
                      </a:r>
                      <a:br>
                        <a:rPr lang="en-US" sz="1400" u="none" strike="noStrike" dirty="0">
                          <a:effectLst/>
                        </a:rPr>
                      </a:br>
                      <a:r>
                        <a:rPr lang="en-US" sz="1400" u="none" strike="noStrike" dirty="0">
                          <a:effectLst/>
                        </a:rPr>
                        <a:t>Using PSH: </a:t>
                      </a:r>
                      <a:r>
                        <a:rPr lang="en-US" sz="1400" u="none" strike="noStrike" dirty="0">
                          <a:effectLst/>
                          <a:hlinkClick r:id="rId3"/>
                        </a:rPr>
                        <a:t>https://docs.microsoft.com/en-us/azure/data-factory/tutorial-deploy-ssis-packages-azure-powershell</a:t>
                      </a:r>
                      <a:r>
                        <a:rPr lang="en-US" sz="1400" u="none" strike="noStrike" dirty="0">
                          <a:effectLst/>
                        </a:rPr>
                        <a:t> </a:t>
                      </a:r>
                      <a:br>
                        <a:rPr lang="en-US" sz="1400" u="none" strike="noStrike" dirty="0">
                          <a:effectLst/>
                        </a:rPr>
                      </a:br>
                      <a:r>
                        <a:rPr lang="en-US" sz="1400" u="none" strike="noStrike" dirty="0">
                          <a:effectLst/>
                        </a:rPr>
                        <a:t>Using ARM template: </a:t>
                      </a:r>
                      <a:r>
                        <a:rPr lang="en-US" sz="1400" u="none" strike="noStrike" dirty="0">
                          <a:effectLst/>
                          <a:hlinkClick r:id="rId4"/>
                        </a:rPr>
                        <a:t>https://docs.microsoft.com/en-us/azure/data-factory/create-azure-ssis-integration-runtime#azure-resource-manager-template</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514363236"/>
                  </a:ext>
                </a:extLst>
              </a:tr>
              <a:tr h="914921">
                <a:tc>
                  <a:txBody>
                    <a:bodyPr/>
                    <a:lstStyle/>
                    <a:p>
                      <a:pPr algn="l" fontAlgn="t"/>
                      <a:r>
                        <a:rPr lang="en-US" sz="1400" b="1" u="none" strike="noStrike" dirty="0">
                          <a:effectLst/>
                        </a:rPr>
                        <a:t>Provisioning Azure-SSIS IR using Azure SQL DB w/ VNet service endpoints/Managed Instance to host SSISDB</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5"/>
                        </a:rPr>
                        <a:t>https://docs.microsoft.com/en-us/azure/data-factory/create-azure-ssis-integration-runtime</a:t>
                      </a:r>
                      <a:r>
                        <a:rPr lang="en-US" sz="1400" u="none" strike="noStrike" dirty="0">
                          <a:effectLst/>
                        </a:rPr>
                        <a:t> </a:t>
                      </a:r>
                      <a:br>
                        <a:rPr lang="en-US" sz="1400" u="none" strike="noStrike" dirty="0">
                          <a:effectLst/>
                        </a:rPr>
                      </a:br>
                      <a:r>
                        <a:rPr lang="en-US" sz="1400" u="none" strike="noStrike" dirty="0">
                          <a:effectLst/>
                        </a:rPr>
                        <a:t>Joining a VNet: </a:t>
                      </a:r>
                      <a:r>
                        <a:rPr lang="en-US" sz="1400" u="none" strike="noStrike" dirty="0">
                          <a:effectLst/>
                          <a:hlinkClick r:id="rId6"/>
                        </a:rPr>
                        <a:t>https://docs.microsoft.com/en-us/azure/data-factory/join-azure-ssis-integration-runtime-virtual-network</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1009941917"/>
                  </a:ext>
                </a:extLst>
              </a:tr>
              <a:tr h="914921">
                <a:tc>
                  <a:txBody>
                    <a:bodyPr/>
                    <a:lstStyle/>
                    <a:p>
                      <a:pPr algn="l" fontAlgn="t"/>
                      <a:r>
                        <a:rPr lang="en-US" sz="1400" b="1" u="none" strike="noStrike" dirty="0">
                          <a:effectLst/>
                        </a:rPr>
                        <a:t>Provisioning Azure-SSIS IR using AAD Auth w/ the managed identity for ADF</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5"/>
                        </a:rPr>
                        <a:t>https://docs.microsoft.com/en-us/azure/data-factory/create-azure-ssis-integration-runtime</a:t>
                      </a:r>
                      <a:r>
                        <a:rPr lang="en-US" sz="1400" u="none" strike="noStrike" dirty="0">
                          <a:effectLst/>
                        </a:rPr>
                        <a:t> </a:t>
                      </a:r>
                      <a:br>
                        <a:rPr lang="en-US" sz="1400" u="none" strike="noStrike" dirty="0">
                          <a:effectLst/>
                        </a:rPr>
                      </a:br>
                      <a:r>
                        <a:rPr lang="en-US" sz="1400" u="none" strike="noStrike" dirty="0">
                          <a:effectLst/>
                        </a:rPr>
                        <a:t>Enabling AAD Auth: </a:t>
                      </a:r>
                      <a:r>
                        <a:rPr lang="en-US" sz="1400" u="none" strike="noStrike" dirty="0">
                          <a:effectLst/>
                          <a:hlinkClick r:id="rId7"/>
                        </a:rPr>
                        <a:t>https://docs.microsoft.com/en-us/azure/data-factory/enable-aad-authentication-azure-ssis-ir</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1875126980"/>
                  </a:ext>
                </a:extLst>
              </a:tr>
              <a:tr h="914921">
                <a:tc>
                  <a:txBody>
                    <a:bodyPr/>
                    <a:lstStyle/>
                    <a:p>
                      <a:pPr algn="l" fontAlgn="t"/>
                      <a:r>
                        <a:rPr lang="en-US" sz="1400" b="1" u="none" strike="noStrike" dirty="0">
                          <a:effectLst/>
                        </a:rPr>
                        <a:t>Provisioning Azure-SSIS IR inside a VNet to access data on premises</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5"/>
                        </a:rPr>
                        <a:t>https://docs.microsoft.com/en-us/azure/data-factory/create-azure-ssis-integration-runtime</a:t>
                      </a:r>
                      <a:r>
                        <a:rPr lang="en-US" sz="1400" u="none" strike="noStrike" dirty="0">
                          <a:effectLst/>
                        </a:rPr>
                        <a:t> </a:t>
                      </a:r>
                      <a:br>
                        <a:rPr lang="en-US" sz="1400" u="none" strike="noStrike" dirty="0">
                          <a:effectLst/>
                        </a:rPr>
                      </a:br>
                      <a:r>
                        <a:rPr lang="en-US" sz="1400" u="none" strike="noStrike" dirty="0">
                          <a:effectLst/>
                        </a:rPr>
                        <a:t>Joining a VNet: </a:t>
                      </a:r>
                      <a:r>
                        <a:rPr lang="en-US" sz="1400" u="none" strike="noStrike" dirty="0">
                          <a:effectLst/>
                          <a:hlinkClick r:id="rId6"/>
                        </a:rPr>
                        <a:t>https://docs.microsoft.com/en-us/azure/data-factory/join-azure-ssis-integration-runtime-virtual-network</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171185684"/>
                  </a:ext>
                </a:extLst>
              </a:tr>
              <a:tr h="686386">
                <a:tc>
                  <a:txBody>
                    <a:bodyPr/>
                    <a:lstStyle/>
                    <a:p>
                      <a:pPr algn="l" fontAlgn="t"/>
                      <a:r>
                        <a:rPr lang="en-US" sz="1400" b="1" u="none" strike="noStrike" dirty="0">
                          <a:effectLst/>
                        </a:rPr>
                        <a:t>Monitoring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8"/>
                        </a:rPr>
                        <a:t>https://docs.microsoft.com/en-us/azure/data-factory/monitor-integration-runtime#azure-ssis-integration-runtime</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3704729462"/>
                  </a:ext>
                </a:extLst>
              </a:tr>
            </a:tbl>
          </a:graphicData>
        </a:graphic>
      </p:graphicFrame>
    </p:spTree>
    <p:extLst>
      <p:ext uri="{BB962C8B-B14F-4D97-AF65-F5344CB8AC3E}">
        <p14:creationId xmlns:p14="http://schemas.microsoft.com/office/powerpoint/2010/main" val="413902208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6F1B-F1F1-42F6-9001-1C39662A965F}"/>
              </a:ext>
            </a:extLst>
          </p:cNvPr>
          <p:cNvSpPr>
            <a:spLocks noGrp="1"/>
          </p:cNvSpPr>
          <p:nvPr>
            <p:ph type="title"/>
          </p:nvPr>
        </p:nvSpPr>
        <p:spPr/>
        <p:txBody>
          <a:bodyPr/>
          <a:lstStyle/>
          <a:p>
            <a:r>
              <a:rPr lang="en-US" dirty="0"/>
              <a:t>Documentation</a:t>
            </a:r>
          </a:p>
        </p:txBody>
      </p:sp>
      <p:graphicFrame>
        <p:nvGraphicFramePr>
          <p:cNvPr id="3" name="Table 2">
            <a:extLst>
              <a:ext uri="{FF2B5EF4-FFF2-40B4-BE49-F238E27FC236}">
                <a16:creationId xmlns:a16="http://schemas.microsoft.com/office/drawing/2014/main" id="{8B807F02-B790-4B1A-A3B6-96B647A01DAC}"/>
              </a:ext>
            </a:extLst>
          </p:cNvPr>
          <p:cNvGraphicFramePr>
            <a:graphicFrameLocks noGrp="1"/>
          </p:cNvGraphicFramePr>
          <p:nvPr>
            <p:extLst>
              <p:ext uri="{D42A27DB-BD31-4B8C-83A1-F6EECF244321}">
                <p14:modId xmlns:p14="http://schemas.microsoft.com/office/powerpoint/2010/main" val="911486275"/>
              </p:ext>
            </p:extLst>
          </p:nvPr>
        </p:nvGraphicFramePr>
        <p:xfrm>
          <a:off x="605481" y="1217502"/>
          <a:ext cx="11556355" cy="5495295"/>
        </p:xfrm>
        <a:graphic>
          <a:graphicData uri="http://schemas.openxmlformats.org/drawingml/2006/table">
            <a:tbl>
              <a:tblPr>
                <a:tableStyleId>{5C22544A-7EE6-4342-B048-85BDC9FD1C3A}</a:tableStyleId>
              </a:tblPr>
              <a:tblGrid>
                <a:gridCol w="4000277">
                  <a:extLst>
                    <a:ext uri="{9D8B030D-6E8A-4147-A177-3AD203B41FA5}">
                      <a16:colId xmlns:a16="http://schemas.microsoft.com/office/drawing/2014/main" val="4289690677"/>
                    </a:ext>
                  </a:extLst>
                </a:gridCol>
                <a:gridCol w="7556078">
                  <a:extLst>
                    <a:ext uri="{9D8B030D-6E8A-4147-A177-3AD203B41FA5}">
                      <a16:colId xmlns:a16="http://schemas.microsoft.com/office/drawing/2014/main" val="2307747172"/>
                    </a:ext>
                  </a:extLst>
                </a:gridCol>
              </a:tblGrid>
              <a:tr h="627269">
                <a:tc>
                  <a:txBody>
                    <a:bodyPr/>
                    <a:lstStyle/>
                    <a:p>
                      <a:pPr algn="l" fontAlgn="t"/>
                      <a:r>
                        <a:rPr lang="en-US" sz="1400" b="1" u="none" strike="noStrike" dirty="0">
                          <a:effectLst/>
                        </a:rPr>
                        <a:t>Configuring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2"/>
                        </a:rPr>
                        <a:t>https://docs.microsoft.com/en-us/azure/data-factory/manage-azure-ssis-integration-runtime</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3966615547"/>
                  </a:ext>
                </a:extLst>
              </a:tr>
              <a:tr h="766682">
                <a:tc>
                  <a:txBody>
                    <a:bodyPr/>
                    <a:lstStyle/>
                    <a:p>
                      <a:pPr algn="l" fontAlgn="t"/>
                      <a:r>
                        <a:rPr lang="en-US" sz="1400" b="1" u="none" strike="noStrike" dirty="0">
                          <a:effectLst/>
                        </a:rPr>
                        <a:t>Configuring Azure-SSIS IR to use Enterprise Edition</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3"/>
                        </a:rPr>
                        <a:t>https://docs.microsoft.com/en-us/azure/data-factory/how-to-configure-azure-ssis-ir-enterprise-edition</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4233817882"/>
                  </a:ext>
                </a:extLst>
              </a:tr>
              <a:tr h="766682">
                <a:tc>
                  <a:txBody>
                    <a:bodyPr/>
                    <a:lstStyle/>
                    <a:p>
                      <a:pPr algn="l" fontAlgn="t"/>
                      <a:r>
                        <a:rPr lang="en-US" sz="1400" b="1" u="none" strike="noStrike" dirty="0">
                          <a:effectLst/>
                        </a:rPr>
                        <a:t>Configuring Azure-SSIS IR to use custom setup</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4"/>
                        </a:rPr>
                        <a:t>https://docs.microsoft.com/en-us/azure/data-factory/how-to-configure-azure-ssis-ir-custom-setup</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232009024"/>
                  </a:ext>
                </a:extLst>
              </a:tr>
              <a:tr h="766682">
                <a:tc>
                  <a:txBody>
                    <a:bodyPr/>
                    <a:lstStyle/>
                    <a:p>
                      <a:pPr algn="l" fontAlgn="t"/>
                      <a:r>
                        <a:rPr lang="en-US" sz="1400" b="1" u="none" strike="noStrike" dirty="0">
                          <a:effectLst/>
                        </a:rPr>
                        <a:t>Configuring Azure-SSIS IR for high performance</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5"/>
                        </a:rPr>
                        <a:t>https://docs.microsoft.com/en-us/azure/data-factory/configure-azure-ssis-integration-runtime-performance</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1624866763"/>
                  </a:ext>
                </a:extLst>
              </a:tr>
              <a:tr h="766682">
                <a:tc>
                  <a:txBody>
                    <a:bodyPr/>
                    <a:lstStyle/>
                    <a:p>
                      <a:pPr algn="l" fontAlgn="t"/>
                      <a:r>
                        <a:rPr lang="en-US" sz="1400" b="1" u="none" strike="noStrike" dirty="0">
                          <a:effectLst/>
                        </a:rPr>
                        <a:t>Configuring Azure-SSIS IR for disaster recovery</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6"/>
                        </a:rPr>
                        <a:t>https://docs.microsoft.com/en-us/azure/data-factory/configure-bcdr-azure-ssis-integration-runtime</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142460979"/>
                  </a:ext>
                </a:extLst>
              </a:tr>
              <a:tr h="1787755">
                <a:tc>
                  <a:txBody>
                    <a:bodyPr/>
                    <a:lstStyle/>
                    <a:p>
                      <a:pPr algn="l" fontAlgn="t"/>
                      <a:r>
                        <a:rPr lang="en-US" sz="1400" b="1" u="none" strike="noStrike" dirty="0">
                          <a:effectLst/>
                        </a:rPr>
                        <a:t>Deploying projects/packages to run on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UI/PSH: </a:t>
                      </a:r>
                      <a:r>
                        <a:rPr lang="en-US" sz="1400" u="none" strike="noStrike" dirty="0">
                          <a:effectLst/>
                          <a:hlinkClick r:id="rId7"/>
                        </a:rPr>
                        <a:t>https://docs.microsoft.com/en-us/sql/integration-services/lift-shift/ssis-azure-deploy-run-monitor-tutorial?view=sql-server-2017</a:t>
                      </a:r>
                      <a:r>
                        <a:rPr lang="en-US" sz="1400" u="none" strike="noStrike" dirty="0">
                          <a:effectLst/>
                        </a:rPr>
                        <a:t> </a:t>
                      </a:r>
                      <a:br>
                        <a:rPr lang="en-US" sz="1400" u="none" strike="noStrike" dirty="0">
                          <a:effectLst/>
                        </a:rPr>
                      </a:br>
                      <a:r>
                        <a:rPr lang="en-US" sz="1400" u="none" strike="noStrike" dirty="0">
                          <a:effectLst/>
                        </a:rPr>
                        <a:t>Connecting SSMS to SSISDB: </a:t>
                      </a:r>
                      <a:r>
                        <a:rPr lang="en-US" sz="1400" u="none" strike="noStrike" dirty="0">
                          <a:effectLst/>
                          <a:hlinkClick r:id="rId8"/>
                        </a:rPr>
                        <a:t>https://docs.microsoft.com/en-us/sql/integration-services/lift-shift/ssis-azure-connect-to-catalog-database?view=sql-server-2017</a:t>
                      </a:r>
                      <a:r>
                        <a:rPr lang="en-US" sz="1400" u="none" strike="noStrike" dirty="0">
                          <a:effectLst/>
                        </a:rPr>
                        <a:t> </a:t>
                      </a:r>
                      <a:br>
                        <a:rPr lang="en-US" sz="1400" u="none" strike="noStrike" dirty="0">
                          <a:effectLst/>
                        </a:rPr>
                      </a:br>
                      <a:r>
                        <a:rPr lang="en-US" sz="1400" u="none" strike="noStrike" dirty="0">
                          <a:effectLst/>
                        </a:rPr>
                        <a:t>Validating projects/packages: </a:t>
                      </a:r>
                      <a:r>
                        <a:rPr lang="en-US" sz="1400" u="none" strike="noStrike" dirty="0">
                          <a:effectLst/>
                          <a:hlinkClick r:id="rId9"/>
                        </a:rPr>
                        <a:t>https://docs.microsoft.com/en-us/sql/integration-services/lift-shift/ssis-azure-validate-packages?view=sql-server-2017</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2773952136"/>
                  </a:ext>
                </a:extLst>
              </a:tr>
            </a:tbl>
          </a:graphicData>
        </a:graphic>
      </p:graphicFrame>
    </p:spTree>
    <p:extLst>
      <p:ext uri="{BB962C8B-B14F-4D97-AF65-F5344CB8AC3E}">
        <p14:creationId xmlns:p14="http://schemas.microsoft.com/office/powerpoint/2010/main" val="155475549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6F1B-F1F1-42F6-9001-1C39662A965F}"/>
              </a:ext>
            </a:extLst>
          </p:cNvPr>
          <p:cNvSpPr>
            <a:spLocks noGrp="1"/>
          </p:cNvSpPr>
          <p:nvPr>
            <p:ph type="title"/>
          </p:nvPr>
        </p:nvSpPr>
        <p:spPr/>
        <p:txBody>
          <a:bodyPr/>
          <a:lstStyle/>
          <a:p>
            <a:r>
              <a:rPr lang="en-US" dirty="0"/>
              <a:t>Documentation</a:t>
            </a:r>
          </a:p>
        </p:txBody>
      </p:sp>
      <p:graphicFrame>
        <p:nvGraphicFramePr>
          <p:cNvPr id="3" name="Table 2">
            <a:extLst>
              <a:ext uri="{FF2B5EF4-FFF2-40B4-BE49-F238E27FC236}">
                <a16:creationId xmlns:a16="http://schemas.microsoft.com/office/drawing/2014/main" id="{40A3B425-0B4D-4018-8349-CE586B26418F}"/>
              </a:ext>
            </a:extLst>
          </p:cNvPr>
          <p:cNvGraphicFramePr>
            <a:graphicFrameLocks noGrp="1"/>
          </p:cNvGraphicFramePr>
          <p:nvPr>
            <p:extLst>
              <p:ext uri="{D42A27DB-BD31-4B8C-83A1-F6EECF244321}">
                <p14:modId xmlns:p14="http://schemas.microsoft.com/office/powerpoint/2010/main" val="2560497442"/>
              </p:ext>
            </p:extLst>
          </p:nvPr>
        </p:nvGraphicFramePr>
        <p:xfrm>
          <a:off x="593124" y="1217501"/>
          <a:ext cx="11568712" cy="5481750"/>
        </p:xfrm>
        <a:graphic>
          <a:graphicData uri="http://schemas.openxmlformats.org/drawingml/2006/table">
            <a:tbl>
              <a:tblPr>
                <a:tableStyleId>{5C22544A-7EE6-4342-B048-85BDC9FD1C3A}</a:tableStyleId>
              </a:tblPr>
              <a:tblGrid>
                <a:gridCol w="4004554">
                  <a:extLst>
                    <a:ext uri="{9D8B030D-6E8A-4147-A177-3AD203B41FA5}">
                      <a16:colId xmlns:a16="http://schemas.microsoft.com/office/drawing/2014/main" val="4289690677"/>
                    </a:ext>
                  </a:extLst>
                </a:gridCol>
                <a:gridCol w="7564158">
                  <a:extLst>
                    <a:ext uri="{9D8B030D-6E8A-4147-A177-3AD203B41FA5}">
                      <a16:colId xmlns:a16="http://schemas.microsoft.com/office/drawing/2014/main" val="2307747172"/>
                    </a:ext>
                  </a:extLst>
                </a:gridCol>
              </a:tblGrid>
              <a:tr h="685610">
                <a:tc>
                  <a:txBody>
                    <a:bodyPr/>
                    <a:lstStyle/>
                    <a:p>
                      <a:pPr algn="l" fontAlgn="t"/>
                      <a:r>
                        <a:rPr lang="en-US" sz="1400" b="1" u="none" strike="noStrike" dirty="0">
                          <a:effectLst/>
                        </a:rPr>
                        <a:t>Connecting to data sources using Win Auth on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3 methods: </a:t>
                      </a:r>
                      <a:r>
                        <a:rPr lang="en-US" sz="1400" u="none" strike="noStrike" dirty="0">
                          <a:effectLst/>
                          <a:hlinkClick r:id="rId2"/>
                        </a:rPr>
                        <a:t>https://docs.microsoft.com/en-us/sql/integration-services/lift-shift/ssis-azure-connect-with-windows-auth?view=sql-server-2017</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3180587154"/>
                  </a:ext>
                </a:extLst>
              </a:tr>
              <a:tr h="1142162">
                <a:tc>
                  <a:txBody>
                    <a:bodyPr/>
                    <a:lstStyle/>
                    <a:p>
                      <a:pPr algn="l" fontAlgn="t"/>
                      <a:r>
                        <a:rPr lang="en-US" sz="1400" b="1" u="none" strike="noStrike" dirty="0">
                          <a:effectLst/>
                        </a:rPr>
                        <a:t>Connecting to file shares and processing files on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local file system/file shares: </a:t>
                      </a:r>
                      <a:r>
                        <a:rPr lang="en-US" sz="1400" u="none" strike="noStrike" dirty="0">
                          <a:effectLst/>
                          <a:hlinkClick r:id="rId3"/>
                        </a:rPr>
                        <a:t>https://docs.microsoft.com/en-us/sql/integration-services/lift-shift/ssis-azure-files-file-shares?view=sql-server-2017</a:t>
                      </a:r>
                      <a:r>
                        <a:rPr lang="en-US" sz="1400" u="none" strike="noStrike" dirty="0">
                          <a:effectLst/>
                        </a:rPr>
                        <a:t> </a:t>
                      </a:r>
                      <a:br>
                        <a:rPr lang="en-US" sz="1400" u="none" strike="noStrike" dirty="0">
                          <a:effectLst/>
                        </a:rPr>
                      </a:br>
                      <a:r>
                        <a:rPr lang="en-US" sz="1400" u="none" strike="noStrike" dirty="0">
                          <a:effectLst/>
                        </a:rPr>
                        <a:t>Using Win Auth: </a:t>
                      </a:r>
                      <a:r>
                        <a:rPr lang="en-US" sz="1400" u="none" strike="noStrike" dirty="0">
                          <a:effectLst/>
                          <a:hlinkClick r:id="rId2"/>
                        </a:rPr>
                        <a:t>https://docs.microsoft.com/en-us/sql/integration-services/lift-shift/ssis-azure-connect-with-windows-auth?view=sql-server-2017</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321324779"/>
                  </a:ext>
                </a:extLst>
              </a:tr>
              <a:tr h="1598713">
                <a:tc>
                  <a:txBody>
                    <a:bodyPr/>
                    <a:lstStyle/>
                    <a:p>
                      <a:pPr algn="l" fontAlgn="t"/>
                      <a:r>
                        <a:rPr lang="en-US" sz="1400" b="1" u="none" strike="noStrike" dirty="0">
                          <a:effectLst/>
                        </a:rPr>
                        <a:t>Running packages on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SSMS/ADF/other methods: </a:t>
                      </a:r>
                      <a:r>
                        <a:rPr lang="en-US" sz="1400" u="none" strike="noStrike" dirty="0">
                          <a:effectLst/>
                          <a:hlinkClick r:id="rId4"/>
                        </a:rPr>
                        <a:t>https://docs.microsoft.com/en-us/sql/integration-services/lift-shift/ssis-azure-run-packages?view=sql-server-2017</a:t>
                      </a:r>
                      <a:r>
                        <a:rPr lang="en-US" sz="1400" u="none" strike="noStrike" dirty="0">
                          <a:effectLst/>
                        </a:rPr>
                        <a:t> </a:t>
                      </a:r>
                      <a:br>
                        <a:rPr lang="en-US" sz="1400" u="none" strike="noStrike" dirty="0">
                          <a:effectLst/>
                        </a:rPr>
                      </a:br>
                      <a:r>
                        <a:rPr lang="en-US" sz="1400" u="none" strike="noStrike" dirty="0">
                          <a:effectLst/>
                        </a:rPr>
                        <a:t>As Execute SSIS Package activities in ADF pipelines: </a:t>
                      </a:r>
                      <a:r>
                        <a:rPr lang="en-US" sz="1400" u="none" strike="noStrike" dirty="0">
                          <a:effectLst/>
                          <a:hlinkClick r:id="rId5"/>
                        </a:rPr>
                        <a:t>https://docs.microsoft.com/en-us/azure/data-factory/how-to-invoke-ssis-package-ssis-activity</a:t>
                      </a:r>
                      <a:r>
                        <a:rPr lang="en-US" sz="1400" u="none" strike="noStrike" dirty="0">
                          <a:effectLst/>
                        </a:rPr>
                        <a:t> </a:t>
                      </a:r>
                      <a:br>
                        <a:rPr lang="en-US" sz="1400" u="none" strike="noStrike" dirty="0">
                          <a:effectLst/>
                        </a:rPr>
                      </a:br>
                      <a:r>
                        <a:rPr lang="en-US" sz="1400" u="none" strike="noStrike" dirty="0">
                          <a:effectLst/>
                        </a:rPr>
                        <a:t>As Stored Procedure activities in ADF pipelines: </a:t>
                      </a:r>
                      <a:r>
                        <a:rPr lang="en-US" sz="1400" u="none" strike="noStrike" dirty="0">
                          <a:effectLst/>
                          <a:hlinkClick r:id="rId6"/>
                        </a:rPr>
                        <a:t>https://docs.microsoft.com/en-us/azure/data-factory/how-to-invoke-ssis-package-stored-procedure-activity</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1353786730"/>
                  </a:ext>
                </a:extLst>
              </a:tr>
              <a:tr h="2055265">
                <a:tc>
                  <a:txBody>
                    <a:bodyPr/>
                    <a:lstStyle/>
                    <a:p>
                      <a:pPr algn="l" fontAlgn="t"/>
                      <a:r>
                        <a:rPr lang="en-US" sz="1400" b="1" u="none" strike="noStrike" dirty="0">
                          <a:effectLst/>
                        </a:rPr>
                        <a:t>Scheduling package executions on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SSMS/ADF/other methods: </a:t>
                      </a:r>
                      <a:r>
                        <a:rPr lang="en-US" sz="1400" u="none" strike="noStrike" dirty="0">
                          <a:effectLst/>
                          <a:hlinkClick r:id="rId7"/>
                        </a:rPr>
                        <a:t>https://docs.microsoft.com/en-us/sql/integration-services/lift-shift/ssis-azure-schedule-packages?view=sql-server-2017</a:t>
                      </a:r>
                      <a:r>
                        <a:rPr lang="en-US" sz="1400" u="none" strike="noStrike" dirty="0">
                          <a:effectLst/>
                        </a:rPr>
                        <a:t> </a:t>
                      </a:r>
                      <a:br>
                        <a:rPr lang="en-US" sz="1400" u="none" strike="noStrike" dirty="0">
                          <a:effectLst/>
                        </a:rPr>
                      </a:br>
                      <a:r>
                        <a:rPr lang="en-US" sz="1400" u="none" strike="noStrike" dirty="0">
                          <a:effectLst/>
                        </a:rPr>
                        <a:t>Using SSMS: </a:t>
                      </a:r>
                      <a:r>
                        <a:rPr lang="en-US" sz="1400" u="none" strike="noStrike" dirty="0">
                          <a:effectLst/>
                          <a:hlinkClick r:id="rId8"/>
                        </a:rPr>
                        <a:t>https://docs.microsoft.com/en-us/sql/integration-services/lift-shift/ssis-azure-schedule-packages-ssms?view=sql-server-2017</a:t>
                      </a:r>
                      <a:r>
                        <a:rPr lang="en-US" sz="1400" u="none" strike="noStrike" dirty="0">
                          <a:effectLst/>
                        </a:rPr>
                        <a:t> </a:t>
                      </a:r>
                      <a:br>
                        <a:rPr lang="en-US" sz="1400" u="none" strike="noStrike" dirty="0">
                          <a:effectLst/>
                        </a:rPr>
                      </a:br>
                      <a:r>
                        <a:rPr lang="en-US" sz="1400" u="none" strike="noStrike" dirty="0">
                          <a:effectLst/>
                        </a:rPr>
                        <a:t>As Execute SSIS Package activities in ADF pipelines: </a:t>
                      </a:r>
                      <a:r>
                        <a:rPr lang="en-US" sz="1400" u="none" strike="noStrike" dirty="0">
                          <a:effectLst/>
                          <a:hlinkClick r:id="rId5"/>
                        </a:rPr>
                        <a:t>https://docs.microsoft.com/en-us/azure/data-factory/how-to-invoke-ssis-package-ssis-activity</a:t>
                      </a:r>
                      <a:r>
                        <a:rPr lang="en-US" sz="1400" u="none" strike="noStrike" dirty="0">
                          <a:effectLst/>
                        </a:rPr>
                        <a:t> </a:t>
                      </a:r>
                      <a:br>
                        <a:rPr lang="en-US" sz="1400" u="none" strike="noStrike" dirty="0">
                          <a:effectLst/>
                        </a:rPr>
                      </a:br>
                      <a:r>
                        <a:rPr lang="en-US" sz="1400" u="none" strike="noStrike" dirty="0">
                          <a:effectLst/>
                        </a:rPr>
                        <a:t>As Stored Procedure activities in ADF pipelines: </a:t>
                      </a:r>
                      <a:r>
                        <a:rPr lang="en-US" sz="1400" u="none" strike="noStrike" dirty="0">
                          <a:effectLst/>
                          <a:hlinkClick r:id="rId6"/>
                        </a:rPr>
                        <a:t>https://docs.microsoft.com/en-us/azure/data-factory/how-to-invoke-ssis-package-stored-procedure-activity</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327964916"/>
                  </a:ext>
                </a:extLst>
              </a:tr>
            </a:tbl>
          </a:graphicData>
        </a:graphic>
      </p:graphicFrame>
    </p:spTree>
    <p:extLst>
      <p:ext uri="{BB962C8B-B14F-4D97-AF65-F5344CB8AC3E}">
        <p14:creationId xmlns:p14="http://schemas.microsoft.com/office/powerpoint/2010/main" val="17482383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dirty="0"/>
              <a:t>Azure SQL Database resource types</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802702" y="2313593"/>
            <a:ext cx="2831071" cy="3867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621596">
              <a:lnSpc>
                <a:spcPct val="90000"/>
              </a:lnSpc>
              <a:spcAft>
                <a:spcPts val="612"/>
              </a:spcAft>
              <a:defRPr/>
            </a:pPr>
            <a:r>
              <a:rPr lang="en-US" sz="1836" b="1" dirty="0">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73989" y="3559779"/>
            <a:ext cx="2307459" cy="670577"/>
          </a:xfrm>
          <a:prstGeom prst="rect">
            <a:avLst/>
          </a:prstGeom>
          <a:ln>
            <a:noFill/>
          </a:ln>
        </p:spPr>
        <p:txBody>
          <a:bodyPr wrap="square">
            <a:spAutoFit/>
          </a:bodyPr>
          <a:lstStyle/>
          <a:p>
            <a:pPr algn="ctr" defTabSz="621596">
              <a:defRPr/>
            </a:pPr>
            <a:r>
              <a:rPr lang="en-US" sz="1224" dirty="0">
                <a:solidFill>
                  <a:prstClr val="black"/>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912593" y="3559779"/>
            <a:ext cx="2611289" cy="670577"/>
          </a:xfrm>
          <a:prstGeom prst="rect">
            <a:avLst/>
          </a:prstGeom>
          <a:ln>
            <a:noFill/>
          </a:ln>
        </p:spPr>
        <p:txBody>
          <a:bodyPr wrap="square">
            <a:spAutoFit/>
          </a:bodyPr>
          <a:lstStyle/>
          <a:p>
            <a:pPr algn="ctr" defTabSz="621596">
              <a:defRPr/>
            </a:pPr>
            <a:r>
              <a:rPr lang="en-US" sz="1224" dirty="0">
                <a:solidFill>
                  <a:prstClr val="black"/>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220519" y="4669754"/>
            <a:ext cx="2611289" cy="470926"/>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24" dirty="0">
                <a:solidFill>
                  <a:srgbClr val="0078D7"/>
                </a:solidFill>
                <a:latin typeface="Segoe UI Semibold" panose="020B0702040204020203" pitchFamily="34" charset="0"/>
                <a:cs typeface="Segoe UI Semibold" panose="020B0702040204020203" pitchFamily="34" charset="0"/>
              </a:rPr>
              <a:t>Best for </a:t>
            </a:r>
            <a:r>
              <a:rPr lang="en-US" sz="1224" dirty="0">
                <a:solidFill>
                  <a:prstClr val="black"/>
                </a:soli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912593" y="4669755"/>
            <a:ext cx="2611289" cy="878915"/>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24" dirty="0">
                <a:solidFill>
                  <a:srgbClr val="0078D7"/>
                </a:solidFill>
                <a:latin typeface="Segoe UI Semibold" panose="020B0702040204020203" pitchFamily="34" charset="0"/>
                <a:cs typeface="Segoe UI Semibold" panose="020B0702040204020203" pitchFamily="34" charset="0"/>
              </a:rPr>
              <a:t>Best for </a:t>
            </a:r>
            <a:r>
              <a:rPr lang="en-US" sz="1224" dirty="0">
                <a:solidFill>
                  <a:prstClr val="black"/>
                </a:solidFill>
                <a:latin typeface="Segoe UI"/>
              </a:rPr>
              <a:t>SaaS apps with multiple databases that can share resources at database level, achieving better cost efficiency</a:t>
            </a:r>
            <a:endParaRPr lang="en-US" sz="1224" b="1" dirty="0">
              <a:solidFill>
                <a:prstClr val="black"/>
              </a:soli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603112" y="4669755"/>
            <a:ext cx="2611289" cy="478427"/>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24" dirty="0">
                <a:solidFill>
                  <a:srgbClr val="0078D7"/>
                </a:solidFill>
                <a:latin typeface="Segoe UI Semibold" panose="020B0702040204020203" pitchFamily="34" charset="0"/>
                <a:cs typeface="Segoe UI Semibold" panose="020B0702040204020203" pitchFamily="34" charset="0"/>
              </a:rPr>
              <a:t>Best for </a:t>
            </a:r>
            <a:r>
              <a:rPr lang="en-US" sz="1224" dirty="0">
                <a:solidFill>
                  <a:prstClr val="black"/>
                </a:solidFill>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285635" y="3171717"/>
            <a:ext cx="1865207" cy="3900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defTabSz="621596">
              <a:lnSpc>
                <a:spcPct val="90000"/>
              </a:lnSpc>
              <a:spcAft>
                <a:spcPts val="612"/>
              </a:spcAft>
              <a:defRPr/>
            </a:pPr>
            <a:r>
              <a:rPr lang="en-US" sz="1428" dirty="0">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95115" y="3171717"/>
            <a:ext cx="1865207" cy="3900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defTabSz="621596">
              <a:lnSpc>
                <a:spcPct val="90000"/>
              </a:lnSpc>
              <a:spcAft>
                <a:spcPts val="612"/>
              </a:spcAft>
              <a:defRPr/>
            </a:pPr>
            <a:r>
              <a:rPr lang="en-US" sz="1428" dirty="0">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976153" y="3171717"/>
            <a:ext cx="1865207" cy="3900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defTabSz="621596">
              <a:lnSpc>
                <a:spcPct val="90000"/>
              </a:lnSpc>
              <a:spcAft>
                <a:spcPts val="612"/>
              </a:spcAft>
              <a:defRPr/>
            </a:pPr>
            <a:r>
              <a:rPr lang="en-US" sz="1428" dirty="0">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437543" y="3559779"/>
            <a:ext cx="2955380" cy="670577"/>
          </a:xfrm>
          <a:prstGeom prst="rect">
            <a:avLst/>
          </a:prstGeom>
          <a:ln>
            <a:noFill/>
          </a:ln>
        </p:spPr>
        <p:txBody>
          <a:bodyPr wrap="square">
            <a:spAutoFit/>
          </a:bodyPr>
          <a:lstStyle/>
          <a:p>
            <a:pPr algn="ctr" defTabSz="621596">
              <a:defRPr/>
            </a:pPr>
            <a:r>
              <a:rPr lang="en-US" sz="1224" dirty="0">
                <a:solidFill>
                  <a:prstClr val="black"/>
                </a:solidFill>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218237" y="-518801"/>
            <a:ext cx="12953" cy="7381038"/>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218238" y="2700312"/>
            <a:ext cx="1" cy="47140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861839" y="1509620"/>
            <a:ext cx="712798" cy="734501"/>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prstClr val="black"/>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526164" y="4230356"/>
            <a:ext cx="1555" cy="43939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218237" y="4230356"/>
            <a:ext cx="0" cy="4393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908757" y="4230356"/>
            <a:ext cx="6476" cy="4393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878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DAAD-40C4-4CC7-A088-EAF6601C8187}"/>
              </a:ext>
            </a:extLst>
          </p:cNvPr>
          <p:cNvSpPr>
            <a:spLocks noGrp="1"/>
          </p:cNvSpPr>
          <p:nvPr>
            <p:ph type="title"/>
          </p:nvPr>
        </p:nvSpPr>
        <p:spPr/>
        <p:txBody>
          <a:bodyPr/>
          <a:lstStyle/>
          <a:p>
            <a:r>
              <a:rPr lang="en-US" dirty="0"/>
              <a:t>Documentation</a:t>
            </a:r>
          </a:p>
        </p:txBody>
      </p:sp>
      <p:graphicFrame>
        <p:nvGraphicFramePr>
          <p:cNvPr id="3" name="Table 2">
            <a:extLst>
              <a:ext uri="{FF2B5EF4-FFF2-40B4-BE49-F238E27FC236}">
                <a16:creationId xmlns:a16="http://schemas.microsoft.com/office/drawing/2014/main" id="{9D9B9462-DC93-4FB7-AB26-5841591FB59C}"/>
              </a:ext>
            </a:extLst>
          </p:cNvPr>
          <p:cNvGraphicFramePr>
            <a:graphicFrameLocks noGrp="1"/>
          </p:cNvGraphicFramePr>
          <p:nvPr>
            <p:extLst>
              <p:ext uri="{D42A27DB-BD31-4B8C-83A1-F6EECF244321}">
                <p14:modId xmlns:p14="http://schemas.microsoft.com/office/powerpoint/2010/main" val="750567206"/>
              </p:ext>
            </p:extLst>
          </p:nvPr>
        </p:nvGraphicFramePr>
        <p:xfrm>
          <a:off x="654908" y="1217501"/>
          <a:ext cx="11506928" cy="5481748"/>
        </p:xfrm>
        <a:graphic>
          <a:graphicData uri="http://schemas.openxmlformats.org/drawingml/2006/table">
            <a:tbl>
              <a:tblPr>
                <a:tableStyleId>{5C22544A-7EE6-4342-B048-85BDC9FD1C3A}</a:tableStyleId>
              </a:tblPr>
              <a:tblGrid>
                <a:gridCol w="3983168">
                  <a:extLst>
                    <a:ext uri="{9D8B030D-6E8A-4147-A177-3AD203B41FA5}">
                      <a16:colId xmlns:a16="http://schemas.microsoft.com/office/drawing/2014/main" val="4289690677"/>
                    </a:ext>
                  </a:extLst>
                </a:gridCol>
                <a:gridCol w="7523760">
                  <a:extLst>
                    <a:ext uri="{9D8B030D-6E8A-4147-A177-3AD203B41FA5}">
                      <a16:colId xmlns:a16="http://schemas.microsoft.com/office/drawing/2014/main" val="2307747172"/>
                    </a:ext>
                  </a:extLst>
                </a:gridCol>
              </a:tblGrid>
              <a:tr h="1370437">
                <a:tc>
                  <a:txBody>
                    <a:bodyPr/>
                    <a:lstStyle/>
                    <a:p>
                      <a:pPr algn="l" fontAlgn="t"/>
                      <a:r>
                        <a:rPr lang="en-US" sz="1400" b="1" u="none" strike="noStrike" dirty="0">
                          <a:effectLst/>
                        </a:rPr>
                        <a:t>Scheduling Azure-SSIS IR provisioning on demand/just in time</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Azure Automation: </a:t>
                      </a:r>
                      <a:r>
                        <a:rPr lang="en-US" sz="1400" u="none" strike="noStrike" dirty="0">
                          <a:effectLst/>
                          <a:hlinkClick r:id="rId2"/>
                        </a:rPr>
                        <a:t>https://docs.microsoft.com/en-us/azure/data-factory/how-to-schedule-azure-ssis-integration-runtime</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1203503207"/>
                  </a:ext>
                </a:extLst>
              </a:tr>
              <a:tr h="1370437">
                <a:tc>
                  <a:txBody>
                    <a:bodyPr/>
                    <a:lstStyle/>
                    <a:p>
                      <a:pPr algn="l" fontAlgn="t"/>
                      <a:r>
                        <a:rPr lang="en-US" sz="1400" b="1" u="none" strike="noStrike" dirty="0">
                          <a:effectLst/>
                        </a:rPr>
                        <a:t>Cleaning up package execution logs in SSISDB</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Elastic Jobs: </a:t>
                      </a:r>
                      <a:r>
                        <a:rPr lang="en-US" sz="1400" u="none" strike="noStrike" dirty="0">
                          <a:effectLst/>
                          <a:hlinkClick r:id="rId3"/>
                        </a:rPr>
                        <a:t>https://docs.microsoft.com/en-us/azure/data-factory/how-to-clean-up-ssisdb-logs-with-elastic-jobs</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3688878200"/>
                  </a:ext>
                </a:extLst>
              </a:tr>
              <a:tr h="1370437">
                <a:tc>
                  <a:txBody>
                    <a:bodyPr/>
                    <a:lstStyle/>
                    <a:p>
                      <a:pPr algn="l" fontAlgn="t"/>
                      <a:r>
                        <a:rPr lang="en-US" sz="1400" b="1" u="none" strike="noStrike" dirty="0">
                          <a:effectLst/>
                        </a:rPr>
                        <a:t>Developing premium/licensed components for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Using Cluster ID: </a:t>
                      </a:r>
                      <a:r>
                        <a:rPr lang="en-US" sz="1400" u="none" strike="noStrike" dirty="0">
                          <a:effectLst/>
                          <a:hlinkClick r:id="rId4"/>
                        </a:rPr>
                        <a:t>https://docs.microsoft.com/en-us/azure/data-factory/how-to-develop-azure-ssis-ir-licensed-components</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3897374206"/>
                  </a:ext>
                </a:extLst>
              </a:tr>
              <a:tr h="1370437">
                <a:tc>
                  <a:txBody>
                    <a:bodyPr/>
                    <a:lstStyle/>
                    <a:p>
                      <a:pPr algn="l" fontAlgn="t"/>
                      <a:r>
                        <a:rPr lang="en-US" sz="1400" b="1" u="none" strike="noStrike" dirty="0">
                          <a:effectLst/>
                        </a:rPr>
                        <a:t>Procuring 3rd party components for Azure-SSIS IR</a:t>
                      </a:r>
                      <a:endParaRPr lang="en-US" sz="1400" b="1" i="0" u="none" strike="noStrike" dirty="0">
                        <a:solidFill>
                          <a:srgbClr val="000000"/>
                        </a:solidFill>
                        <a:effectLst/>
                        <a:latin typeface="Calibri" panose="020F0502020204030204" pitchFamily="34" charset="0"/>
                      </a:endParaRPr>
                    </a:p>
                  </a:txBody>
                  <a:tcPr marL="732" marR="732" marT="732" marB="0"/>
                </a:tc>
                <a:tc>
                  <a:txBody>
                    <a:bodyPr/>
                    <a:lstStyle/>
                    <a:p>
                      <a:pPr algn="l" fontAlgn="t"/>
                      <a:r>
                        <a:rPr lang="en-US" sz="1400" u="none" strike="noStrike" dirty="0">
                          <a:effectLst/>
                        </a:rPr>
                        <a:t>Partner list: </a:t>
                      </a:r>
                      <a:r>
                        <a:rPr lang="en-US" sz="1400" u="none" strike="noStrike" dirty="0">
                          <a:effectLst/>
                          <a:hlinkClick r:id="rId5"/>
                        </a:rPr>
                        <a:t>https://blogs.msdn.microsoft.com/ssis/2018/04/27/enterprise-edition-custom-setup-and-3rd-party-extensibility-for-ssis-in-adf/</a:t>
                      </a:r>
                      <a:r>
                        <a:rPr lang="en-US" sz="1400" u="none" strike="noStrike" dirty="0">
                          <a:effectLst/>
                        </a:rPr>
                        <a:t> </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732" marR="732" marT="732" marB="0"/>
                </a:tc>
                <a:extLst>
                  <a:ext uri="{0D108BD9-81ED-4DB2-BD59-A6C34878D82A}">
                    <a16:rowId xmlns:a16="http://schemas.microsoft.com/office/drawing/2014/main" val="1627380564"/>
                  </a:ext>
                </a:extLst>
              </a:tr>
            </a:tbl>
          </a:graphicData>
        </a:graphic>
      </p:graphicFrame>
    </p:spTree>
    <p:extLst>
      <p:ext uri="{BB962C8B-B14F-4D97-AF65-F5344CB8AC3E}">
        <p14:creationId xmlns:p14="http://schemas.microsoft.com/office/powerpoint/2010/main" val="138381446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39097" y="445574"/>
            <a:ext cx="4346054" cy="1661993"/>
          </a:xfrm>
        </p:spPr>
        <p:txBody>
          <a:bodyPr/>
          <a:lstStyle/>
          <a:p>
            <a:r>
              <a:rPr lang="en-US" sz="3600" dirty="0"/>
              <a:t>Business Intelligence Services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395753" y="2699205"/>
            <a:ext cx="4709132" cy="3693319"/>
          </a:xfrm>
        </p:spPr>
        <p:txBody>
          <a:bodyPr/>
          <a:lstStyle/>
          <a:p>
            <a:pPr marL="0" indent="0">
              <a:buNone/>
            </a:pPr>
            <a:r>
              <a:rPr lang="en-US" sz="1800" dirty="0">
                <a:solidFill>
                  <a:schemeClr val="accent2"/>
                </a:solidFill>
              </a:rPr>
              <a:t>Not installed side-by-side with </a:t>
            </a:r>
            <a:br>
              <a:rPr lang="en-US" sz="1800" dirty="0">
                <a:solidFill>
                  <a:schemeClr val="accent2"/>
                </a:solidFill>
              </a:rPr>
            </a:br>
            <a:r>
              <a:rPr lang="en-US" sz="1800" dirty="0">
                <a:solidFill>
                  <a:schemeClr val="accent2"/>
                </a:solidFill>
              </a:rPr>
              <a:t>Managed Instance</a:t>
            </a:r>
          </a:p>
          <a:p>
            <a:pPr marL="0" indent="0">
              <a:buNone/>
            </a:pPr>
            <a:r>
              <a:rPr lang="en-US" sz="1800" dirty="0">
                <a:solidFill>
                  <a:schemeClr val="accent2"/>
                </a:solidFill>
              </a:rPr>
              <a:t>Migrate your SSIS packages to new SSIS on Azure Data Factory (PaaS service)</a:t>
            </a:r>
          </a:p>
          <a:p>
            <a:pPr marL="0" indent="0">
              <a:buNone/>
            </a:pPr>
            <a:r>
              <a:rPr lang="en-US" sz="1800" dirty="0">
                <a:solidFill>
                  <a:schemeClr val="accent2"/>
                </a:solidFill>
              </a:rPr>
              <a:t>Migrate your OLAP models to </a:t>
            </a:r>
            <a:br>
              <a:rPr lang="en-US" sz="1800" dirty="0">
                <a:solidFill>
                  <a:schemeClr val="accent2"/>
                </a:solidFill>
              </a:rPr>
            </a:br>
            <a:r>
              <a:rPr lang="en-US" sz="1800" dirty="0">
                <a:solidFill>
                  <a:schemeClr val="accent2"/>
                </a:solidFill>
              </a:rPr>
              <a:t>Azure Analysis Services</a:t>
            </a:r>
          </a:p>
          <a:p>
            <a:pPr marL="0" indent="0">
              <a:buNone/>
            </a:pPr>
            <a:r>
              <a:rPr lang="en-US" sz="1800" dirty="0">
                <a:solidFill>
                  <a:schemeClr val="accent2"/>
                </a:solidFill>
              </a:rPr>
              <a:t>… or run these services in Azure </a:t>
            </a:r>
            <a:br>
              <a:rPr lang="en-US" sz="1800" dirty="0">
                <a:solidFill>
                  <a:schemeClr val="accent2"/>
                </a:solidFill>
              </a:rPr>
            </a:br>
            <a:r>
              <a:rPr lang="en-US" sz="1800" dirty="0">
                <a:solidFill>
                  <a:schemeClr val="accent2"/>
                </a:solidFill>
              </a:rPr>
              <a:t>virtual machines</a:t>
            </a:r>
          </a:p>
          <a:p>
            <a:pPr marL="0" indent="0">
              <a:buNone/>
            </a:pPr>
            <a:r>
              <a:rPr lang="en-US" sz="1800" dirty="0">
                <a:solidFill>
                  <a:schemeClr val="accent2"/>
                </a:solidFill>
              </a:rPr>
              <a:t>For SSRS: run in a virtual machine, </a:t>
            </a:r>
            <a:br>
              <a:rPr lang="en-US" sz="1800" dirty="0">
                <a:solidFill>
                  <a:schemeClr val="accent2"/>
                </a:solidFill>
              </a:rPr>
            </a:br>
            <a:r>
              <a:rPr lang="en-US" sz="1800" dirty="0">
                <a:solidFill>
                  <a:schemeClr val="accent2"/>
                </a:solidFill>
              </a:rPr>
              <a:t>or switch to Power BI</a:t>
            </a:r>
          </a:p>
        </p:txBody>
      </p:sp>
      <p:sp>
        <p:nvSpPr>
          <p:cNvPr id="7" name="Text Placeholder 6">
            <a:extLst>
              <a:ext uri="{FF2B5EF4-FFF2-40B4-BE49-F238E27FC236}">
                <a16:creationId xmlns:a16="http://schemas.microsoft.com/office/drawing/2014/main" id="{0D5DCE1E-F32E-4820-8B65-F1E6F6540CA2}"/>
              </a:ext>
            </a:extLst>
          </p:cNvPr>
          <p:cNvSpPr>
            <a:spLocks noGrp="1"/>
          </p:cNvSpPr>
          <p:nvPr>
            <p:ph type="body" sz="quarter" idx="4294967295"/>
          </p:nvPr>
        </p:nvSpPr>
        <p:spPr>
          <a:xfrm>
            <a:off x="5686816" y="418709"/>
            <a:ext cx="6749659" cy="812530"/>
          </a:xfrm>
        </p:spPr>
        <p:txBody>
          <a:bodyPr/>
          <a:lstStyle/>
          <a:p>
            <a:pPr marL="0" indent="0">
              <a:buNone/>
            </a:pPr>
            <a:r>
              <a:rPr lang="en-US" sz="2400" dirty="0"/>
              <a:t>Recommendation: </a:t>
            </a:r>
          </a:p>
          <a:p>
            <a:pPr marL="0" indent="0">
              <a:buNone/>
            </a:pPr>
            <a:r>
              <a:rPr lang="en-US" sz="2400" dirty="0"/>
              <a:t>Move BI solutions to PaaS model</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524337" y="5135726"/>
            <a:ext cx="1327466" cy="1049545"/>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607186" y="3509442"/>
            <a:ext cx="790665" cy="88341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785500"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10153236" y="1996480"/>
            <a:ext cx="1215991" cy="770097"/>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927994" y="4621016"/>
            <a:ext cx="1098057" cy="1050993"/>
          </a:xfrm>
          <a:prstGeom prst="bentConnector3">
            <a:avLst>
              <a:gd name="adj1" fmla="val 9988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9035861" y="2410179"/>
            <a:ext cx="958509" cy="894641"/>
          </a:xfrm>
          <a:prstGeom prst="bentConnector3">
            <a:avLst>
              <a:gd name="adj1" fmla="val -57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1EDC790-E084-49B5-91BE-F1C57316AB20}"/>
              </a:ext>
            </a:extLst>
          </p:cNvPr>
          <p:cNvSpPr/>
          <p:nvPr/>
        </p:nvSpPr>
        <p:spPr>
          <a:xfrm>
            <a:off x="6492724" y="6311048"/>
            <a:ext cx="1276811"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00" kern="0">
                <a:solidFill>
                  <a:schemeClr val="tx1"/>
                </a:solidFill>
                <a:latin typeface="Segoe UI Semibold" panose="020B0702040204020203" pitchFamily="34" charset="0"/>
                <a:cs typeface="Segoe UI Semibold" panose="020B0702040204020203" pitchFamily="34" charset="0"/>
              </a:rPr>
              <a:t>SSI</a:t>
            </a:r>
            <a:r>
              <a:rPr lang="en-US" sz="1200" kern="0" spc="100">
                <a:solidFill>
                  <a:schemeClr val="tx1"/>
                </a:solidFill>
                <a:latin typeface="Segoe UI Semibold" panose="020B0702040204020203" pitchFamily="34" charset="0"/>
                <a:cs typeface="Segoe UI Semibold" panose="020B0702040204020203" pitchFamily="34" charset="0"/>
              </a:rPr>
              <a:t>S/</a:t>
            </a:r>
            <a:r>
              <a:rPr lang="en-US" sz="1200" kern="0">
                <a:solidFill>
                  <a:schemeClr val="tx1"/>
                </a:solidFill>
                <a:latin typeface="Segoe UI Semibold" panose="020B0702040204020203" pitchFamily="34" charset="0"/>
                <a:cs typeface="Segoe UI Semibold" panose="020B0702040204020203" pitchFamily="34" charset="0"/>
              </a:rPr>
              <a:t>SSAS</a:t>
            </a:r>
          </a:p>
        </p:txBody>
      </p:sp>
      <p:sp>
        <p:nvSpPr>
          <p:cNvPr id="37" name="Rectangle 36">
            <a:extLst>
              <a:ext uri="{FF2B5EF4-FFF2-40B4-BE49-F238E27FC236}">
                <a16:creationId xmlns:a16="http://schemas.microsoft.com/office/drawing/2014/main" id="{119513EC-0201-403F-8539-1CC14344781C}"/>
              </a:ext>
            </a:extLst>
          </p:cNvPr>
          <p:cNvSpPr/>
          <p:nvPr/>
        </p:nvSpPr>
        <p:spPr>
          <a:xfrm>
            <a:off x="10077020" y="2919888"/>
            <a:ext cx="151540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00" kern="0">
                <a:solidFill>
                  <a:schemeClr val="tx1"/>
                </a:solidFill>
                <a:latin typeface="Segoe UI Semibold" panose="020B0702040204020203" pitchFamily="34" charset="0"/>
                <a:cs typeface="Segoe UI Semibold" panose="020B0702040204020203" pitchFamily="34" charset="0"/>
              </a:rPr>
              <a:t>SSIS / SSAS PaaS</a:t>
            </a:r>
          </a:p>
        </p:txBody>
      </p:sp>
      <p:cxnSp>
        <p:nvCxnSpPr>
          <p:cNvPr id="14" name="Straight Connector 13">
            <a:extLst>
              <a:ext uri="{FF2B5EF4-FFF2-40B4-BE49-F238E27FC236}">
                <a16:creationId xmlns:a16="http://schemas.microsoft.com/office/drawing/2014/main" id="{3FE56919-3EEE-4F63-91B2-4270F4A97080}"/>
              </a:ext>
            </a:extLst>
          </p:cNvPr>
          <p:cNvCxnSpPr>
            <a:cxnSpLocks/>
          </p:cNvCxnSpPr>
          <p:nvPr/>
        </p:nvCxnSpPr>
        <p:spPr>
          <a:xfrm>
            <a:off x="6702928" y="1745920"/>
            <a:ext cx="0" cy="21329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6D6A11-EE31-4AA4-878B-63FB70531AC4}"/>
              </a:ext>
            </a:extLst>
          </p:cNvPr>
          <p:cNvCxnSpPr>
            <a:cxnSpLocks/>
          </p:cNvCxnSpPr>
          <p:nvPr/>
        </p:nvCxnSpPr>
        <p:spPr>
          <a:xfrm flipH="1">
            <a:off x="6700117" y="1738556"/>
            <a:ext cx="2715017" cy="0"/>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E4A69C3-573D-4FE8-9F0C-78ABD4F2CAF1}"/>
              </a:ext>
            </a:extLst>
          </p:cNvPr>
          <p:cNvSpPr/>
          <p:nvPr/>
        </p:nvSpPr>
        <p:spPr>
          <a:xfrm>
            <a:off x="10641541" y="1441633"/>
            <a:ext cx="1515402" cy="31828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724595">
              <a:spcBef>
                <a:spcPct val="0"/>
              </a:spcBef>
              <a:spcAft>
                <a:spcPct val="35000"/>
              </a:spcAft>
              <a:defRPr/>
            </a:pPr>
            <a:r>
              <a:rPr lang="en-US" sz="1400" kern="0">
                <a:solidFill>
                  <a:schemeClr val="tx1"/>
                </a:solidFill>
                <a:latin typeface="Segoe UI Semibold" panose="020B0702040204020203" pitchFamily="34" charset="0"/>
                <a:cs typeface="Segoe UI Semibold" panose="020B0702040204020203" pitchFamily="34" charset="0"/>
              </a:rPr>
              <a:t>Power BI</a:t>
            </a:r>
          </a:p>
        </p:txBody>
      </p:sp>
      <p:sp>
        <p:nvSpPr>
          <p:cNvPr id="38" name="Freeform 271">
            <a:extLst>
              <a:ext uri="{FF2B5EF4-FFF2-40B4-BE49-F238E27FC236}">
                <a16:creationId xmlns:a16="http://schemas.microsoft.com/office/drawing/2014/main" id="{09A545A7-F443-46F3-9B3E-E2F6B072B0BA}"/>
              </a:ext>
            </a:extLst>
          </p:cNvPr>
          <p:cNvSpPr/>
          <p:nvPr/>
        </p:nvSpPr>
        <p:spPr>
          <a:xfrm>
            <a:off x="9745121" y="1393286"/>
            <a:ext cx="679323" cy="54353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1881">
              <a:defRPr/>
            </a:pPr>
            <a:endParaRPr lang="en-US" sz="1836" kern="0">
              <a:gradFill>
                <a:gsLst>
                  <a:gs pos="100000">
                    <a:srgbClr val="FFFFFF"/>
                  </a:gs>
                  <a:gs pos="31000">
                    <a:srgbClr val="FFFFFF"/>
                  </a:gs>
                </a:gsLst>
                <a:lin ang="5400000" scaled="0"/>
              </a:gradFill>
              <a:latin typeface="Segoe UI"/>
            </a:endParaRPr>
          </a:p>
        </p:txBody>
      </p:sp>
      <p:sp>
        <p:nvSpPr>
          <p:cNvPr id="3" name="TextBox 2">
            <a:extLst>
              <a:ext uri="{FF2B5EF4-FFF2-40B4-BE49-F238E27FC236}">
                <a16:creationId xmlns:a16="http://schemas.microsoft.com/office/drawing/2014/main" id="{47A34BDC-AD80-46E9-BD3E-B4AAE7A0B769}"/>
              </a:ext>
            </a:extLst>
          </p:cNvPr>
          <p:cNvSpPr txBox="1"/>
          <p:nvPr/>
        </p:nvSpPr>
        <p:spPr>
          <a:xfrm>
            <a:off x="7047159" y="4230824"/>
            <a:ext cx="1539955" cy="426569"/>
          </a:xfrm>
          <a:prstGeom prst="rect">
            <a:avLst/>
          </a:prstGeom>
          <a:noFill/>
        </p:spPr>
        <p:txBody>
          <a:bodyPr wrap="square" lIns="93260" tIns="46630" rIns="93260" bIns="46630" rtlCol="0">
            <a:spAutoFit/>
          </a:bodyPr>
          <a:lstStyle/>
          <a:p>
            <a:pPr>
              <a:lnSpc>
                <a:spcPct val="90000"/>
              </a:lnSpc>
              <a:spcAft>
                <a:spcPts val="612"/>
              </a:spcAft>
            </a:pPr>
            <a:r>
              <a:rPr lang="en-US" sz="1200" kern="0">
                <a:latin typeface="Segoe UI Semibold" panose="020B0702040204020203" pitchFamily="34" charset="0"/>
                <a:cs typeface="Segoe UI Semibold" panose="020B0702040204020203" pitchFamily="34" charset="0"/>
              </a:rPr>
              <a:t>SQL Server </a:t>
            </a:r>
            <a:br>
              <a:rPr lang="en-US" sz="1200" kern="0">
                <a:latin typeface="Segoe UI Semibold" panose="020B0702040204020203" pitchFamily="34" charset="0"/>
                <a:cs typeface="Segoe UI Semibold" panose="020B0702040204020203" pitchFamily="34" charset="0"/>
              </a:rPr>
            </a:br>
            <a:r>
              <a:rPr lang="en-US" sz="1200" kern="0">
                <a:latin typeface="Segoe UI Semibold" panose="020B0702040204020203" pitchFamily="34" charset="0"/>
                <a:cs typeface="Segoe UI Semibold" panose="020B0702040204020203" pitchFamily="34" charset="0"/>
              </a:rPr>
              <a:t>Reporting Services</a:t>
            </a:r>
            <a:endParaRPr lang="en-US" sz="1200"/>
          </a:p>
        </p:txBody>
      </p:sp>
      <p:grpSp>
        <p:nvGrpSpPr>
          <p:cNvPr id="26" name="Group 25">
            <a:extLst>
              <a:ext uri="{FF2B5EF4-FFF2-40B4-BE49-F238E27FC236}">
                <a16:creationId xmlns:a16="http://schemas.microsoft.com/office/drawing/2014/main" id="{9AF89BC9-0172-416F-AD46-94637F7A2DEE}"/>
              </a:ext>
            </a:extLst>
          </p:cNvPr>
          <p:cNvGrpSpPr/>
          <p:nvPr/>
        </p:nvGrpSpPr>
        <p:grpSpPr>
          <a:xfrm>
            <a:off x="7047159" y="3733082"/>
            <a:ext cx="338889" cy="450363"/>
            <a:chOff x="3932837" y="4713628"/>
            <a:chExt cx="403440" cy="536148"/>
          </a:xfrm>
        </p:grpSpPr>
        <p:sp>
          <p:nvSpPr>
            <p:cNvPr id="34" name="Freeform 961">
              <a:extLst>
                <a:ext uri="{FF2B5EF4-FFF2-40B4-BE49-F238E27FC236}">
                  <a16:creationId xmlns:a16="http://schemas.microsoft.com/office/drawing/2014/main" id="{422E3ABF-5D2E-457F-BCFC-316D7CF0FD87}"/>
                </a:ext>
              </a:extLst>
            </p:cNvPr>
            <p:cNvSpPr>
              <a:spLocks/>
            </p:cNvSpPr>
            <p:nvPr/>
          </p:nvSpPr>
          <p:spPr bwMode="auto">
            <a:xfrm>
              <a:off x="3932837"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no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1274">
              <a:extLst>
                <a:ext uri="{FF2B5EF4-FFF2-40B4-BE49-F238E27FC236}">
                  <a16:creationId xmlns:a16="http://schemas.microsoft.com/office/drawing/2014/main" id="{94DD42EE-D931-4F8D-AFD7-03529C4FE64C}"/>
                </a:ext>
              </a:extLst>
            </p:cNvPr>
            <p:cNvSpPr>
              <a:spLocks/>
            </p:cNvSpPr>
            <p:nvPr/>
          </p:nvSpPr>
          <p:spPr bwMode="auto">
            <a:xfrm>
              <a:off x="4203566"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no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 name="Freeform 1275">
              <a:extLst>
                <a:ext uri="{FF2B5EF4-FFF2-40B4-BE49-F238E27FC236}">
                  <a16:creationId xmlns:a16="http://schemas.microsoft.com/office/drawing/2014/main" id="{59944A4B-6DB2-4734-A979-77CB2DA0CF31}"/>
                </a:ext>
              </a:extLst>
            </p:cNvPr>
            <p:cNvSpPr>
              <a:spLocks noEditPoints="1"/>
            </p:cNvSpPr>
            <p:nvPr/>
          </p:nvSpPr>
          <p:spPr bwMode="auto">
            <a:xfrm>
              <a:off x="3964687"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 name="Rectangle 1276">
              <a:extLst>
                <a:ext uri="{FF2B5EF4-FFF2-40B4-BE49-F238E27FC236}">
                  <a16:creationId xmlns:a16="http://schemas.microsoft.com/office/drawing/2014/main" id="{5EA9B641-E75F-4F3A-A13E-E9F6BAD21824}"/>
                </a:ext>
              </a:extLst>
            </p:cNvPr>
            <p:cNvSpPr>
              <a:spLocks noChangeArrowheads="1"/>
            </p:cNvSpPr>
            <p:nvPr/>
          </p:nvSpPr>
          <p:spPr bwMode="auto">
            <a:xfrm>
              <a:off x="3964687" y="5016207"/>
              <a:ext cx="339736" cy="31850"/>
            </a:xfrm>
            <a:prstGeom prst="rect">
              <a:avLst/>
            </a:prstGeom>
            <a:solidFill>
              <a:srgbClr val="3C3C4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 name="Rectangle 1277">
              <a:extLst>
                <a:ext uri="{FF2B5EF4-FFF2-40B4-BE49-F238E27FC236}">
                  <a16:creationId xmlns:a16="http://schemas.microsoft.com/office/drawing/2014/main" id="{25D613DD-4087-4655-A7B2-2CCADE4C5546}"/>
                </a:ext>
              </a:extLst>
            </p:cNvPr>
            <p:cNvSpPr>
              <a:spLocks noChangeArrowheads="1"/>
            </p:cNvSpPr>
            <p:nvPr/>
          </p:nvSpPr>
          <p:spPr bwMode="auto">
            <a:xfrm>
              <a:off x="3964687" y="4947197"/>
              <a:ext cx="138018" cy="37160"/>
            </a:xfrm>
            <a:prstGeom prst="rect">
              <a:avLst/>
            </a:prstGeom>
            <a:solidFill>
              <a:srgbClr val="3C3C4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Rectangle 1278">
              <a:extLst>
                <a:ext uri="{FF2B5EF4-FFF2-40B4-BE49-F238E27FC236}">
                  <a16:creationId xmlns:a16="http://schemas.microsoft.com/office/drawing/2014/main" id="{A82FC1E4-1394-42C8-8D3C-68F8808A4CD6}"/>
                </a:ext>
              </a:extLst>
            </p:cNvPr>
            <p:cNvSpPr>
              <a:spLocks noChangeArrowheads="1"/>
            </p:cNvSpPr>
            <p:nvPr/>
          </p:nvSpPr>
          <p:spPr bwMode="auto">
            <a:xfrm>
              <a:off x="4171715" y="4947197"/>
              <a:ext cx="132711" cy="37160"/>
            </a:xfrm>
            <a:prstGeom prst="rect">
              <a:avLst/>
            </a:prstGeom>
            <a:solidFill>
              <a:schemeClr val="tx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A27E1206-6CFE-421E-A23F-5549F92B0BC4}"/>
              </a:ext>
            </a:extLst>
          </p:cNvPr>
          <p:cNvGrpSpPr/>
          <p:nvPr/>
        </p:nvGrpSpPr>
        <p:grpSpPr>
          <a:xfrm>
            <a:off x="6400029" y="3919295"/>
            <a:ext cx="664035" cy="718633"/>
            <a:chOff x="5647398" y="1862697"/>
            <a:chExt cx="450322" cy="487348"/>
          </a:xfrm>
        </p:grpSpPr>
        <p:sp>
          <p:nvSpPr>
            <p:cNvPr id="56" name="Cylinder 812">
              <a:extLst>
                <a:ext uri="{FF2B5EF4-FFF2-40B4-BE49-F238E27FC236}">
                  <a16:creationId xmlns:a16="http://schemas.microsoft.com/office/drawing/2014/main" id="{8D8DDF95-3BBE-44B7-8AC5-411BB63F966C}"/>
                </a:ext>
              </a:extLst>
            </p:cNvPr>
            <p:cNvSpPr/>
            <p:nvPr/>
          </p:nvSpPr>
          <p:spPr bwMode="auto">
            <a:xfrm>
              <a:off x="5647398" y="1862697"/>
              <a:ext cx="319128" cy="41925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00">
                  <a:solidFill>
                    <a:schemeClr val="tx1"/>
                  </a:solidFill>
                  <a:latin typeface="Segoe UI"/>
                  <a:ea typeface="Segoe UI" pitchFamily="34" charset="0"/>
                  <a:cs typeface="Segoe UI Semilight" panose="020B0402040204020203" pitchFamily="34" charset="0"/>
                </a:rPr>
                <a:t>SQL</a:t>
              </a:r>
              <a:endParaRPr lang="en-US" sz="1050">
                <a:solidFill>
                  <a:schemeClr val="tx1"/>
                </a:solidFill>
                <a:latin typeface="Segoe UI"/>
                <a:ea typeface="Segoe UI" pitchFamily="34" charset="0"/>
                <a:cs typeface="Segoe UI Semilight" panose="020B0402040204020203" pitchFamily="34" charset="0"/>
              </a:endParaRPr>
            </a:p>
          </p:txBody>
        </p:sp>
        <p:sp>
          <p:nvSpPr>
            <p:cNvPr id="57" name="Freeform 146">
              <a:extLst>
                <a:ext uri="{FF2B5EF4-FFF2-40B4-BE49-F238E27FC236}">
                  <a16:creationId xmlns:a16="http://schemas.microsoft.com/office/drawing/2014/main" id="{654F0B3D-4824-4E73-B09F-68EA16A89D50}"/>
                </a:ext>
              </a:extLst>
            </p:cNvPr>
            <p:cNvSpPr>
              <a:spLocks noChangeAspect="1"/>
            </p:cNvSpPr>
            <p:nvPr/>
          </p:nvSpPr>
          <p:spPr bwMode="auto">
            <a:xfrm>
              <a:off x="5787333" y="2153474"/>
              <a:ext cx="310387" cy="19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2700">
              <a:solidFill>
                <a:schemeClr val="accent4">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400" b="1" dirty="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280637790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275573" y="782215"/>
            <a:ext cx="4722312" cy="2215991"/>
          </a:xfrm>
        </p:spPr>
        <p:txBody>
          <a:bodyPr/>
          <a:lstStyle/>
          <a:p>
            <a:r>
              <a:rPr lang="en-US" sz="3600" dirty="0"/>
              <a:t>Lift your SQL server integration services (SSIS) packages to azure</a:t>
            </a:r>
          </a:p>
        </p:txBody>
      </p:sp>
      <p:sp>
        <p:nvSpPr>
          <p:cNvPr id="31" name="Rectangle 30">
            <a:extLst>
              <a:ext uri="{FF2B5EF4-FFF2-40B4-BE49-F238E27FC236}">
                <a16:creationId xmlns:a16="http://schemas.microsoft.com/office/drawing/2014/main" id="{3C01DE2D-CC74-4DBF-AF0D-7F8152677CFA}"/>
              </a:ext>
            </a:extLst>
          </p:cNvPr>
          <p:cNvSpPr/>
          <p:nvPr/>
        </p:nvSpPr>
        <p:spPr>
          <a:xfrm>
            <a:off x="7902300" y="982214"/>
            <a:ext cx="2312239" cy="286306"/>
          </a:xfrm>
          <a:prstGeom prst="rect">
            <a:avLst/>
          </a:prstGeom>
          <a:noFill/>
          <a:ln w="10795" cap="flat" cmpd="sng" algn="ctr">
            <a:noFill/>
            <a:prstDash val="soli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r>
              <a:rPr lang="en-US" sz="1224" b="1" kern="0" spc="51">
                <a:solidFill>
                  <a:schemeClr val="tx1"/>
                </a:solidFill>
                <a:latin typeface="Segoe UI Semibold" charset="0"/>
                <a:cs typeface="Segoe UI Semibold" charset="0"/>
              </a:rPr>
              <a:t>Azure Data Factory</a:t>
            </a:r>
          </a:p>
        </p:txBody>
      </p:sp>
      <p:sp>
        <p:nvSpPr>
          <p:cNvPr id="34" name="Rectangle 33">
            <a:extLst>
              <a:ext uri="{FF2B5EF4-FFF2-40B4-BE49-F238E27FC236}">
                <a16:creationId xmlns:a16="http://schemas.microsoft.com/office/drawing/2014/main" id="{E626B8B3-4745-4814-AB20-D789CF03CDE1}"/>
              </a:ext>
            </a:extLst>
          </p:cNvPr>
          <p:cNvSpPr/>
          <p:nvPr/>
        </p:nvSpPr>
        <p:spPr>
          <a:xfrm>
            <a:off x="7774979" y="1364234"/>
            <a:ext cx="2566878" cy="1632056"/>
          </a:xfrm>
          <a:prstGeom prst="rect">
            <a:avLst/>
          </a:prstGeom>
          <a:noFill/>
          <a:ln w="12700" cap="flat" cmpd="sng" algn="ctr">
            <a:solidFill>
              <a:schemeClr val="tx1">
                <a:alpha val="50000"/>
              </a:scheme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endParaRPr lang="en-US" sz="1020" b="1" kern="0" spc="50">
              <a:solidFill>
                <a:srgbClr val="505050"/>
              </a:solidFill>
              <a:latin typeface="Segoe UI Semibold" charset="0"/>
              <a:cs typeface="Segoe UI Semibold" charset="0"/>
            </a:endParaRPr>
          </a:p>
        </p:txBody>
      </p:sp>
      <p:cxnSp>
        <p:nvCxnSpPr>
          <p:cNvPr id="37" name="Straight Arrow Connector 36">
            <a:extLst>
              <a:ext uri="{FF2B5EF4-FFF2-40B4-BE49-F238E27FC236}">
                <a16:creationId xmlns:a16="http://schemas.microsoft.com/office/drawing/2014/main" id="{63820879-59C0-47BE-8E70-9291A4477D6E}"/>
              </a:ext>
            </a:extLst>
          </p:cNvPr>
          <p:cNvCxnSpPr>
            <a:cxnSpLocks/>
          </p:cNvCxnSpPr>
          <p:nvPr/>
        </p:nvCxnSpPr>
        <p:spPr>
          <a:xfrm>
            <a:off x="6775281" y="5315650"/>
            <a:ext cx="1398905" cy="0"/>
          </a:xfrm>
          <a:prstGeom prst="straightConnector1">
            <a:avLst/>
          </a:prstGeom>
          <a:noFill/>
          <a:ln w="12700" cap="flat" cmpd="sng" algn="ctr">
            <a:solidFill>
              <a:schemeClr val="tx1"/>
            </a:solidFill>
            <a:prstDash val="solid"/>
            <a:headEnd type="none"/>
            <a:tailEnd type="triangle" w="med" len="sm"/>
          </a:ln>
          <a:effectLst/>
        </p:spPr>
      </p:cxnSp>
      <p:sp>
        <p:nvSpPr>
          <p:cNvPr id="38" name="Rectangle 37">
            <a:extLst>
              <a:ext uri="{FF2B5EF4-FFF2-40B4-BE49-F238E27FC236}">
                <a16:creationId xmlns:a16="http://schemas.microsoft.com/office/drawing/2014/main" id="{00F27E59-67F4-4F78-A732-1706A9DE0E37}"/>
              </a:ext>
            </a:extLst>
          </p:cNvPr>
          <p:cNvSpPr/>
          <p:nvPr/>
        </p:nvSpPr>
        <p:spPr>
          <a:xfrm>
            <a:off x="8341324" y="2436184"/>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ETL</a:t>
            </a:r>
          </a:p>
        </p:txBody>
      </p:sp>
      <p:cxnSp>
        <p:nvCxnSpPr>
          <p:cNvPr id="39" name="Straight Arrow Connector 38">
            <a:extLst>
              <a:ext uri="{FF2B5EF4-FFF2-40B4-BE49-F238E27FC236}">
                <a16:creationId xmlns:a16="http://schemas.microsoft.com/office/drawing/2014/main" id="{34194BF2-6FB9-48E9-9975-613A9F3E931F}"/>
              </a:ext>
            </a:extLst>
          </p:cNvPr>
          <p:cNvCxnSpPr>
            <a:cxnSpLocks/>
            <a:endCxn id="41" idx="2"/>
          </p:cNvCxnSpPr>
          <p:nvPr/>
        </p:nvCxnSpPr>
        <p:spPr>
          <a:xfrm flipV="1">
            <a:off x="11482524" y="2981853"/>
            <a:ext cx="0" cy="1797434"/>
          </a:xfrm>
          <a:prstGeom prst="straightConnector1">
            <a:avLst/>
          </a:prstGeom>
          <a:noFill/>
          <a:ln w="12700" cap="flat" cmpd="sng" algn="ctr">
            <a:solidFill>
              <a:schemeClr val="tx1"/>
            </a:solidFill>
            <a:prstDash val="dash"/>
            <a:headEnd type="none"/>
            <a:tailEnd type="triangle" w="med" len="sm"/>
          </a:ln>
          <a:effectLst/>
        </p:spPr>
      </p:cxnSp>
      <p:sp>
        <p:nvSpPr>
          <p:cNvPr id="40" name="Rectangle 39">
            <a:extLst>
              <a:ext uri="{FF2B5EF4-FFF2-40B4-BE49-F238E27FC236}">
                <a16:creationId xmlns:a16="http://schemas.microsoft.com/office/drawing/2014/main" id="{3F0A3566-388B-4DF9-B33E-86E12227642A}"/>
              </a:ext>
            </a:extLst>
          </p:cNvPr>
          <p:cNvSpPr/>
          <p:nvPr/>
        </p:nvSpPr>
        <p:spPr>
          <a:xfrm>
            <a:off x="5523772" y="5348302"/>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Data sources</a:t>
            </a:r>
          </a:p>
        </p:txBody>
      </p:sp>
      <p:sp>
        <p:nvSpPr>
          <p:cNvPr id="41" name="Rectangle 40">
            <a:extLst>
              <a:ext uri="{FF2B5EF4-FFF2-40B4-BE49-F238E27FC236}">
                <a16:creationId xmlns:a16="http://schemas.microsoft.com/office/drawing/2014/main" id="{2401B681-C853-4DF5-9585-D8D93D6DAEFF}"/>
              </a:ext>
            </a:extLst>
          </p:cNvPr>
          <p:cNvSpPr/>
          <p:nvPr/>
        </p:nvSpPr>
        <p:spPr>
          <a:xfrm>
            <a:off x="10529455" y="2436184"/>
            <a:ext cx="1906138" cy="545669"/>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Database</a:t>
            </a:r>
          </a:p>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Managed Instance</a:t>
            </a:r>
          </a:p>
        </p:txBody>
      </p:sp>
      <p:sp>
        <p:nvSpPr>
          <p:cNvPr id="42" name="Rectangle 41">
            <a:extLst>
              <a:ext uri="{FF2B5EF4-FFF2-40B4-BE49-F238E27FC236}">
                <a16:creationId xmlns:a16="http://schemas.microsoft.com/office/drawing/2014/main" id="{6F4AFD9C-88CC-4D36-B222-0EEC705519B9}"/>
              </a:ext>
            </a:extLst>
          </p:cNvPr>
          <p:cNvSpPr/>
          <p:nvPr/>
        </p:nvSpPr>
        <p:spPr>
          <a:xfrm>
            <a:off x="10764419" y="5489560"/>
            <a:ext cx="1436209"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Server</a:t>
            </a:r>
          </a:p>
        </p:txBody>
      </p:sp>
      <p:grpSp>
        <p:nvGrpSpPr>
          <p:cNvPr id="43" name="Group 42">
            <a:extLst>
              <a:ext uri="{FF2B5EF4-FFF2-40B4-BE49-F238E27FC236}">
                <a16:creationId xmlns:a16="http://schemas.microsoft.com/office/drawing/2014/main" id="{67079C7A-C609-4313-9B68-41BCF37446D2}"/>
              </a:ext>
            </a:extLst>
          </p:cNvPr>
          <p:cNvGrpSpPr/>
          <p:nvPr/>
        </p:nvGrpSpPr>
        <p:grpSpPr>
          <a:xfrm>
            <a:off x="8776468" y="1951709"/>
            <a:ext cx="631845" cy="402599"/>
            <a:chOff x="8482114" y="3862204"/>
            <a:chExt cx="619513" cy="394741"/>
          </a:xfrm>
        </p:grpSpPr>
        <p:sp>
          <p:nvSpPr>
            <p:cNvPr id="45" name="Freeform: Shape 44">
              <a:extLst>
                <a:ext uri="{FF2B5EF4-FFF2-40B4-BE49-F238E27FC236}">
                  <a16:creationId xmlns:a16="http://schemas.microsoft.com/office/drawing/2014/main" id="{B0A9E359-5580-4A41-85E1-264CA1B6FF34}"/>
                </a:ext>
              </a:extLst>
            </p:cNvPr>
            <p:cNvSpPr/>
            <p:nvPr/>
          </p:nvSpPr>
          <p:spPr bwMode="auto">
            <a:xfrm>
              <a:off x="8482114" y="3862204"/>
              <a:ext cx="535080" cy="353571"/>
            </a:xfrm>
            <a:custGeom>
              <a:avLst/>
              <a:gdLst>
                <a:gd name="connsiteX0" fmla="*/ 1446378 w 2586496"/>
                <a:gd name="connsiteY0" fmla="*/ 916 h 1685771"/>
                <a:gd name="connsiteX1" fmla="*/ 1594728 w 2586496"/>
                <a:gd name="connsiteY1" fmla="*/ 8720 h 1685771"/>
                <a:gd name="connsiteX2" fmla="*/ 2282132 w 2586496"/>
                <a:gd name="connsiteY2" fmla="*/ 881735 h 1685771"/>
                <a:gd name="connsiteX3" fmla="*/ 2584440 w 2586496"/>
                <a:gd name="connsiteY3" fmla="*/ 1052304 h 1685771"/>
                <a:gd name="connsiteX4" fmla="*/ 2586496 w 2586496"/>
                <a:gd name="connsiteY4" fmla="*/ 1055763 h 1685771"/>
                <a:gd name="connsiteX5" fmla="*/ 1321501 w 2586496"/>
                <a:gd name="connsiteY5" fmla="*/ 1055763 h 1685771"/>
                <a:gd name="connsiteX6" fmla="*/ 1321501 w 2586496"/>
                <a:gd name="connsiteY6" fmla="*/ 1685771 h 1685771"/>
                <a:gd name="connsiteX7" fmla="*/ 577327 w 2586496"/>
                <a:gd name="connsiteY7" fmla="*/ 1685771 h 1685771"/>
                <a:gd name="connsiteX8" fmla="*/ 126 w 2586496"/>
                <a:gd name="connsiteY8" fmla="*/ 1097315 h 1685771"/>
                <a:gd name="connsiteX9" fmla="*/ 740511 w 2586496"/>
                <a:gd name="connsiteY9" fmla="*/ 535645 h 1685771"/>
                <a:gd name="connsiteX10" fmla="*/ 1446378 w 2586496"/>
                <a:gd name="connsiteY10" fmla="*/ 916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10" fmla="*/ 1412941 w 2586496"/>
                <a:gd name="connsiteY10" fmla="*/ 1147203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0" fmla="*/ 1321501 w 2586496"/>
                <a:gd name="connsiteY0" fmla="*/ 1685771 h 1685771"/>
                <a:gd name="connsiteX1" fmla="*/ 577327 w 2586496"/>
                <a:gd name="connsiteY1" fmla="*/ 1685771 h 1685771"/>
                <a:gd name="connsiteX2" fmla="*/ 126 w 2586496"/>
                <a:gd name="connsiteY2" fmla="*/ 1097315 h 1685771"/>
                <a:gd name="connsiteX3" fmla="*/ 740511 w 2586496"/>
                <a:gd name="connsiteY3" fmla="*/ 535645 h 1685771"/>
                <a:gd name="connsiteX4" fmla="*/ 1446378 w 2586496"/>
                <a:gd name="connsiteY4" fmla="*/ 916 h 1685771"/>
                <a:gd name="connsiteX5" fmla="*/ 1594728 w 2586496"/>
                <a:gd name="connsiteY5" fmla="*/ 8720 h 1685771"/>
                <a:gd name="connsiteX6" fmla="*/ 2282132 w 2586496"/>
                <a:gd name="connsiteY6" fmla="*/ 881735 h 1685771"/>
                <a:gd name="connsiteX7" fmla="*/ 2584440 w 2586496"/>
                <a:gd name="connsiteY7" fmla="*/ 1052304 h 1685771"/>
                <a:gd name="connsiteX8" fmla="*/ 2586496 w 2586496"/>
                <a:gd name="connsiteY8" fmla="*/ 1055763 h 16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496" h="1685771">
                  <a:moveTo>
                    <a:pt x="1321501" y="1685771"/>
                  </a:moveTo>
                  <a:lnTo>
                    <a:pt x="577327" y="1685771"/>
                  </a:lnTo>
                  <a:cubicBezTo>
                    <a:pt x="233733" y="1683717"/>
                    <a:pt x="6872" y="1376876"/>
                    <a:pt x="126" y="1097315"/>
                  </a:cubicBezTo>
                  <a:cubicBezTo>
                    <a:pt x="-6619" y="817755"/>
                    <a:pt x="255961" y="381613"/>
                    <a:pt x="740511" y="535645"/>
                  </a:cubicBezTo>
                  <a:cubicBezTo>
                    <a:pt x="812538" y="271480"/>
                    <a:pt x="1105803" y="18010"/>
                    <a:pt x="1446378" y="916"/>
                  </a:cubicBezTo>
                  <a:cubicBezTo>
                    <a:pt x="1495032" y="-1526"/>
                    <a:pt x="1544651" y="856"/>
                    <a:pt x="1594728" y="8720"/>
                  </a:cubicBezTo>
                  <a:cubicBezTo>
                    <a:pt x="2011816" y="74217"/>
                    <a:pt x="2340476" y="471196"/>
                    <a:pt x="2282132" y="881735"/>
                  </a:cubicBezTo>
                  <a:cubicBezTo>
                    <a:pt x="2432326" y="902881"/>
                    <a:pt x="2527123" y="972658"/>
                    <a:pt x="2584440" y="1052304"/>
                  </a:cubicBezTo>
                  <a:lnTo>
                    <a:pt x="2586496" y="1055763"/>
                  </a:lnTo>
                </a:path>
              </a:pathLst>
            </a:custGeom>
            <a:solidFill>
              <a:schemeClr val="accent1"/>
            </a:solidFill>
            <a:ln w="12700" cap="flat">
              <a:solidFill>
                <a:schemeClr val="accent4">
                  <a:lumMod val="20000"/>
                  <a:lumOff val="80000"/>
                </a:schemeClr>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prstClr val="black"/>
                </a:solidFill>
                <a:latin typeface="Arial" charset="0"/>
                <a:ea typeface="Arial" charset="0"/>
                <a:cs typeface="Arial" charset="0"/>
              </a:endParaRPr>
            </a:p>
          </p:txBody>
        </p:sp>
        <p:grpSp>
          <p:nvGrpSpPr>
            <p:cNvPr id="44" name="Group 43">
              <a:extLst>
                <a:ext uri="{FF2B5EF4-FFF2-40B4-BE49-F238E27FC236}">
                  <a16:creationId xmlns:a16="http://schemas.microsoft.com/office/drawing/2014/main" id="{FCD560CC-5B05-4B44-9CF3-1014A4337BD2}"/>
                </a:ext>
              </a:extLst>
            </p:cNvPr>
            <p:cNvGrpSpPr/>
            <p:nvPr/>
          </p:nvGrpSpPr>
          <p:grpSpPr>
            <a:xfrm>
              <a:off x="8759959" y="4059558"/>
              <a:ext cx="341668" cy="197387"/>
              <a:chOff x="8759959" y="4059558"/>
              <a:chExt cx="341668" cy="197387"/>
            </a:xfrm>
          </p:grpSpPr>
          <p:sp>
            <p:nvSpPr>
              <p:cNvPr id="47" name="Freeform: Shape 46">
                <a:extLst>
                  <a:ext uri="{FF2B5EF4-FFF2-40B4-BE49-F238E27FC236}">
                    <a16:creationId xmlns:a16="http://schemas.microsoft.com/office/drawing/2014/main" id="{ACFBF9C2-C1C7-45F0-978C-6BB4FA3B80EB}"/>
                  </a:ext>
                </a:extLst>
              </p:cNvPr>
              <p:cNvSpPr/>
              <p:nvPr/>
            </p:nvSpPr>
            <p:spPr bwMode="auto">
              <a:xfrm>
                <a:off x="8880620" y="4059558"/>
                <a:ext cx="221007" cy="197387"/>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sp>
            <p:nvSpPr>
              <p:cNvPr id="46" name="Freeform: Shape 45">
                <a:extLst>
                  <a:ext uri="{FF2B5EF4-FFF2-40B4-BE49-F238E27FC236}">
                    <a16:creationId xmlns:a16="http://schemas.microsoft.com/office/drawing/2014/main" id="{F55805BA-7CA7-455B-B829-EA16C8DBA470}"/>
                  </a:ext>
                </a:extLst>
              </p:cNvPr>
              <p:cNvSpPr/>
              <p:nvPr/>
            </p:nvSpPr>
            <p:spPr bwMode="auto">
              <a:xfrm>
                <a:off x="8759959" y="4059558"/>
                <a:ext cx="221007" cy="197387"/>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grpSp>
      </p:grpSp>
      <p:sp>
        <p:nvSpPr>
          <p:cNvPr id="48" name="Cylinder 47">
            <a:extLst>
              <a:ext uri="{FF2B5EF4-FFF2-40B4-BE49-F238E27FC236}">
                <a16:creationId xmlns:a16="http://schemas.microsoft.com/office/drawing/2014/main" id="{59AB3CE7-D9F1-4438-BDAA-5A0910F2DF4B}"/>
              </a:ext>
            </a:extLst>
          </p:cNvPr>
          <p:cNvSpPr/>
          <p:nvPr/>
        </p:nvSpPr>
        <p:spPr bwMode="auto">
          <a:xfrm>
            <a:off x="11287802" y="4942904"/>
            <a:ext cx="389445" cy="511638"/>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r>
              <a:rPr lang="en-US" sz="1050">
                <a:solidFill>
                  <a:schemeClr val="tx1"/>
                </a:solidFill>
                <a:latin typeface="Segoe UI" panose="020B0502040204020203" pitchFamily="34" charset="0"/>
                <a:ea typeface="Segoe UI" panose="020B0502040204020203" pitchFamily="34" charset="0"/>
                <a:cs typeface="Segoe UI" panose="020B0502040204020203" pitchFamily="34" charset="0"/>
              </a:rPr>
              <a:t>SQL</a:t>
            </a:r>
          </a:p>
        </p:txBody>
      </p:sp>
      <p:sp>
        <p:nvSpPr>
          <p:cNvPr id="54" name="Rectangle 53">
            <a:extLst>
              <a:ext uri="{FF2B5EF4-FFF2-40B4-BE49-F238E27FC236}">
                <a16:creationId xmlns:a16="http://schemas.microsoft.com/office/drawing/2014/main" id="{CC1C37D2-48EE-4289-8E8A-6CB8CC2C1400}"/>
              </a:ext>
            </a:extLst>
          </p:cNvPr>
          <p:cNvSpPr/>
          <p:nvPr/>
        </p:nvSpPr>
        <p:spPr>
          <a:xfrm>
            <a:off x="5528930" y="2436184"/>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Data sources</a:t>
            </a:r>
          </a:p>
        </p:txBody>
      </p:sp>
      <p:grpSp>
        <p:nvGrpSpPr>
          <p:cNvPr id="10" name="Group 9">
            <a:extLst>
              <a:ext uri="{FF2B5EF4-FFF2-40B4-BE49-F238E27FC236}">
                <a16:creationId xmlns:a16="http://schemas.microsoft.com/office/drawing/2014/main" id="{80D0210C-A16D-4E4A-9BD8-9C4D74CF0421}"/>
              </a:ext>
            </a:extLst>
          </p:cNvPr>
          <p:cNvGrpSpPr/>
          <p:nvPr/>
        </p:nvGrpSpPr>
        <p:grpSpPr>
          <a:xfrm>
            <a:off x="5954500" y="1809862"/>
            <a:ext cx="693939" cy="562932"/>
            <a:chOff x="5796058" y="1784206"/>
            <a:chExt cx="680394" cy="551944"/>
          </a:xfrm>
        </p:grpSpPr>
        <p:sp>
          <p:nvSpPr>
            <p:cNvPr id="56" name="Cylinder 55">
              <a:extLst>
                <a:ext uri="{FF2B5EF4-FFF2-40B4-BE49-F238E27FC236}">
                  <a16:creationId xmlns:a16="http://schemas.microsoft.com/office/drawing/2014/main" id="{237C8A5E-EE95-4362-9619-3D186DD29420}"/>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7C265D07-CB58-4D94-A3FE-21571066B11F}"/>
                </a:ext>
              </a:extLst>
            </p:cNvPr>
            <p:cNvGrpSpPr/>
            <p:nvPr/>
          </p:nvGrpSpPr>
          <p:grpSpPr>
            <a:xfrm>
              <a:off x="6136001" y="1784206"/>
              <a:ext cx="340451" cy="432515"/>
              <a:chOff x="5983067" y="1784206"/>
              <a:chExt cx="340451" cy="432515"/>
            </a:xfrm>
          </p:grpSpPr>
          <p:sp>
            <p:nvSpPr>
              <p:cNvPr id="58" name="Rectangle 3">
                <a:extLst>
                  <a:ext uri="{FF2B5EF4-FFF2-40B4-BE49-F238E27FC236}">
                    <a16:creationId xmlns:a16="http://schemas.microsoft.com/office/drawing/2014/main" id="{0130E8B4-0C37-4D1C-8742-2A49AFE30AA6}"/>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149">
                <a:extLst>
                  <a:ext uri="{FF2B5EF4-FFF2-40B4-BE49-F238E27FC236}">
                    <a16:creationId xmlns:a16="http://schemas.microsoft.com/office/drawing/2014/main" id="{869E8A57-C06A-46B4-93D2-E06CE7192321}"/>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cxnSp>
        <p:nvCxnSpPr>
          <p:cNvPr id="63" name="Straight Arrow Connector 62">
            <a:extLst>
              <a:ext uri="{FF2B5EF4-FFF2-40B4-BE49-F238E27FC236}">
                <a16:creationId xmlns:a16="http://schemas.microsoft.com/office/drawing/2014/main" id="{A45719AC-77DD-462B-84BD-9ABDF5BD601D}"/>
              </a:ext>
            </a:extLst>
          </p:cNvPr>
          <p:cNvCxnSpPr>
            <a:cxnSpLocks/>
          </p:cNvCxnSpPr>
          <p:nvPr/>
        </p:nvCxnSpPr>
        <p:spPr>
          <a:xfrm flipV="1">
            <a:off x="9642405" y="5310919"/>
            <a:ext cx="1398905" cy="2365"/>
          </a:xfrm>
          <a:prstGeom prst="straightConnector1">
            <a:avLst/>
          </a:prstGeom>
          <a:noFill/>
          <a:ln w="12700" cap="flat" cmpd="sng" algn="ctr">
            <a:solidFill>
              <a:schemeClr val="tx1"/>
            </a:solidFill>
            <a:prstDash val="solid"/>
            <a:headEnd type="none"/>
            <a:tailEnd type="triangle" w="med" len="sm"/>
          </a:ln>
          <a:effectLst/>
        </p:spPr>
      </p:cxnSp>
      <p:sp>
        <p:nvSpPr>
          <p:cNvPr id="64" name="Rectangle 63">
            <a:extLst>
              <a:ext uri="{FF2B5EF4-FFF2-40B4-BE49-F238E27FC236}">
                <a16:creationId xmlns:a16="http://schemas.microsoft.com/office/drawing/2014/main" id="{2566EB68-1A4B-45F9-ACF1-7B33F746B79C}"/>
              </a:ext>
            </a:extLst>
          </p:cNvPr>
          <p:cNvSpPr/>
          <p:nvPr/>
        </p:nvSpPr>
        <p:spPr>
          <a:xfrm>
            <a:off x="8599522" y="5172028"/>
            <a:ext cx="91779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ETL</a:t>
            </a:r>
          </a:p>
        </p:txBody>
      </p:sp>
      <p:cxnSp>
        <p:nvCxnSpPr>
          <p:cNvPr id="65" name="Straight Arrow Connector 64">
            <a:extLst>
              <a:ext uri="{FF2B5EF4-FFF2-40B4-BE49-F238E27FC236}">
                <a16:creationId xmlns:a16="http://schemas.microsoft.com/office/drawing/2014/main" id="{FB3F6396-3B5F-4429-A705-604927E7C540}"/>
              </a:ext>
            </a:extLst>
          </p:cNvPr>
          <p:cNvCxnSpPr>
            <a:cxnSpLocks/>
            <a:endCxn id="34" idx="2"/>
          </p:cNvCxnSpPr>
          <p:nvPr/>
        </p:nvCxnSpPr>
        <p:spPr>
          <a:xfrm flipV="1">
            <a:off x="9058418" y="2996289"/>
            <a:ext cx="0" cy="2093864"/>
          </a:xfrm>
          <a:prstGeom prst="straightConnector1">
            <a:avLst/>
          </a:prstGeom>
          <a:noFill/>
          <a:ln w="12700" cap="flat" cmpd="sng" algn="ctr">
            <a:solidFill>
              <a:schemeClr val="tx1"/>
            </a:solidFill>
            <a:prstDash val="dash"/>
            <a:headEnd type="none"/>
            <a:tailEnd type="triangle" w="med" len="sm"/>
          </a:ln>
          <a:effectLst/>
        </p:spPr>
      </p:cxnSp>
      <p:sp>
        <p:nvSpPr>
          <p:cNvPr id="66" name="Rectangle 65">
            <a:extLst>
              <a:ext uri="{FF2B5EF4-FFF2-40B4-BE49-F238E27FC236}">
                <a16:creationId xmlns:a16="http://schemas.microsoft.com/office/drawing/2014/main" id="{0FDFEA4D-2CA2-45CE-8FB3-EB03BAB4712D}"/>
              </a:ext>
            </a:extLst>
          </p:cNvPr>
          <p:cNvSpPr/>
          <p:nvPr/>
        </p:nvSpPr>
        <p:spPr>
          <a:xfrm>
            <a:off x="8041438" y="1439438"/>
            <a:ext cx="2033961" cy="286306"/>
          </a:xfrm>
          <a:prstGeom prst="rect">
            <a:avLst/>
          </a:prstGeom>
          <a:noFill/>
          <a:ln w="12700" cap="flat" cmpd="sng" algn="ctr">
            <a:noFill/>
            <a:prstDash val="solid"/>
            <a:miter lim="800000"/>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Integration Runtime</a:t>
            </a:r>
          </a:p>
        </p:txBody>
      </p:sp>
      <p:cxnSp>
        <p:nvCxnSpPr>
          <p:cNvPr id="67" name="Straight Arrow Connector 66">
            <a:extLst>
              <a:ext uri="{FF2B5EF4-FFF2-40B4-BE49-F238E27FC236}">
                <a16:creationId xmlns:a16="http://schemas.microsoft.com/office/drawing/2014/main" id="{123B93BB-0FCE-4758-9732-62E5666F5394}"/>
              </a:ext>
            </a:extLst>
          </p:cNvPr>
          <p:cNvCxnSpPr>
            <a:cxnSpLocks/>
            <a:endCxn id="34" idx="1"/>
          </p:cNvCxnSpPr>
          <p:nvPr/>
        </p:nvCxnSpPr>
        <p:spPr>
          <a:xfrm>
            <a:off x="6858000" y="2180262"/>
            <a:ext cx="916979" cy="0"/>
          </a:xfrm>
          <a:prstGeom prst="straightConnector1">
            <a:avLst/>
          </a:prstGeom>
          <a:noFill/>
          <a:ln w="12700" cap="flat" cmpd="sng" algn="ctr">
            <a:solidFill>
              <a:schemeClr val="tx1"/>
            </a:solidFill>
            <a:prstDash val="solid"/>
            <a:headEnd type="none"/>
            <a:tailEnd type="triangle" w="med" len="sm"/>
          </a:ln>
          <a:effectLst/>
        </p:spPr>
      </p:cxnSp>
      <p:cxnSp>
        <p:nvCxnSpPr>
          <p:cNvPr id="68" name="Straight Arrow Connector 67">
            <a:extLst>
              <a:ext uri="{FF2B5EF4-FFF2-40B4-BE49-F238E27FC236}">
                <a16:creationId xmlns:a16="http://schemas.microsoft.com/office/drawing/2014/main" id="{5DF2F5F1-ED4D-47B5-AEEB-0190D06B4CA1}"/>
              </a:ext>
            </a:extLst>
          </p:cNvPr>
          <p:cNvCxnSpPr>
            <a:cxnSpLocks/>
            <a:stCxn id="34" idx="3"/>
          </p:cNvCxnSpPr>
          <p:nvPr/>
        </p:nvCxnSpPr>
        <p:spPr>
          <a:xfrm flipV="1">
            <a:off x="10341857" y="2180261"/>
            <a:ext cx="714070" cy="1"/>
          </a:xfrm>
          <a:prstGeom prst="straightConnector1">
            <a:avLst/>
          </a:prstGeom>
          <a:noFill/>
          <a:ln w="12700" cap="flat" cmpd="sng" algn="ctr">
            <a:solidFill>
              <a:schemeClr val="tx1"/>
            </a:solidFill>
            <a:prstDash val="solid"/>
            <a:headEnd type="none"/>
            <a:tailEnd type="triangle" w="med" len="sm"/>
          </a:ln>
          <a:effectLst/>
        </p:spPr>
      </p:cxnSp>
      <p:sp>
        <p:nvSpPr>
          <p:cNvPr id="69" name="Rectangle 68">
            <a:extLst>
              <a:ext uri="{FF2B5EF4-FFF2-40B4-BE49-F238E27FC236}">
                <a16:creationId xmlns:a16="http://schemas.microsoft.com/office/drawing/2014/main" id="{7F1DAB13-345B-4161-A6F0-EC884281EA0E}"/>
              </a:ext>
            </a:extLst>
          </p:cNvPr>
          <p:cNvSpPr/>
          <p:nvPr/>
        </p:nvSpPr>
        <p:spPr>
          <a:xfrm>
            <a:off x="7147002" y="3941270"/>
            <a:ext cx="755297"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VNET</a:t>
            </a:r>
          </a:p>
        </p:txBody>
      </p:sp>
      <p:cxnSp>
        <p:nvCxnSpPr>
          <p:cNvPr id="70" name="Connector: Elbow 69">
            <a:extLst>
              <a:ext uri="{FF2B5EF4-FFF2-40B4-BE49-F238E27FC236}">
                <a16:creationId xmlns:a16="http://schemas.microsoft.com/office/drawing/2014/main" id="{02B05CB5-D93B-4896-9F81-B1521DB34AD6}"/>
              </a:ext>
            </a:extLst>
          </p:cNvPr>
          <p:cNvCxnSpPr>
            <a:cxnSpLocks/>
          </p:cNvCxnSpPr>
          <p:nvPr/>
        </p:nvCxnSpPr>
        <p:spPr>
          <a:xfrm flipV="1">
            <a:off x="6771502" y="4259285"/>
            <a:ext cx="821048" cy="738350"/>
          </a:xfrm>
          <a:prstGeom prst="bentConnector2">
            <a:avLst/>
          </a:prstGeom>
          <a:noFill/>
          <a:ln w="12700" cap="flat" cmpd="sng" algn="ctr">
            <a:solidFill>
              <a:schemeClr val="tx1"/>
            </a:solidFill>
            <a:prstDash val="dash"/>
            <a:headEnd type="none"/>
            <a:tailEnd type="triangle" w="med" len="sm"/>
          </a:ln>
          <a:effectLst/>
        </p:spPr>
      </p:cxnSp>
      <p:cxnSp>
        <p:nvCxnSpPr>
          <p:cNvPr id="71" name="Connector: Elbow 70">
            <a:extLst>
              <a:ext uri="{FF2B5EF4-FFF2-40B4-BE49-F238E27FC236}">
                <a16:creationId xmlns:a16="http://schemas.microsoft.com/office/drawing/2014/main" id="{C6A22E45-6267-4F3D-BD2A-C0D8549692D8}"/>
              </a:ext>
            </a:extLst>
          </p:cNvPr>
          <p:cNvCxnSpPr>
            <a:cxnSpLocks/>
          </p:cNvCxnSpPr>
          <p:nvPr/>
        </p:nvCxnSpPr>
        <p:spPr>
          <a:xfrm flipV="1">
            <a:off x="7848642" y="3001755"/>
            <a:ext cx="1036994" cy="701733"/>
          </a:xfrm>
          <a:prstGeom prst="bentConnector3">
            <a:avLst>
              <a:gd name="adj1" fmla="val 100090"/>
            </a:avLst>
          </a:prstGeom>
          <a:noFill/>
          <a:ln w="12700" cap="flat" cmpd="sng" algn="ctr">
            <a:solidFill>
              <a:schemeClr val="tx1"/>
            </a:solidFill>
            <a:prstDash val="dash"/>
            <a:headEnd type="none"/>
            <a:tailEnd type="triangle" w="med" len="sm"/>
          </a:ln>
          <a:effectLst/>
        </p:spPr>
      </p:cxnSp>
      <p:grpSp>
        <p:nvGrpSpPr>
          <p:cNvPr id="72" name="Group 71">
            <a:extLst>
              <a:ext uri="{FF2B5EF4-FFF2-40B4-BE49-F238E27FC236}">
                <a16:creationId xmlns:a16="http://schemas.microsoft.com/office/drawing/2014/main" id="{CA37D494-BBC4-4237-9427-5242FC73FFC5}"/>
              </a:ext>
            </a:extLst>
          </p:cNvPr>
          <p:cNvGrpSpPr/>
          <p:nvPr/>
        </p:nvGrpSpPr>
        <p:grpSpPr>
          <a:xfrm>
            <a:off x="7323783" y="3435267"/>
            <a:ext cx="559246" cy="474793"/>
            <a:chOff x="4066524" y="650870"/>
            <a:chExt cx="3359027" cy="2851775"/>
          </a:xfrm>
          <a:noFill/>
        </p:grpSpPr>
        <p:sp>
          <p:nvSpPr>
            <p:cNvPr id="73" name="Freeform: Shape 72">
              <a:extLst>
                <a:ext uri="{FF2B5EF4-FFF2-40B4-BE49-F238E27FC236}">
                  <a16:creationId xmlns:a16="http://schemas.microsoft.com/office/drawing/2014/main" id="{FCE504C4-6BC9-4D67-93C0-32B56851A45E}"/>
                </a:ext>
              </a:extLst>
            </p:cNvPr>
            <p:cNvSpPr>
              <a:spLocks noChangeArrowheads="1"/>
            </p:cNvSpPr>
            <p:nvPr/>
          </p:nvSpPr>
          <p:spPr bwMode="white">
            <a:xfrm>
              <a:off x="5540336" y="650870"/>
              <a:ext cx="1885215" cy="1339084"/>
            </a:xfrm>
            <a:custGeom>
              <a:avLst/>
              <a:gdLst>
                <a:gd name="connsiteX0" fmla="*/ 571952 w 1885215"/>
                <a:gd name="connsiteY0" fmla="*/ 0 h 1339084"/>
                <a:gd name="connsiteX1" fmla="*/ 1098206 w 1885215"/>
                <a:gd name="connsiteY1" fmla="*/ 333580 h 1339084"/>
                <a:gd name="connsiteX2" fmla="*/ 1349480 w 1885215"/>
                <a:gd name="connsiteY2" fmla="*/ 266864 h 1339084"/>
                <a:gd name="connsiteX3" fmla="*/ 1885215 w 1885215"/>
                <a:gd name="connsiteY3" fmla="*/ 805357 h 1339084"/>
                <a:gd name="connsiteX4" fmla="*/ 1349480 w 1885215"/>
                <a:gd name="connsiteY4" fmla="*/ 1339084 h 1339084"/>
                <a:gd name="connsiteX5" fmla="*/ 1203464 w 1885215"/>
                <a:gd name="connsiteY5" fmla="*/ 1339084 h 1339084"/>
                <a:gd name="connsiteX6" fmla="*/ 1070013 w 1885215"/>
                <a:gd name="connsiteY6" fmla="*/ 1339084 h 1339084"/>
                <a:gd name="connsiteX7" fmla="*/ 1070013 w 1885215"/>
                <a:gd name="connsiteY7" fmla="*/ 508723 h 1339084"/>
                <a:gd name="connsiteX8" fmla="*/ 0 w 1885215"/>
                <a:gd name="connsiteY8" fmla="*/ 508723 h 1339084"/>
                <a:gd name="connsiteX9" fmla="*/ 9845 w 1885215"/>
                <a:gd name="connsiteY9" fmla="*/ 441472 h 1339084"/>
                <a:gd name="connsiteX10" fmla="*/ 571952 w 1885215"/>
                <a:gd name="connsiteY10" fmla="*/ 0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10" fmla="*/ 1161453 w 1885215"/>
                <a:gd name="connsiteY10" fmla="*/ 600163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0" fmla="*/ 0 w 1885215"/>
                <a:gd name="connsiteY0" fmla="*/ 508723 h 1339084"/>
                <a:gd name="connsiteX1" fmla="*/ 9845 w 1885215"/>
                <a:gd name="connsiteY1" fmla="*/ 441472 h 1339084"/>
                <a:gd name="connsiteX2" fmla="*/ 571952 w 1885215"/>
                <a:gd name="connsiteY2" fmla="*/ 0 h 1339084"/>
                <a:gd name="connsiteX3" fmla="*/ 1098206 w 1885215"/>
                <a:gd name="connsiteY3" fmla="*/ 333580 h 1339084"/>
                <a:gd name="connsiteX4" fmla="*/ 1349480 w 1885215"/>
                <a:gd name="connsiteY4" fmla="*/ 266864 h 1339084"/>
                <a:gd name="connsiteX5" fmla="*/ 1885215 w 1885215"/>
                <a:gd name="connsiteY5" fmla="*/ 805357 h 1339084"/>
                <a:gd name="connsiteX6" fmla="*/ 1349480 w 1885215"/>
                <a:gd name="connsiteY6" fmla="*/ 1339084 h 1339084"/>
                <a:gd name="connsiteX7" fmla="*/ 1203464 w 1885215"/>
                <a:gd name="connsiteY7" fmla="*/ 1339084 h 1339084"/>
                <a:gd name="connsiteX8" fmla="*/ 1070013 w 1885215"/>
                <a:gd name="connsiteY8" fmla="*/ 1339084 h 133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215" h="1339084">
                  <a:moveTo>
                    <a:pt x="0" y="508723"/>
                  </a:moveTo>
                  <a:lnTo>
                    <a:pt x="9845" y="441472"/>
                  </a:lnTo>
                  <a:cubicBezTo>
                    <a:pt x="72590" y="189723"/>
                    <a:pt x="302307" y="0"/>
                    <a:pt x="571952" y="0"/>
                  </a:cubicBezTo>
                  <a:cubicBezTo>
                    <a:pt x="799521" y="0"/>
                    <a:pt x="1003385" y="133432"/>
                    <a:pt x="1098206" y="333580"/>
                  </a:cubicBezTo>
                  <a:cubicBezTo>
                    <a:pt x="1174062" y="290691"/>
                    <a:pt x="1259400" y="266864"/>
                    <a:pt x="1349480" y="266864"/>
                  </a:cubicBezTo>
                  <a:cubicBezTo>
                    <a:pt x="1643423" y="266864"/>
                    <a:pt x="1885215" y="509900"/>
                    <a:pt x="1885215" y="805357"/>
                  </a:cubicBezTo>
                  <a:cubicBezTo>
                    <a:pt x="1885215" y="1096047"/>
                    <a:pt x="1643423" y="1339084"/>
                    <a:pt x="1349480" y="1339084"/>
                  </a:cubicBezTo>
                  <a:lnTo>
                    <a:pt x="1203464" y="1339084"/>
                  </a:lnTo>
                  <a:lnTo>
                    <a:pt x="1070013" y="1339084"/>
                  </a:lnTo>
                </a:path>
              </a:pathLst>
            </a:custGeom>
            <a:solidFill>
              <a:schemeClr val="bg2"/>
            </a:solidFill>
            <a:ln w="12700">
              <a:solidFill>
                <a:srgbClr val="0070C0"/>
              </a:solidFill>
              <a:miter lim="800000"/>
              <a:headEnd/>
              <a:tailEnd/>
            </a:ln>
            <a:extLst/>
          </p:spPr>
          <p:txBody>
            <a:bodyPr rot="0" vert="horz" wrap="square" lIns="93260" tIns="46630" rIns="93260" bIns="46630" anchor="ctr" anchorCtr="0" upright="1">
              <a:noAutofit/>
            </a:bodyPr>
            <a:lstStyle/>
            <a:p>
              <a:endParaRPr lang="en-US" sz="1836"/>
            </a:p>
          </p:txBody>
        </p:sp>
        <p:grpSp>
          <p:nvGrpSpPr>
            <p:cNvPr id="74" name="Group 73">
              <a:extLst>
                <a:ext uri="{FF2B5EF4-FFF2-40B4-BE49-F238E27FC236}">
                  <a16:creationId xmlns:a16="http://schemas.microsoft.com/office/drawing/2014/main" id="{9B30110F-D8FB-4253-A73F-DF8EAC1C3141}"/>
                </a:ext>
              </a:extLst>
            </p:cNvPr>
            <p:cNvGrpSpPr>
              <a:grpSpLocks/>
            </p:cNvGrpSpPr>
            <p:nvPr/>
          </p:nvGrpSpPr>
          <p:grpSpPr bwMode="auto">
            <a:xfrm>
              <a:off x="4066524" y="1495091"/>
              <a:ext cx="2401955" cy="2007554"/>
              <a:chOff x="0" y="4505"/>
              <a:chExt cx="53310" cy="42150"/>
            </a:xfrm>
            <a:grpFill/>
          </p:grpSpPr>
          <p:cxnSp>
            <p:nvCxnSpPr>
              <p:cNvPr id="75" name="Straight Connector 74">
                <a:extLst>
                  <a:ext uri="{FF2B5EF4-FFF2-40B4-BE49-F238E27FC236}">
                    <a16:creationId xmlns:a16="http://schemas.microsoft.com/office/drawing/2014/main" id="{F3CA752C-6E34-4D19-8D1A-82F624F4BCDC}"/>
                  </a:ext>
                </a:extLst>
              </p:cNvPr>
              <p:cNvCxnSpPr>
                <a:cxnSpLocks/>
              </p:cNvCxnSpPr>
              <p:nvPr/>
            </p:nvCxnSpPr>
            <p:spPr bwMode="auto">
              <a:xfrm>
                <a:off x="0" y="46655"/>
                <a:ext cx="53310" cy="0"/>
              </a:xfrm>
              <a:prstGeom prst="line">
                <a:avLst/>
              </a:prstGeom>
              <a:grpFill/>
              <a:ln w="12700">
                <a:solidFill>
                  <a:schemeClr val="tx1"/>
                </a:solidFill>
                <a:miter lim="800000"/>
                <a:headEnd/>
                <a:tailEnd/>
              </a:ln>
              <a:extLst/>
            </p:spPr>
          </p:cxnSp>
          <p:sp>
            <p:nvSpPr>
              <p:cNvPr id="76" name="Rectangle 75">
                <a:extLst>
                  <a:ext uri="{FF2B5EF4-FFF2-40B4-BE49-F238E27FC236}">
                    <a16:creationId xmlns:a16="http://schemas.microsoft.com/office/drawing/2014/main" id="{CC9CCFFD-142B-4D45-8E68-6996F26ED034}"/>
                  </a:ext>
                </a:extLst>
              </p:cNvPr>
              <p:cNvSpPr>
                <a:spLocks noChangeArrowheads="1"/>
              </p:cNvSpPr>
              <p:nvPr/>
            </p:nvSpPr>
            <p:spPr bwMode="auto">
              <a:xfrm>
                <a:off x="3194" y="16653"/>
                <a:ext cx="27930" cy="30002"/>
              </a:xfrm>
              <a:prstGeom prst="rect">
                <a:avLst/>
              </a:prstGeom>
              <a:grpFill/>
              <a:ln w="12700">
                <a:solidFill>
                  <a:schemeClr val="tx1"/>
                </a:solidFill>
                <a:miter lim="800000"/>
                <a:headEnd/>
                <a:tailEnd/>
              </a:ln>
              <a:extLst/>
            </p:spPr>
            <p:txBody>
              <a:bodyPr rot="0" vert="horz" wrap="square" lIns="186521" tIns="149217" rIns="186521" bIns="149217" anchor="t" anchorCtr="0" upright="1">
                <a:noAutofit/>
              </a:bodyPr>
              <a:lstStyle/>
              <a:p>
                <a:endParaRPr lang="en-US" sz="1836"/>
              </a:p>
            </p:txBody>
          </p:sp>
          <p:sp>
            <p:nvSpPr>
              <p:cNvPr id="77" name="Rectangle 76">
                <a:extLst>
                  <a:ext uri="{FF2B5EF4-FFF2-40B4-BE49-F238E27FC236}">
                    <a16:creationId xmlns:a16="http://schemas.microsoft.com/office/drawing/2014/main" id="{EFC9C26C-EB8C-4CC1-B4F9-DDD13A26CEA2}"/>
                  </a:ext>
                </a:extLst>
              </p:cNvPr>
              <p:cNvSpPr>
                <a:spLocks noChangeArrowheads="1"/>
              </p:cNvSpPr>
              <p:nvPr/>
            </p:nvSpPr>
            <p:spPr bwMode="auto">
              <a:xfrm>
                <a:off x="12587" y="36700"/>
                <a:ext cx="9144" cy="9955"/>
              </a:xfrm>
              <a:prstGeom prst="rect">
                <a:avLst/>
              </a:prstGeom>
              <a:grpFill/>
              <a:ln w="12700">
                <a:solidFill>
                  <a:schemeClr val="tx1"/>
                </a:solidFill>
                <a:miter lim="800000"/>
                <a:headEnd/>
                <a:tailEnd/>
              </a:ln>
              <a:extLst/>
            </p:spPr>
            <p:txBody>
              <a:bodyPr rot="0" vert="horz" wrap="square" lIns="186521" tIns="149217" rIns="186521" bIns="149217" anchor="t" anchorCtr="0" upright="1">
                <a:noAutofit/>
              </a:bodyPr>
              <a:lstStyle/>
              <a:p>
                <a:endParaRPr lang="en-US" sz="1836"/>
              </a:p>
            </p:txBody>
          </p:sp>
          <p:sp>
            <p:nvSpPr>
              <p:cNvPr id="78" name="Freeform: Shape 77">
                <a:extLst>
                  <a:ext uri="{FF2B5EF4-FFF2-40B4-BE49-F238E27FC236}">
                    <a16:creationId xmlns:a16="http://schemas.microsoft.com/office/drawing/2014/main" id="{8FB4411D-92BB-4F16-A057-585FC4342524}"/>
                  </a:ext>
                </a:extLst>
              </p:cNvPr>
              <p:cNvSpPr>
                <a:spLocks/>
              </p:cNvSpPr>
              <p:nvPr/>
            </p:nvSpPr>
            <p:spPr bwMode="auto">
              <a:xfrm>
                <a:off x="23339" y="4505"/>
                <a:ext cx="26667" cy="42149"/>
              </a:xfrm>
              <a:custGeom>
                <a:avLst/>
                <a:gdLst>
                  <a:gd name="T0" fmla="*/ 0 w 2662937"/>
                  <a:gd name="T1" fmla="*/ 896983 h 4214948"/>
                  <a:gd name="T2" fmla="*/ 0 w 2662937"/>
                  <a:gd name="T3" fmla="*/ 0 h 4214948"/>
                  <a:gd name="T4" fmla="*/ 2666747 w 2662937"/>
                  <a:gd name="T5" fmla="*/ 0 h 4214948"/>
                  <a:gd name="T6" fmla="*/ 2666747 w 2662937"/>
                  <a:gd name="T7" fmla="*/ 4214948 h 4214948"/>
                  <a:gd name="T8" fmla="*/ 0 w 2662937"/>
                  <a:gd name="T9" fmla="*/ 4214948 h 42149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a:tailEnd/>
              </a:ln>
              <a:extLst/>
            </p:spPr>
            <p:txBody>
              <a:bodyPr rot="0" vert="horz" wrap="square" lIns="93260" tIns="46630" rIns="93260" bIns="46630" anchor="t" anchorCtr="0" upright="1">
                <a:noAutofit/>
              </a:bodyPr>
              <a:lstStyle/>
              <a:p>
                <a:endParaRPr lang="en-US" sz="1836"/>
              </a:p>
            </p:txBody>
          </p:sp>
          <p:sp>
            <p:nvSpPr>
              <p:cNvPr id="79" name="Freeform: Shape 78">
                <a:extLst>
                  <a:ext uri="{FF2B5EF4-FFF2-40B4-BE49-F238E27FC236}">
                    <a16:creationId xmlns:a16="http://schemas.microsoft.com/office/drawing/2014/main" id="{290E1E8F-5BDA-4BF2-A2ED-BE15BF29DD92}"/>
                  </a:ext>
                </a:extLst>
              </p:cNvPr>
              <p:cNvSpPr>
                <a:spLocks/>
              </p:cNvSpPr>
              <p:nvPr/>
            </p:nvSpPr>
            <p:spPr bwMode="auto">
              <a:xfrm>
                <a:off x="34606" y="36700"/>
                <a:ext cx="6477" cy="9955"/>
              </a:xfrm>
              <a:custGeom>
                <a:avLst/>
                <a:gdLst>
                  <a:gd name="T0" fmla="*/ 0 w 647700"/>
                  <a:gd name="T1" fmla="*/ 0 h 1831521"/>
                  <a:gd name="T2" fmla="*/ 647700 w 647700"/>
                  <a:gd name="T3" fmla="*/ 0 h 1831521"/>
                  <a:gd name="T4" fmla="*/ 647700 w 647700"/>
                  <a:gd name="T5" fmla="*/ 995456 h 1831521"/>
                  <a:gd name="T6" fmla="*/ 0 60000 65536"/>
                  <a:gd name="T7" fmla="*/ 0 60000 65536"/>
                  <a:gd name="T8" fmla="*/ 0 60000 65536"/>
                </a:gdLst>
                <a:ahLst/>
                <a:cxnLst>
                  <a:cxn ang="T6">
                    <a:pos x="T0" y="T1"/>
                  </a:cxn>
                  <a:cxn ang="T7">
                    <a:pos x="T2" y="T3"/>
                  </a:cxn>
                  <a:cxn ang="T8">
                    <a:pos x="T4" y="T5"/>
                  </a:cxn>
                </a:cxnLst>
                <a:rect l="0" t="0" r="r" b="b"/>
                <a:pathLst>
                  <a:path w="647700" h="1831521">
                    <a:moveTo>
                      <a:pt x="0" y="0"/>
                    </a:moveTo>
                    <a:lnTo>
                      <a:pt x="647700" y="0"/>
                    </a:lnTo>
                    <a:lnTo>
                      <a:pt x="647700" y="1831521"/>
                    </a:lnTo>
                  </a:path>
                </a:pathLst>
              </a:custGeom>
              <a:grpFill/>
              <a:ln w="12700">
                <a:solidFill>
                  <a:schemeClr val="tx1"/>
                </a:solidFill>
                <a:miter lim="800000"/>
                <a:headEnd/>
                <a:tailEnd/>
              </a:ln>
              <a:extLst/>
            </p:spPr>
            <p:txBody>
              <a:bodyPr rot="0" vert="horz" wrap="square" lIns="93260" tIns="46630" rIns="93260" bIns="46630" anchor="t" anchorCtr="0" upright="1">
                <a:noAutofit/>
              </a:bodyPr>
              <a:lstStyle/>
              <a:p>
                <a:endParaRPr lang="en-US" sz="1836"/>
              </a:p>
            </p:txBody>
          </p:sp>
        </p:grpSp>
      </p:grpSp>
      <p:cxnSp>
        <p:nvCxnSpPr>
          <p:cNvPr id="4" name="Straight Connector 3">
            <a:extLst>
              <a:ext uri="{FF2B5EF4-FFF2-40B4-BE49-F238E27FC236}">
                <a16:creationId xmlns:a16="http://schemas.microsoft.com/office/drawing/2014/main" id="{098824CC-FF46-42D9-BCE2-72A02E355872}"/>
              </a:ext>
            </a:extLst>
          </p:cNvPr>
          <p:cNvCxnSpPr/>
          <p:nvPr/>
        </p:nvCxnSpPr>
        <p:spPr>
          <a:xfrm>
            <a:off x="5706025" y="3703488"/>
            <a:ext cx="144499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803D741-D03D-46B5-9AE4-3738BCC259E5}"/>
              </a:ext>
            </a:extLst>
          </p:cNvPr>
          <p:cNvGrpSpPr/>
          <p:nvPr/>
        </p:nvGrpSpPr>
        <p:grpSpPr>
          <a:xfrm>
            <a:off x="5893896" y="4769045"/>
            <a:ext cx="693939" cy="562932"/>
            <a:chOff x="5796058" y="1784206"/>
            <a:chExt cx="680394" cy="551944"/>
          </a:xfrm>
        </p:grpSpPr>
        <p:sp>
          <p:nvSpPr>
            <p:cNvPr id="81" name="Cylinder 80">
              <a:extLst>
                <a:ext uri="{FF2B5EF4-FFF2-40B4-BE49-F238E27FC236}">
                  <a16:creationId xmlns:a16="http://schemas.microsoft.com/office/drawing/2014/main" id="{BB346C08-EF39-47EB-A816-9D598047F1A8}"/>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82" name="Group 81">
              <a:extLst>
                <a:ext uri="{FF2B5EF4-FFF2-40B4-BE49-F238E27FC236}">
                  <a16:creationId xmlns:a16="http://schemas.microsoft.com/office/drawing/2014/main" id="{21B210AD-D37D-4BBA-87B6-41060FAB9C81}"/>
                </a:ext>
              </a:extLst>
            </p:cNvPr>
            <p:cNvGrpSpPr/>
            <p:nvPr/>
          </p:nvGrpSpPr>
          <p:grpSpPr>
            <a:xfrm>
              <a:off x="6136001" y="1784206"/>
              <a:ext cx="340451" cy="432515"/>
              <a:chOff x="5983067" y="1784206"/>
              <a:chExt cx="340451" cy="432515"/>
            </a:xfrm>
          </p:grpSpPr>
          <p:sp>
            <p:nvSpPr>
              <p:cNvPr id="83" name="Rectangle 3">
                <a:extLst>
                  <a:ext uri="{FF2B5EF4-FFF2-40B4-BE49-F238E27FC236}">
                    <a16:creationId xmlns:a16="http://schemas.microsoft.com/office/drawing/2014/main" id="{1152044E-0CB3-4F84-9751-786835FD9859}"/>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Freeform 149">
                <a:extLst>
                  <a:ext uri="{FF2B5EF4-FFF2-40B4-BE49-F238E27FC236}">
                    <a16:creationId xmlns:a16="http://schemas.microsoft.com/office/drawing/2014/main" id="{5B495254-D8F6-42F7-80CE-43169D9EDCC3}"/>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sp>
        <p:nvSpPr>
          <p:cNvPr id="85" name="Rectangle 84">
            <a:extLst>
              <a:ext uri="{FF2B5EF4-FFF2-40B4-BE49-F238E27FC236}">
                <a16:creationId xmlns:a16="http://schemas.microsoft.com/office/drawing/2014/main" id="{60AFE529-F6BE-496B-9369-C455C8B69371}"/>
              </a:ext>
            </a:extLst>
          </p:cNvPr>
          <p:cNvSpPr/>
          <p:nvPr/>
        </p:nvSpPr>
        <p:spPr>
          <a:xfrm>
            <a:off x="5946900" y="3435267"/>
            <a:ext cx="69394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rgbClr val="0078D7"/>
                </a:solidFill>
                <a:latin typeface="Segoe UI Semibold" panose="020B0702040204020203" pitchFamily="34" charset="0"/>
                <a:cs typeface="Segoe UI Semibold" panose="020B0702040204020203" pitchFamily="34" charset="0"/>
              </a:rPr>
              <a:t>Cloud</a:t>
            </a:r>
          </a:p>
        </p:txBody>
      </p:sp>
      <p:sp>
        <p:nvSpPr>
          <p:cNvPr id="86" name="Rectangle 85">
            <a:extLst>
              <a:ext uri="{FF2B5EF4-FFF2-40B4-BE49-F238E27FC236}">
                <a16:creationId xmlns:a16="http://schemas.microsoft.com/office/drawing/2014/main" id="{C77E6D3E-B2A5-41BE-B7CD-03609542F6D2}"/>
              </a:ext>
            </a:extLst>
          </p:cNvPr>
          <p:cNvSpPr/>
          <p:nvPr/>
        </p:nvSpPr>
        <p:spPr>
          <a:xfrm>
            <a:off x="5720218" y="3698136"/>
            <a:ext cx="114730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On-premises</a:t>
            </a:r>
          </a:p>
        </p:txBody>
      </p:sp>
      <p:grpSp>
        <p:nvGrpSpPr>
          <p:cNvPr id="7" name="Group 6">
            <a:extLst>
              <a:ext uri="{FF2B5EF4-FFF2-40B4-BE49-F238E27FC236}">
                <a16:creationId xmlns:a16="http://schemas.microsoft.com/office/drawing/2014/main" id="{1495560E-F0C7-4D94-BD3D-88CEB8C880C4}"/>
              </a:ext>
            </a:extLst>
          </p:cNvPr>
          <p:cNvGrpSpPr/>
          <p:nvPr/>
        </p:nvGrpSpPr>
        <p:grpSpPr>
          <a:xfrm>
            <a:off x="11197026" y="1860109"/>
            <a:ext cx="540716" cy="552181"/>
            <a:chOff x="11197026" y="1860109"/>
            <a:chExt cx="540716" cy="552181"/>
          </a:xfrm>
        </p:grpSpPr>
        <p:grpSp>
          <p:nvGrpSpPr>
            <p:cNvPr id="55" name="Group 54">
              <a:extLst>
                <a:ext uri="{FF2B5EF4-FFF2-40B4-BE49-F238E27FC236}">
                  <a16:creationId xmlns:a16="http://schemas.microsoft.com/office/drawing/2014/main" id="{EBA7A8DB-7496-4830-8F0C-89E8E5833A81}"/>
                </a:ext>
              </a:extLst>
            </p:cNvPr>
            <p:cNvGrpSpPr/>
            <p:nvPr/>
          </p:nvGrpSpPr>
          <p:grpSpPr>
            <a:xfrm>
              <a:off x="11227304" y="1860109"/>
              <a:ext cx="510438" cy="552181"/>
              <a:chOff x="4064268" y="5053939"/>
              <a:chExt cx="1474485" cy="1595066"/>
            </a:xfrm>
          </p:grpSpPr>
          <p:sp>
            <p:nvSpPr>
              <p:cNvPr id="57" name="Cylinder 56">
                <a:extLst>
                  <a:ext uri="{FF2B5EF4-FFF2-40B4-BE49-F238E27FC236}">
                    <a16:creationId xmlns:a16="http://schemas.microsoft.com/office/drawing/2014/main" id="{6BEB346A-E234-4DFC-ACD3-0B66B9E8C343}"/>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sp>
            <p:nvSpPr>
              <p:cNvPr id="88" name="Freeform 146">
                <a:extLst>
                  <a:ext uri="{FF2B5EF4-FFF2-40B4-BE49-F238E27FC236}">
                    <a16:creationId xmlns:a16="http://schemas.microsoft.com/office/drawing/2014/main" id="{B3F2F9FC-C3D2-439D-9096-A09749674F5C}"/>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solidFill>
                  <a:schemeClr val="accent4">
                    <a:lumMod val="20000"/>
                    <a:lumOff val="80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840EAC1B-4AF7-4F86-9564-5693BCE8FD26}"/>
                </a:ext>
              </a:extLst>
            </p:cNvPr>
            <p:cNvSpPr/>
            <p:nvPr/>
          </p:nvSpPr>
          <p:spPr>
            <a:xfrm>
              <a:off x="11197026" y="2006814"/>
              <a:ext cx="421910" cy="237757"/>
            </a:xfrm>
            <a:prstGeom prst="rect">
              <a:avLst/>
            </a:prstGeom>
          </p:spPr>
          <p:txBody>
            <a:bodyPr wrap="none">
              <a:spAutoFit/>
            </a:bodyPr>
            <a:lstStyle/>
            <a:p>
              <a:pPr algn="ctr" defTabSz="951028" fontAlgn="base">
                <a:lnSpc>
                  <a:spcPct val="90000"/>
                </a:lnSpc>
                <a:spcBef>
                  <a:spcPct val="0"/>
                </a:spcBef>
                <a:spcAft>
                  <a:spcPct val="0"/>
                </a:spcAft>
                <a:defRPr/>
              </a:pPr>
              <a:r>
                <a:rPr lang="en-US" sz="1050">
                  <a:latin typeface="Segoe UI" panose="020B0502040204020203" pitchFamily="34" charset="0"/>
                  <a:cs typeface="Segoe UI" panose="020B0502040204020203" pitchFamily="34" charset="0"/>
                </a:rPr>
                <a:t>SQL</a:t>
              </a:r>
            </a:p>
          </p:txBody>
        </p:sp>
      </p:grpSp>
    </p:spTree>
    <p:extLst>
      <p:ext uri="{BB962C8B-B14F-4D97-AF65-F5344CB8AC3E}">
        <p14:creationId xmlns:p14="http://schemas.microsoft.com/office/powerpoint/2010/main" val="13746782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idx="4294967295"/>
          </p:nvPr>
        </p:nvSpPr>
        <p:spPr>
          <a:xfrm>
            <a:off x="488514" y="2075080"/>
            <a:ext cx="11273425" cy="2154436"/>
          </a:xfrm>
        </p:spPr>
        <p:txBody>
          <a:bodyPr/>
          <a:lstStyle/>
          <a:p>
            <a:r>
              <a:rPr lang="en-US" sz="2800" dirty="0">
                <a:solidFill>
                  <a:schemeClr val="accent2"/>
                </a:solidFill>
              </a:rPr>
              <a:t>SQL Managed Instance data integration and business intelligence</a:t>
            </a:r>
            <a:br>
              <a:rPr lang="en-US" sz="2800" dirty="0">
                <a:solidFill>
                  <a:schemeClr val="accent2"/>
                </a:solidFill>
              </a:rPr>
            </a:br>
            <a:br>
              <a:rPr lang="en-US" sz="3200" dirty="0"/>
            </a:br>
            <a:r>
              <a:rPr lang="en-US" sz="2000" dirty="0">
                <a:solidFill>
                  <a:schemeClr val="bg1"/>
                </a:solidFill>
                <a:latin typeface="+mn-lt"/>
              </a:rPr>
              <a:t>Learn to control the seamless orchestration of your enterprises' data integration efforts through an extensive tour of Azure Data Factory.</a:t>
            </a:r>
            <a:br>
              <a:rPr lang="en-US" sz="2000" dirty="0">
                <a:solidFill>
                  <a:schemeClr val="bg1"/>
                </a:solidFill>
                <a:latin typeface="+mn-lt"/>
              </a:rPr>
            </a:br>
            <a:br>
              <a:rPr lang="en-US" sz="2000" dirty="0">
                <a:solidFill>
                  <a:schemeClr val="bg1"/>
                </a:solidFill>
                <a:latin typeface="+mn-lt"/>
              </a:rPr>
            </a:br>
            <a:endParaRPr lang="en-US" sz="2000" dirty="0">
              <a:solidFill>
                <a:schemeClr val="bg1"/>
              </a:solidFill>
              <a:latin typeface="+mn-lt"/>
            </a:endParaRPr>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8065" y="0"/>
            <a:ext cx="938173" cy="938173"/>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4132" y="184509"/>
            <a:ext cx="914400" cy="914400"/>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467655" y="172123"/>
            <a:ext cx="766877"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58539" y="494852"/>
            <a:ext cx="1196481"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50E6FF"/>
                </a:solidFill>
                <a:effectLst/>
                <a:uLnTx/>
                <a:uFillTx/>
                <a:latin typeface="Segoe UI Semibold"/>
                <a:ea typeface="+mn-ea"/>
                <a:cs typeface="+mn-cs"/>
              </a:rPr>
              <a:t>Lab</a:t>
            </a:r>
          </a:p>
        </p:txBody>
      </p:sp>
    </p:spTree>
    <p:extLst>
      <p:ext uri="{BB962C8B-B14F-4D97-AF65-F5344CB8AC3E}">
        <p14:creationId xmlns:p14="http://schemas.microsoft.com/office/powerpoint/2010/main" val="79418606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8B55-EE81-444D-93CA-7ED1672D5FF9}"/>
              </a:ext>
            </a:extLst>
          </p:cNvPr>
          <p:cNvSpPr>
            <a:spLocks noGrp="1"/>
          </p:cNvSpPr>
          <p:nvPr>
            <p:ph type="title"/>
          </p:nvPr>
        </p:nvSpPr>
        <p:spPr>
          <a:xfrm>
            <a:off x="523211" y="869103"/>
            <a:ext cx="11570468" cy="4109587"/>
          </a:xfrm>
        </p:spPr>
        <p:txBody>
          <a:bodyPr/>
          <a:lstStyle/>
          <a:p>
            <a:r>
              <a:rPr lang="en-US" sz="4000" dirty="0">
                <a:solidFill>
                  <a:schemeClr val="accent2"/>
                </a:solidFill>
              </a:rPr>
              <a:t>Lab</a:t>
            </a:r>
            <a:br>
              <a:rPr lang="en-US" sz="6000" dirty="0">
                <a:solidFill>
                  <a:schemeClr val="accent2"/>
                </a:solidFill>
              </a:rPr>
            </a:br>
            <a:br>
              <a:rPr lang="en-US" sz="6000" dirty="0">
                <a:solidFill>
                  <a:schemeClr val="accent2"/>
                </a:solidFill>
              </a:rPr>
            </a:br>
            <a:br>
              <a:rPr lang="en-US" dirty="0">
                <a:solidFill>
                  <a:schemeClr val="accent2"/>
                </a:solidFill>
              </a:rPr>
            </a:br>
            <a:r>
              <a:rPr lang="en-US" sz="2800" dirty="0">
                <a:solidFill>
                  <a:schemeClr val="accent2"/>
                </a:solidFill>
              </a:rPr>
              <a:t>SQL Managed Instance data integration and business intelligence</a:t>
            </a:r>
            <a:br>
              <a:rPr lang="en-US" sz="2800" dirty="0">
                <a:solidFill>
                  <a:schemeClr val="accent2"/>
                </a:solidFill>
              </a:rPr>
            </a:br>
            <a:br>
              <a:rPr lang="en-US" sz="6600" u="sng" dirty="0">
                <a:solidFill>
                  <a:srgbClr val="FFFF00"/>
                </a:solidFill>
              </a:rPr>
            </a:br>
            <a:r>
              <a:rPr lang="en-US" sz="6600" u="sng" dirty="0">
                <a:solidFill>
                  <a:srgbClr val="FFFF00"/>
                </a:solidFill>
                <a:hlinkClick r:id="rId3">
                  <a:extLst>
                    <a:ext uri="{A12FA001-AC4F-418D-AE19-62706E023703}">
                      <ahyp:hlinkClr xmlns:ahyp="http://schemas.microsoft.com/office/drawing/2018/hyperlinkcolor" val="tx"/>
                    </a:ext>
                  </a:extLst>
                </a:hlinkClick>
              </a:rPr>
              <a:t>http://tinyurl.com/????????</a:t>
            </a:r>
            <a:endParaRPr lang="en-US" sz="7200" dirty="0">
              <a:solidFill>
                <a:srgbClr val="FFFF00"/>
              </a:solidFill>
            </a:endParaRPr>
          </a:p>
        </p:txBody>
      </p:sp>
    </p:spTree>
    <p:extLst>
      <p:ext uri="{BB962C8B-B14F-4D97-AF65-F5344CB8AC3E}">
        <p14:creationId xmlns:p14="http://schemas.microsoft.com/office/powerpoint/2010/main" val="55654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66084"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66084" y="255801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66084" y="320686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66084" y="1909160"/>
            <a:ext cx="319490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66084" y="450457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66084" y="515343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rgbClr val="3C3C41"/>
                </a:solidFill>
              </a:rPr>
              <a:t>ETL/ELT Services overview</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771993"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771993" y="1934738"/>
            <a:ext cx="5013661"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Managed Instance overview and architecture,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738974"/>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771994" y="2584034"/>
            <a:ext cx="5001304"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demos</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771993" y="3230962"/>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771993" y="4529975"/>
            <a:ext cx="4482321"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771993" y="5213852"/>
            <a:ext cx="4432893"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Running SSIS in the cloud,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39259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046210"/>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369982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353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660682"/>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66084"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771993"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66084" y="383100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Replication &amp; Monitoring</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734923" y="3847543"/>
            <a:ext cx="4349950" cy="3995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Replication and Monitoring,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p>
        </p:txBody>
      </p:sp>
      <p:sp>
        <p:nvSpPr>
          <p:cNvPr id="28" name="Content Placeholder 11">
            <a:extLst>
              <a:ext uri="{FF2B5EF4-FFF2-40B4-BE49-F238E27FC236}">
                <a16:creationId xmlns:a16="http://schemas.microsoft.com/office/drawing/2014/main" id="{7373BE76-9770-4322-A3CE-79C54C1B204C}"/>
              </a:ext>
            </a:extLst>
          </p:cNvPr>
          <p:cNvSpPr txBox="1">
            <a:spLocks/>
          </p:cNvSpPr>
          <p:nvPr/>
        </p:nvSpPr>
        <p:spPr>
          <a:xfrm>
            <a:off x="466084" y="58022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29" name="Text Placeholder 8">
            <a:extLst>
              <a:ext uri="{FF2B5EF4-FFF2-40B4-BE49-F238E27FC236}">
                <a16:creationId xmlns:a16="http://schemas.microsoft.com/office/drawing/2014/main" id="{9A903D14-E6C9-4604-B62D-5117418520FD}"/>
              </a:ext>
            </a:extLst>
          </p:cNvPr>
          <p:cNvSpPr txBox="1">
            <a:spLocks/>
          </p:cNvSpPr>
          <p:nvPr/>
        </p:nvSpPr>
        <p:spPr>
          <a:xfrm>
            <a:off x="3771993" y="5846656"/>
            <a:ext cx="4976591"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Working with large workloads,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30" name="Straight Connector 29">
            <a:extLst>
              <a:ext uri="{FF2B5EF4-FFF2-40B4-BE49-F238E27FC236}">
                <a16:creationId xmlns:a16="http://schemas.microsoft.com/office/drawing/2014/main" id="{A85081D6-DB78-4E2A-A8A5-21BB3A19C100}"/>
              </a:ext>
            </a:extLst>
          </p:cNvPr>
          <p:cNvCxnSpPr>
            <a:cxnSpLocks/>
          </p:cNvCxnSpPr>
          <p:nvPr/>
        </p:nvCxnSpPr>
        <p:spPr>
          <a:xfrm>
            <a:off x="460748" y="5007064"/>
            <a:ext cx="8855796" cy="0"/>
          </a:xfrm>
          <a:prstGeom prst="line">
            <a:avLst/>
          </a:prstGeom>
          <a:noFill/>
          <a:ln w="9525" cap="flat" cmpd="sng" algn="ctr">
            <a:solidFill>
              <a:srgbClr val="FFFFFF">
                <a:lumMod val="85000"/>
              </a:srgbClr>
            </a:solidFill>
            <a:prstDash val="solid"/>
            <a:headEnd type="none"/>
            <a:tailEnd type="none"/>
          </a:ln>
          <a:effectLst/>
        </p:spPr>
      </p:cxnSp>
      <p:sp>
        <p:nvSpPr>
          <p:cNvPr id="31" name="Rectangle 30">
            <a:extLst>
              <a:ext uri="{FF2B5EF4-FFF2-40B4-BE49-F238E27FC236}">
                <a16:creationId xmlns:a16="http://schemas.microsoft.com/office/drawing/2014/main" id="{B59BC9D3-809D-4C8B-8BAD-700D66F7BF0E}"/>
              </a:ext>
            </a:extLst>
          </p:cNvPr>
          <p:cNvSpPr/>
          <p:nvPr/>
        </p:nvSpPr>
        <p:spPr bwMode="auto">
          <a:xfrm>
            <a:off x="284205" y="6400799"/>
            <a:ext cx="9112090" cy="537369"/>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0D9BE9A-E6C6-456E-A145-59927E4C19E1}"/>
              </a:ext>
            </a:extLst>
          </p:cNvPr>
          <p:cNvSpPr/>
          <p:nvPr/>
        </p:nvSpPr>
        <p:spPr bwMode="auto">
          <a:xfrm>
            <a:off x="365505" y="1240714"/>
            <a:ext cx="9025666" cy="4372685"/>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216008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A603-FB35-4E43-B95F-57DDE0975C1C}"/>
              </a:ext>
            </a:extLst>
          </p:cNvPr>
          <p:cNvSpPr>
            <a:spLocks noGrp="1"/>
          </p:cNvSpPr>
          <p:nvPr>
            <p:ph type="title"/>
          </p:nvPr>
        </p:nvSpPr>
        <p:spPr/>
        <p:txBody>
          <a:bodyPr>
            <a:normAutofit fontScale="90000"/>
          </a:bodyPr>
          <a:lstStyle/>
          <a:p>
            <a:r>
              <a:rPr lang="en-US"/>
              <a:t>Challenges with managing Very Large Databases (VLDB) </a:t>
            </a:r>
          </a:p>
        </p:txBody>
      </p:sp>
      <p:sp>
        <p:nvSpPr>
          <p:cNvPr id="46" name="Title 1">
            <a:extLst>
              <a:ext uri="{FF2B5EF4-FFF2-40B4-BE49-F238E27FC236}">
                <a16:creationId xmlns:a16="http://schemas.microsoft.com/office/drawing/2014/main" id="{E5DCE1F5-CB63-4829-AF89-D47A161E4583}"/>
              </a:ext>
            </a:extLst>
          </p:cNvPr>
          <p:cNvSpPr txBox="1">
            <a:spLocks/>
          </p:cNvSpPr>
          <p:nvPr/>
        </p:nvSpPr>
        <p:spPr>
          <a:xfrm>
            <a:off x="7582149" y="1599569"/>
            <a:ext cx="2544608" cy="414353"/>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100000"/>
              </a:lnSpc>
              <a:spcBef>
                <a:spcPts val="816"/>
              </a:spcBef>
              <a:defRPr/>
            </a:pPr>
            <a:r>
              <a:rPr lang="en-US" sz="2040" spc="0">
                <a:solidFill>
                  <a:srgbClr val="0078D4"/>
                </a:solidFill>
                <a:latin typeface="Segoe UI Semibold"/>
              </a:rPr>
              <a:t>Scaling Compute</a:t>
            </a:r>
            <a:endParaRPr sz="2040" spc="0">
              <a:solidFill>
                <a:srgbClr val="0078D4"/>
              </a:solidFill>
              <a:latin typeface="Segoe UI Semibold"/>
            </a:endParaRPr>
          </a:p>
        </p:txBody>
      </p:sp>
      <p:sp>
        <p:nvSpPr>
          <p:cNvPr id="49" name="Title 1">
            <a:extLst>
              <a:ext uri="{FF2B5EF4-FFF2-40B4-BE49-F238E27FC236}">
                <a16:creationId xmlns:a16="http://schemas.microsoft.com/office/drawing/2014/main" id="{543834C2-C012-4DBA-BD4A-828DC7BB3750}"/>
              </a:ext>
            </a:extLst>
          </p:cNvPr>
          <p:cNvSpPr txBox="1">
            <a:spLocks/>
          </p:cNvSpPr>
          <p:nvPr/>
        </p:nvSpPr>
        <p:spPr>
          <a:xfrm>
            <a:off x="1812430" y="1599569"/>
            <a:ext cx="2340601" cy="414353"/>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1268373">
              <a:lnSpc>
                <a:spcPct val="100000"/>
              </a:lnSpc>
              <a:spcBef>
                <a:spcPts val="816"/>
              </a:spcBef>
              <a:defRPr/>
            </a:pPr>
            <a:r>
              <a:rPr lang="en-US" sz="2040" spc="0">
                <a:solidFill>
                  <a:srgbClr val="0078D4"/>
                </a:solidFill>
                <a:latin typeface="Segoe UI Semibold"/>
              </a:rPr>
              <a:t>Size of data</a:t>
            </a:r>
          </a:p>
        </p:txBody>
      </p:sp>
      <p:sp>
        <p:nvSpPr>
          <p:cNvPr id="59" name="TextBox 58">
            <a:extLst>
              <a:ext uri="{FF2B5EF4-FFF2-40B4-BE49-F238E27FC236}">
                <a16:creationId xmlns:a16="http://schemas.microsoft.com/office/drawing/2014/main" id="{8E2ADB93-A564-4BA6-8E6C-03AECE1B6E0E}"/>
              </a:ext>
            </a:extLst>
          </p:cNvPr>
          <p:cNvSpPr txBox="1"/>
          <p:nvPr/>
        </p:nvSpPr>
        <p:spPr>
          <a:xfrm>
            <a:off x="6896804" y="4258309"/>
            <a:ext cx="4123666" cy="448228"/>
          </a:xfrm>
          <a:prstGeom prst="rect">
            <a:avLst/>
          </a:prstGeom>
          <a:noFill/>
        </p:spPr>
        <p:txBody>
          <a:bodyPr wrap="square" lIns="0" tIns="0" rIns="0" bIns="0" rtlCol="0">
            <a:spAutoFit/>
          </a:bodyPr>
          <a:lstStyle/>
          <a:p>
            <a:pPr marL="854859" lvl="1" indent="-233143">
              <a:buFont typeface="Arial" panose="020B0604020202020204" pitchFamily="34" charset="0"/>
              <a:buChar char="•"/>
            </a:pPr>
            <a:r>
              <a:rPr lang="en-US" sz="1428">
                <a:solidFill>
                  <a:prstClr val="black"/>
                </a:solidFill>
                <a:cs typeface="Segoe UI" panose="020B0502040204020203" pitchFamily="34" charset="0"/>
              </a:rPr>
              <a:t>Logistics of moving to larger box</a:t>
            </a:r>
          </a:p>
          <a:p>
            <a:pPr marL="854859" lvl="1" indent="-233143">
              <a:buFont typeface="Arial" panose="020B0604020202020204" pitchFamily="34" charset="0"/>
              <a:buChar char="•"/>
            </a:pPr>
            <a:r>
              <a:rPr lang="en-US" sz="1428">
                <a:solidFill>
                  <a:prstClr val="black"/>
                </a:solidFill>
                <a:cs typeface="Segoe UI" panose="020B0502040204020203" pitchFamily="34" charset="0"/>
              </a:rPr>
              <a:t>Economics of sizing for max peaks</a:t>
            </a:r>
          </a:p>
        </p:txBody>
      </p:sp>
      <p:sp>
        <p:nvSpPr>
          <p:cNvPr id="60" name="TextBox 59">
            <a:extLst>
              <a:ext uri="{FF2B5EF4-FFF2-40B4-BE49-F238E27FC236}">
                <a16:creationId xmlns:a16="http://schemas.microsoft.com/office/drawing/2014/main" id="{5F2363AF-24DC-448B-92A5-09A9B42C5A86}"/>
              </a:ext>
            </a:extLst>
          </p:cNvPr>
          <p:cNvSpPr txBox="1"/>
          <p:nvPr/>
        </p:nvSpPr>
        <p:spPr>
          <a:xfrm>
            <a:off x="163633" y="4291561"/>
            <a:ext cx="5510580" cy="878959"/>
          </a:xfrm>
          <a:prstGeom prst="rect">
            <a:avLst/>
          </a:prstGeom>
          <a:noFill/>
        </p:spPr>
        <p:txBody>
          <a:bodyPr wrap="square" lIns="0" tIns="0" rIns="0" bIns="0" rtlCol="0">
            <a:spAutoFit/>
          </a:bodyPr>
          <a:lstStyle/>
          <a:p>
            <a:pPr marL="233143" indent="-233143" defTabSz="1243387">
              <a:buFont typeface="Arial" panose="020B0604020202020204" pitchFamily="34" charset="0"/>
              <a:buChar char="•"/>
            </a:pPr>
            <a:r>
              <a:rPr lang="en-US" sz="1428" dirty="0">
                <a:solidFill>
                  <a:prstClr val="black"/>
                </a:solidFill>
                <a:cs typeface="Segoe UI" panose="020B0502040204020203" pitchFamily="34" charset="0"/>
              </a:rPr>
              <a:t>Operations take a LONG time (days in some cases)</a:t>
            </a:r>
          </a:p>
          <a:p>
            <a:pPr marL="233143" indent="-233143" defTabSz="1243387">
              <a:buFont typeface="Arial" panose="020B0604020202020204" pitchFamily="34" charset="0"/>
              <a:buChar char="•"/>
            </a:pPr>
            <a:r>
              <a:rPr lang="en-US" sz="1428" dirty="0">
                <a:solidFill>
                  <a:prstClr val="black"/>
                </a:solidFill>
                <a:cs typeface="Segoe UI" panose="020B0502040204020203" pitchFamily="34" charset="0"/>
              </a:rPr>
              <a:t>Ongoing operations degrade database performance</a:t>
            </a:r>
          </a:p>
          <a:p>
            <a:pPr marL="233143" indent="-233143" defTabSz="1243387">
              <a:buFont typeface="Arial" panose="020B0604020202020204" pitchFamily="34" charset="0"/>
              <a:buChar char="•"/>
            </a:pPr>
            <a:r>
              <a:rPr lang="en-US" sz="1428" dirty="0">
                <a:solidFill>
                  <a:prstClr val="black"/>
                </a:solidFill>
                <a:cs typeface="Segoe UI" panose="020B0502040204020203" pitchFamily="34" charset="0"/>
              </a:rPr>
              <a:t>Can cause outages and downtime</a:t>
            </a:r>
          </a:p>
          <a:p>
            <a:pPr marL="233143" indent="-233143" defTabSz="1243387">
              <a:buFont typeface="Arial" panose="020B0604020202020204" pitchFamily="34" charset="0"/>
              <a:buChar char="•"/>
            </a:pPr>
            <a:r>
              <a:rPr lang="en-US" sz="1428" dirty="0">
                <a:solidFill>
                  <a:prstClr val="black"/>
                </a:solidFill>
                <a:cs typeface="Segoe UI" panose="020B0502040204020203" pitchFamily="34" charset="0"/>
              </a:rPr>
              <a:t>Provisioning more storage to expand the database can be painful</a:t>
            </a:r>
          </a:p>
        </p:txBody>
      </p:sp>
      <p:cxnSp>
        <p:nvCxnSpPr>
          <p:cNvPr id="85" name="Straight Connector 84">
            <a:extLst>
              <a:ext uri="{FF2B5EF4-FFF2-40B4-BE49-F238E27FC236}">
                <a16:creationId xmlns:a16="http://schemas.microsoft.com/office/drawing/2014/main" id="{0130A4A1-3354-4772-9FF9-2B6582117D22}"/>
              </a:ext>
            </a:extLst>
          </p:cNvPr>
          <p:cNvCxnSpPr>
            <a:cxnSpLocks/>
          </p:cNvCxnSpPr>
          <p:nvPr/>
        </p:nvCxnSpPr>
        <p:spPr>
          <a:xfrm>
            <a:off x="5971040" y="1751672"/>
            <a:ext cx="0" cy="4599550"/>
          </a:xfrm>
          <a:prstGeom prst="line">
            <a:avLst/>
          </a:prstGeom>
          <a:noFill/>
          <a:ln w="12700" cap="flat" cmpd="sng" algn="ctr">
            <a:solidFill>
              <a:srgbClr val="75757A"/>
            </a:solidFill>
            <a:prstDash val="solid"/>
            <a:miter lim="800000"/>
            <a:headEnd type="none"/>
            <a:tailEnd type="none"/>
          </a:ln>
          <a:effectLst/>
        </p:spPr>
      </p:cxnSp>
      <p:pic>
        <p:nvPicPr>
          <p:cNvPr id="16" name="Picture 15">
            <a:extLst>
              <a:ext uri="{FF2B5EF4-FFF2-40B4-BE49-F238E27FC236}">
                <a16:creationId xmlns:a16="http://schemas.microsoft.com/office/drawing/2014/main" id="{DE98F350-7F4A-4D18-83D0-172288803225}"/>
              </a:ext>
            </a:extLst>
          </p:cNvPr>
          <p:cNvPicPr>
            <a:picLocks noChangeAspect="1"/>
          </p:cNvPicPr>
          <p:nvPr/>
        </p:nvPicPr>
        <p:blipFill>
          <a:blip r:embed="rId3"/>
          <a:stretch>
            <a:fillRect/>
          </a:stretch>
        </p:blipFill>
        <p:spPr>
          <a:xfrm>
            <a:off x="2122219" y="2266676"/>
            <a:ext cx="1721022" cy="1721022"/>
          </a:xfrm>
          <a:prstGeom prst="rect">
            <a:avLst/>
          </a:prstGeom>
        </p:spPr>
      </p:pic>
      <p:grpSp>
        <p:nvGrpSpPr>
          <p:cNvPr id="17" name="Group 16">
            <a:extLst>
              <a:ext uri="{FF2B5EF4-FFF2-40B4-BE49-F238E27FC236}">
                <a16:creationId xmlns:a16="http://schemas.microsoft.com/office/drawing/2014/main" id="{6F9AC14C-6B89-426E-A861-A119941D2D7B}"/>
              </a:ext>
            </a:extLst>
          </p:cNvPr>
          <p:cNvGrpSpPr/>
          <p:nvPr/>
        </p:nvGrpSpPr>
        <p:grpSpPr>
          <a:xfrm>
            <a:off x="8100152" y="2162450"/>
            <a:ext cx="1716969" cy="1695953"/>
            <a:chOff x="5316609" y="3216883"/>
            <a:chExt cx="1073399" cy="1060260"/>
          </a:xfrm>
        </p:grpSpPr>
        <p:sp>
          <p:nvSpPr>
            <p:cNvPr id="18" name="Rectangle 17">
              <a:extLst>
                <a:ext uri="{FF2B5EF4-FFF2-40B4-BE49-F238E27FC236}">
                  <a16:creationId xmlns:a16="http://schemas.microsoft.com/office/drawing/2014/main" id="{258CCEB1-46CA-476E-8D5F-563C2742747E}"/>
                </a:ext>
              </a:extLst>
            </p:cNvPr>
            <p:cNvSpPr/>
            <p:nvPr/>
          </p:nvSpPr>
          <p:spPr bwMode="auto">
            <a:xfrm>
              <a:off x="5316609" y="3453633"/>
              <a:ext cx="823510" cy="823510"/>
            </a:xfrm>
            <a:prstGeom prst="rect">
              <a:avLst/>
            </a:prstGeom>
            <a:solidFill>
              <a:schemeClr val="accent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19" name="Freeform: Shape 18">
              <a:extLst>
                <a:ext uri="{FF2B5EF4-FFF2-40B4-BE49-F238E27FC236}">
                  <a16:creationId xmlns:a16="http://schemas.microsoft.com/office/drawing/2014/main" id="{A97638C9-8D7E-48F5-82F6-4233EDB1D1B1}"/>
                </a:ext>
              </a:extLst>
            </p:cNvPr>
            <p:cNvSpPr/>
            <p:nvPr/>
          </p:nvSpPr>
          <p:spPr bwMode="auto">
            <a:xfrm>
              <a:off x="5316609" y="3216883"/>
              <a:ext cx="1073399" cy="1060260"/>
            </a:xfrm>
            <a:custGeom>
              <a:avLst/>
              <a:gdLst>
                <a:gd name="connsiteX0" fmla="*/ 1073399 w 1073399"/>
                <a:gd name="connsiteY0" fmla="*/ 0 h 1060260"/>
                <a:gd name="connsiteX1" fmla="*/ 1036388 w 1073399"/>
                <a:gd name="connsiteY1" fmla="*/ 355572 h 1060260"/>
                <a:gd name="connsiteX2" fmla="*/ 956748 w 1073399"/>
                <a:gd name="connsiteY2" fmla="*/ 275931 h 1060260"/>
                <a:gd name="connsiteX3" fmla="*/ 172419 w 1073399"/>
                <a:gd name="connsiteY3" fmla="*/ 1060260 h 1060260"/>
                <a:gd name="connsiteX4" fmla="*/ 0 w 1073399"/>
                <a:gd name="connsiteY4" fmla="*/ 1060260 h 1060260"/>
                <a:gd name="connsiteX5" fmla="*/ 0 w 1073399"/>
                <a:gd name="connsiteY5" fmla="*/ 914117 h 1060260"/>
                <a:gd name="connsiteX6" fmla="*/ 797467 w 1073399"/>
                <a:gd name="connsiteY6" fmla="*/ 116651 h 1060260"/>
                <a:gd name="connsiteX7" fmla="*/ 717826 w 1073399"/>
                <a:gd name="connsiteY7" fmla="*/ 37010 h 10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99" h="1060260">
                  <a:moveTo>
                    <a:pt x="1073399" y="0"/>
                  </a:moveTo>
                  <a:lnTo>
                    <a:pt x="1036388" y="355572"/>
                  </a:lnTo>
                  <a:lnTo>
                    <a:pt x="956748" y="275931"/>
                  </a:lnTo>
                  <a:lnTo>
                    <a:pt x="172419" y="1060260"/>
                  </a:lnTo>
                  <a:lnTo>
                    <a:pt x="0" y="1060260"/>
                  </a:lnTo>
                  <a:lnTo>
                    <a:pt x="0" y="914117"/>
                  </a:lnTo>
                  <a:lnTo>
                    <a:pt x="797467" y="116651"/>
                  </a:lnTo>
                  <a:lnTo>
                    <a:pt x="717826" y="37010"/>
                  </a:lnTo>
                  <a:close/>
                </a:path>
              </a:pathLst>
            </a:custGeom>
            <a:solidFill>
              <a:schemeClr val="accent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17396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59" grpId="0"/>
      <p:bldP spid="6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4FC0-1B0F-4236-8DAB-819DA7115099}"/>
              </a:ext>
            </a:extLst>
          </p:cNvPr>
          <p:cNvSpPr>
            <a:spLocks noGrp="1"/>
          </p:cNvSpPr>
          <p:nvPr>
            <p:ph type="title"/>
          </p:nvPr>
        </p:nvSpPr>
        <p:spPr/>
        <p:txBody>
          <a:bodyPr/>
          <a:lstStyle/>
          <a:p>
            <a:r>
              <a:rPr lang="en-US"/>
              <a:t>What is Hyperscale?</a:t>
            </a:r>
          </a:p>
        </p:txBody>
      </p:sp>
      <p:sp>
        <p:nvSpPr>
          <p:cNvPr id="4" name="Freeform 146">
            <a:extLst>
              <a:ext uri="{FF2B5EF4-FFF2-40B4-BE49-F238E27FC236}">
                <a16:creationId xmlns:a16="http://schemas.microsoft.com/office/drawing/2014/main" id="{7F28EC73-4330-4CE5-B37A-3C0AE330EADD}"/>
              </a:ext>
            </a:extLst>
          </p:cNvPr>
          <p:cNvSpPr>
            <a:spLocks noChangeAspect="1"/>
          </p:cNvSpPr>
          <p:nvPr/>
        </p:nvSpPr>
        <p:spPr bwMode="auto">
          <a:xfrm>
            <a:off x="6550337" y="457200"/>
            <a:ext cx="5394578" cy="34164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600">
              <a:solidFill>
                <a:schemeClr val="bg1"/>
              </a:solidFill>
              <a:latin typeface="+mj-lt"/>
              <a:ea typeface="Segoe UI" pitchFamily="34" charset="0"/>
              <a:cs typeface="Segoe UI" pitchFamily="34" charset="0"/>
            </a:endParaRPr>
          </a:p>
        </p:txBody>
      </p:sp>
      <p:sp>
        <p:nvSpPr>
          <p:cNvPr id="5" name="Freeform 182">
            <a:extLst>
              <a:ext uri="{FF2B5EF4-FFF2-40B4-BE49-F238E27FC236}">
                <a16:creationId xmlns:a16="http://schemas.microsoft.com/office/drawing/2014/main" id="{27D17944-3DE3-44B3-95DC-BB043E60FB26}"/>
              </a:ext>
            </a:extLst>
          </p:cNvPr>
          <p:cNvSpPr/>
          <p:nvPr/>
        </p:nvSpPr>
        <p:spPr bwMode="auto">
          <a:xfrm>
            <a:off x="9054736" y="4934711"/>
            <a:ext cx="994674" cy="127572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Arrow: Up 5">
            <a:extLst>
              <a:ext uri="{FF2B5EF4-FFF2-40B4-BE49-F238E27FC236}">
                <a16:creationId xmlns:a16="http://schemas.microsoft.com/office/drawing/2014/main" id="{376FAC8E-70C0-4390-9AB7-4883E5EBD3D7}"/>
              </a:ext>
            </a:extLst>
          </p:cNvPr>
          <p:cNvSpPr/>
          <p:nvPr/>
        </p:nvSpPr>
        <p:spPr bwMode="auto">
          <a:xfrm>
            <a:off x="9324441" y="3919864"/>
            <a:ext cx="458232" cy="92511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12-Point Star 72">
            <a:extLst>
              <a:ext uri="{FF2B5EF4-FFF2-40B4-BE49-F238E27FC236}">
                <a16:creationId xmlns:a16="http://schemas.microsoft.com/office/drawing/2014/main" id="{FDF2F2BB-90F1-44EC-8504-8E5BEE39EFD4}"/>
              </a:ext>
            </a:extLst>
          </p:cNvPr>
          <p:cNvSpPr>
            <a:spLocks noChangeAspect="1"/>
          </p:cNvSpPr>
          <p:nvPr/>
        </p:nvSpPr>
        <p:spPr bwMode="auto">
          <a:xfrm>
            <a:off x="9138722" y="5292571"/>
            <a:ext cx="826701" cy="69698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lang="en-US" dirty="0">
                <a:solidFill>
                  <a:schemeClr val="bg1"/>
                </a:solidFill>
                <a:latin typeface="Segoe UI Semibold"/>
                <a:ea typeface="Segoe UI" pitchFamily="34" charset="0"/>
                <a:cs typeface="Segoe UI" pitchFamily="34" charset="0"/>
              </a:rPr>
              <a:t>9</a:t>
            </a:r>
            <a:endParaRPr kumimoji="0" lang="en-US"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TB</a:t>
            </a:r>
          </a:p>
        </p:txBody>
      </p:sp>
      <p:grpSp>
        <p:nvGrpSpPr>
          <p:cNvPr id="8" name="Group 7">
            <a:extLst>
              <a:ext uri="{FF2B5EF4-FFF2-40B4-BE49-F238E27FC236}">
                <a16:creationId xmlns:a16="http://schemas.microsoft.com/office/drawing/2014/main" id="{D2B0650E-F09E-4C1D-90E9-AE8FAE328DD6}"/>
              </a:ext>
            </a:extLst>
          </p:cNvPr>
          <p:cNvGrpSpPr/>
          <p:nvPr/>
        </p:nvGrpSpPr>
        <p:grpSpPr>
          <a:xfrm>
            <a:off x="8512372" y="1014733"/>
            <a:ext cx="2494486" cy="2414267"/>
            <a:chOff x="8761224" y="5337674"/>
            <a:chExt cx="854772" cy="827284"/>
          </a:xfrm>
        </p:grpSpPr>
        <p:sp>
          <p:nvSpPr>
            <p:cNvPr id="9" name="Freeform 182">
              <a:extLst>
                <a:ext uri="{FF2B5EF4-FFF2-40B4-BE49-F238E27FC236}">
                  <a16:creationId xmlns:a16="http://schemas.microsoft.com/office/drawing/2014/main" id="{F379C791-4E09-44B5-8098-1AA1AB9FC09D}"/>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121">
              <a:extLst>
                <a:ext uri="{FF2B5EF4-FFF2-40B4-BE49-F238E27FC236}">
                  <a16:creationId xmlns:a16="http://schemas.microsoft.com/office/drawing/2014/main" id="{884B943D-D3C5-4FCE-B39A-EB02C1E8FCBB}"/>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11" name="12-Point Star 72">
            <a:extLst>
              <a:ext uri="{FF2B5EF4-FFF2-40B4-BE49-F238E27FC236}">
                <a16:creationId xmlns:a16="http://schemas.microsoft.com/office/drawing/2014/main" id="{D50FAD2C-B9AB-4FCA-BACA-EA25E572A209}"/>
              </a:ext>
            </a:extLst>
          </p:cNvPr>
          <p:cNvSpPr>
            <a:spLocks noChangeAspect="1"/>
          </p:cNvSpPr>
          <p:nvPr/>
        </p:nvSpPr>
        <p:spPr bwMode="auto">
          <a:xfrm>
            <a:off x="8768832" y="2025855"/>
            <a:ext cx="1369474" cy="69698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100 </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TB</a:t>
            </a:r>
          </a:p>
        </p:txBody>
      </p:sp>
      <p:sp>
        <p:nvSpPr>
          <p:cNvPr id="12" name="Text Placeholder 9">
            <a:extLst>
              <a:ext uri="{FF2B5EF4-FFF2-40B4-BE49-F238E27FC236}">
                <a16:creationId xmlns:a16="http://schemas.microsoft.com/office/drawing/2014/main" id="{81B9FD8A-811C-4723-B906-F7603FC48874}"/>
              </a:ext>
            </a:extLst>
          </p:cNvPr>
          <p:cNvSpPr txBox="1">
            <a:spLocks/>
          </p:cNvSpPr>
          <p:nvPr/>
        </p:nvSpPr>
        <p:spPr>
          <a:xfrm>
            <a:off x="476662" y="1488946"/>
            <a:ext cx="6119210" cy="5058157"/>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dirty="0">
                <a:solidFill>
                  <a:srgbClr val="0070C0"/>
                </a:solidFill>
              </a:rPr>
              <a:t>Hyperscale is a new, highly scalable service tier that adapts on-demand to your workload's needs, auto-scaling up to 100TB per database. </a:t>
            </a:r>
          </a:p>
          <a:p>
            <a:pPr marL="233149" lvl="1" indent="0">
              <a:spcBef>
                <a:spcPts val="600"/>
              </a:spcBef>
              <a:buNone/>
            </a:pPr>
            <a:r>
              <a:rPr lang="en-US" sz="1800" dirty="0"/>
              <a:t>Storage dynamically adapts to your workloads’ needs, auto-scaling up to 100TB.</a:t>
            </a:r>
          </a:p>
          <a:p>
            <a:pPr marL="233149" lvl="1" indent="0">
              <a:spcBef>
                <a:spcPts val="600"/>
              </a:spcBef>
              <a:buNone/>
            </a:pPr>
            <a:r>
              <a:rPr lang="en-US" sz="1800" dirty="0"/>
              <a:t>Provision one or more additional compute nodes that can serve your read-only workload and use them as a hot-standby, in case of failover.</a:t>
            </a:r>
          </a:p>
          <a:p>
            <a:pPr marL="233149" lvl="1" indent="0">
              <a:spcBef>
                <a:spcPts val="600"/>
              </a:spcBef>
              <a:buNone/>
            </a:pPr>
            <a:r>
              <a:rPr lang="en-US" sz="1800" dirty="0"/>
              <a:t>Perform operations in constant time, regardless of the size of the data operation.</a:t>
            </a:r>
          </a:p>
          <a:p>
            <a:pPr marL="233149" lvl="1" indent="0">
              <a:spcBef>
                <a:spcPts val="600"/>
              </a:spcBef>
              <a:buNone/>
            </a:pPr>
            <a:r>
              <a:rPr lang="en-US" sz="1800" dirty="0"/>
              <a:t>Compute and storage resources scale rapidly and independently without sacrificing performance. </a:t>
            </a:r>
          </a:p>
        </p:txBody>
      </p:sp>
    </p:spTree>
    <p:extLst>
      <p:ext uri="{BB962C8B-B14F-4D97-AF65-F5344CB8AC3E}">
        <p14:creationId xmlns:p14="http://schemas.microsoft.com/office/powerpoint/2010/main" val="365820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35" presetClass="path" presetSubtype="0" decel="100000" fill="hold" grpId="1" nodeType="withEffect">
                                  <p:stCondLst>
                                    <p:cond delay="2000"/>
                                  </p:stCondLst>
                                  <p:childTnLst>
                                    <p:animMotion origin="layout" path="M -6.25E-7 -4.81481E-6 L -0.25 -4.81481E-6 " pathEditMode="relative" rAng="0" ptsTypes="AA">
                                      <p:cBhvr>
                                        <p:cTn id="9" dur="1000" fill="hold"/>
                                        <p:tgtEl>
                                          <p:spTgt spid="11"/>
                                        </p:tgtEl>
                                        <p:attrNameLst>
                                          <p:attrName>ppt_x</p:attrName>
                                          <p:attrName>ppt_y</p:attrName>
                                        </p:attrNameLst>
                                      </p:cBhvr>
                                      <p:rCtr x="-12500" y="0"/>
                                    </p:animMotion>
                                  </p:childTnLst>
                                </p:cTn>
                              </p:par>
                              <p:par>
                                <p:cTn id="10" presetID="10" presetClass="entr" presetSubtype="0" fill="hold" grpId="0"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grpId="1" nodeType="withEffect">
                                  <p:stCondLst>
                                    <p:cond delay="2000"/>
                                  </p:stCondLst>
                                  <p:childTnLst>
                                    <p:animMotion origin="layout" path="M -3.54167E-6 -3.7037E-6 L -0.25 -3.7037E-6 " pathEditMode="relative" rAng="0" ptsTypes="AA">
                                      <p:cBhvr>
                                        <p:cTn id="14" dur="1000" fill="hold"/>
                                        <p:tgtEl>
                                          <p:spTgt spid="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FB0C-9A9C-4C14-8EAF-76C9E3A7C48A}"/>
              </a:ext>
            </a:extLst>
          </p:cNvPr>
          <p:cNvSpPr>
            <a:spLocks noGrp="1"/>
          </p:cNvSpPr>
          <p:nvPr>
            <p:ph type="title"/>
          </p:nvPr>
        </p:nvSpPr>
        <p:spPr/>
        <p:txBody>
          <a:bodyPr/>
          <a:lstStyle/>
          <a:p>
            <a:r>
              <a:rPr lang="en-US"/>
              <a:t>Azure SQL Database Hyperscale</a:t>
            </a:r>
          </a:p>
        </p:txBody>
      </p:sp>
      <p:sp>
        <p:nvSpPr>
          <p:cNvPr id="4" name="Rectangle 3">
            <a:extLst>
              <a:ext uri="{FF2B5EF4-FFF2-40B4-BE49-F238E27FC236}">
                <a16:creationId xmlns:a16="http://schemas.microsoft.com/office/drawing/2014/main" id="{A0619ED0-FB0C-4E6F-9F66-43042C589F89}"/>
              </a:ext>
            </a:extLst>
          </p:cNvPr>
          <p:cNvSpPr/>
          <p:nvPr/>
        </p:nvSpPr>
        <p:spPr>
          <a:xfrm>
            <a:off x="4669887" y="3840573"/>
            <a:ext cx="3637153" cy="958714"/>
          </a:xfrm>
          <a:prstGeom prst="rect">
            <a:avLst/>
          </a:prstGeom>
        </p:spPr>
        <p:txBody>
          <a:bodyPr wrap="square">
            <a:spAutoFit/>
          </a:bodyPr>
          <a:lstStyle/>
          <a:p>
            <a:pPr marL="174862" indent="-174862">
              <a:buFont typeface="Arial" panose="020B0604020202020204" pitchFamily="34" charset="0"/>
              <a:buChar char="•"/>
            </a:pPr>
            <a:r>
              <a:rPr lang="en-US" sz="1224" kern="0">
                <a:gradFill>
                  <a:gsLst>
                    <a:gs pos="2917">
                      <a:prstClr val="black"/>
                    </a:gs>
                    <a:gs pos="30000">
                      <a:prstClr val="black"/>
                    </a:gs>
                  </a:gsLst>
                  <a:lin ang="5400000" scaled="0"/>
                </a:gradFill>
              </a:rPr>
              <a:t>Auto-scales quickly up to 100TB</a:t>
            </a:r>
          </a:p>
          <a:p>
            <a:pPr marL="174862" indent="-174862">
              <a:buFont typeface="Arial" panose="020B0604020202020204" pitchFamily="34" charset="0"/>
              <a:buChar char="•"/>
            </a:pPr>
            <a:r>
              <a:rPr lang="en-US" sz="1224" kern="0">
                <a:gradFill>
                  <a:gsLst>
                    <a:gs pos="2917">
                      <a:prstClr val="black"/>
                    </a:gs>
                    <a:gs pos="30000">
                      <a:prstClr val="black"/>
                    </a:gs>
                  </a:gsLst>
                  <a:lin ang="5400000" scaled="0"/>
                </a:gradFill>
              </a:rPr>
              <a:t>Data size and cores scale independently</a:t>
            </a:r>
          </a:p>
          <a:p>
            <a:pPr marL="174862" indent="-174862">
              <a:buFont typeface="Arial" panose="020B0604020202020204" pitchFamily="34" charset="0"/>
              <a:buChar char="•"/>
            </a:pPr>
            <a:r>
              <a:rPr lang="en-US" sz="1224" kern="0">
                <a:gradFill>
                  <a:gsLst>
                    <a:gs pos="2917">
                      <a:prstClr val="black"/>
                    </a:gs>
                    <a:gs pos="30000">
                      <a:prstClr val="black"/>
                    </a:gs>
                  </a:gsLst>
                  <a:lin ang="5400000" scaled="0"/>
                </a:gradFill>
              </a:rPr>
              <a:t>No size of data operations</a:t>
            </a:r>
          </a:p>
          <a:p>
            <a:endParaRPr lang="en-US" sz="1836"/>
          </a:p>
        </p:txBody>
      </p:sp>
      <p:sp>
        <p:nvSpPr>
          <p:cNvPr id="5" name="Rectangle 4">
            <a:extLst>
              <a:ext uri="{FF2B5EF4-FFF2-40B4-BE49-F238E27FC236}">
                <a16:creationId xmlns:a16="http://schemas.microsoft.com/office/drawing/2014/main" id="{4409193B-4B25-4B84-8057-8F7303FBA67E}"/>
              </a:ext>
            </a:extLst>
          </p:cNvPr>
          <p:cNvSpPr/>
          <p:nvPr/>
        </p:nvSpPr>
        <p:spPr>
          <a:xfrm>
            <a:off x="4712452" y="3412275"/>
            <a:ext cx="3264112" cy="261194"/>
          </a:xfrm>
          <a:prstGeom prst="rect">
            <a:avLst/>
          </a:prstGeom>
        </p:spPr>
        <p:txBody>
          <a:bodyPr wrap="square" tIns="0" bIns="0" anchor="t">
            <a:spAutoFit/>
          </a:bodyPr>
          <a:lstStyle/>
          <a:p>
            <a:pPr algn="ctr" defTabSz="950791">
              <a:spcAft>
                <a:spcPts val="2497"/>
              </a:spcAft>
              <a:defRPr/>
            </a:pPr>
            <a:r>
              <a:rPr lang="en-US" sz="1664" b="1" kern="0">
                <a:solidFill>
                  <a:srgbClr val="0078D7"/>
                </a:solidFill>
                <a:latin typeface="Segoe UI Semibold" panose="020B0502040204020203" pitchFamily="34" charset="0"/>
                <a:ea typeface="Segoe UI Semilight" charset="0"/>
                <a:cs typeface="Segoe UI Semibold" panose="020B0502040204020203" pitchFamily="34" charset="0"/>
              </a:rPr>
              <a:t>Scalable</a:t>
            </a:r>
          </a:p>
        </p:txBody>
      </p:sp>
      <p:cxnSp>
        <p:nvCxnSpPr>
          <p:cNvPr id="6" name="Straight Connector 5">
            <a:extLst>
              <a:ext uri="{FF2B5EF4-FFF2-40B4-BE49-F238E27FC236}">
                <a16:creationId xmlns:a16="http://schemas.microsoft.com/office/drawing/2014/main" id="{A7BF660C-0830-4AF9-A44E-4AED7FF802AE}"/>
              </a:ext>
            </a:extLst>
          </p:cNvPr>
          <p:cNvCxnSpPr>
            <a:cxnSpLocks/>
          </p:cNvCxnSpPr>
          <p:nvPr/>
        </p:nvCxnSpPr>
        <p:spPr>
          <a:xfrm>
            <a:off x="4712452" y="3754927"/>
            <a:ext cx="3264112" cy="0"/>
          </a:xfrm>
          <a:prstGeom prst="line">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2298DA-0173-478C-A2B8-11EF8FC0BE57}"/>
              </a:ext>
            </a:extLst>
          </p:cNvPr>
          <p:cNvSpPr/>
          <p:nvPr/>
        </p:nvSpPr>
        <p:spPr>
          <a:xfrm>
            <a:off x="8532093" y="3840572"/>
            <a:ext cx="2997566" cy="1250710"/>
          </a:xfrm>
          <a:prstGeom prst="rect">
            <a:avLst/>
          </a:prstGeom>
        </p:spPr>
        <p:txBody>
          <a:bodyPr wrap="square">
            <a:spAutoFit/>
          </a:bodyPr>
          <a:lstStyle/>
          <a:p>
            <a:pPr marL="174862" indent="-174862">
              <a:buFont typeface="Arial" panose="020B0604020202020204" pitchFamily="34" charset="0"/>
              <a:buChar char="•"/>
            </a:pPr>
            <a:r>
              <a:rPr lang="en-US" sz="1224" kern="0" dirty="0">
                <a:gradFill>
                  <a:gsLst>
                    <a:gs pos="2917">
                      <a:prstClr val="black"/>
                    </a:gs>
                    <a:gs pos="30000">
                      <a:prstClr val="black"/>
                    </a:gs>
                  </a:gsLst>
                  <a:lin ang="5400000" scaled="0"/>
                </a:gradFill>
              </a:rPr>
              <a:t>Low latency, high throughput for large databases</a:t>
            </a:r>
          </a:p>
          <a:p>
            <a:pPr marL="174862" indent="-174862">
              <a:buFont typeface="Arial" panose="020B0604020202020204" pitchFamily="34" charset="0"/>
              <a:buChar char="•"/>
            </a:pPr>
            <a:r>
              <a:rPr lang="en-US" sz="1224" kern="0" dirty="0">
                <a:gradFill>
                  <a:gsLst>
                    <a:gs pos="2917">
                      <a:prstClr val="black"/>
                    </a:gs>
                    <a:gs pos="30000">
                      <a:prstClr val="black"/>
                    </a:gs>
                  </a:gsLst>
                  <a:lin ang="5400000" scaled="0"/>
                </a:gradFill>
              </a:rPr>
              <a:t>Snapshot-based backups – no impact on query performance</a:t>
            </a:r>
          </a:p>
          <a:p>
            <a:pPr marL="174862" indent="-174862">
              <a:buFont typeface="Arial" panose="020B0604020202020204" pitchFamily="34" charset="0"/>
              <a:buChar char="•"/>
            </a:pPr>
            <a:r>
              <a:rPr lang="en-US" sz="1224" kern="0" dirty="0">
                <a:gradFill>
                  <a:gsLst>
                    <a:gs pos="2917">
                      <a:prstClr val="black"/>
                    </a:gs>
                    <a:gs pos="30000">
                      <a:prstClr val="black"/>
                    </a:gs>
                  </a:gsLst>
                  <a:lin ang="5400000" scaled="0"/>
                </a:gradFill>
              </a:rPr>
              <a:t>Rapid database restore</a:t>
            </a:r>
          </a:p>
          <a:p>
            <a:pPr marL="291436" indent="-291436" defTabSz="950846" fontAlgn="base">
              <a:spcBef>
                <a:spcPct val="0"/>
              </a:spcBef>
              <a:spcAft>
                <a:spcPct val="0"/>
              </a:spcAft>
              <a:buFont typeface="Arial" panose="020B0604020202020204" pitchFamily="34" charset="0"/>
              <a:buChar char="•"/>
              <a:defRPr/>
            </a:pPr>
            <a:endParaRPr lang="en-US" sz="1248" kern="0" dirty="0">
              <a:solidFill>
                <a:srgbClr val="000000"/>
              </a:solidFill>
              <a:cs typeface="Segoe UI"/>
            </a:endParaRPr>
          </a:p>
        </p:txBody>
      </p:sp>
      <p:sp>
        <p:nvSpPr>
          <p:cNvPr id="8" name="Rectangle 7">
            <a:extLst>
              <a:ext uri="{FF2B5EF4-FFF2-40B4-BE49-F238E27FC236}">
                <a16:creationId xmlns:a16="http://schemas.microsoft.com/office/drawing/2014/main" id="{203AF887-D8B7-4F4C-AC2C-DA09070B5119}"/>
              </a:ext>
            </a:extLst>
          </p:cNvPr>
          <p:cNvSpPr/>
          <p:nvPr/>
        </p:nvSpPr>
        <p:spPr>
          <a:xfrm>
            <a:off x="9067860" y="3427447"/>
            <a:ext cx="2192577" cy="261194"/>
          </a:xfrm>
          <a:prstGeom prst="rect">
            <a:avLst/>
          </a:prstGeom>
        </p:spPr>
        <p:txBody>
          <a:bodyPr wrap="square" tIns="0" bIns="0" anchor="t">
            <a:spAutoFit/>
          </a:bodyPr>
          <a:lstStyle/>
          <a:p>
            <a:pPr algn="ctr" defTabSz="950791">
              <a:spcAft>
                <a:spcPts val="2497"/>
              </a:spcAft>
              <a:defRPr/>
            </a:pPr>
            <a:r>
              <a:rPr lang="en-US" sz="1664" b="1" kern="0">
                <a:solidFill>
                  <a:srgbClr val="0078D7"/>
                </a:solidFill>
                <a:latin typeface="Segoe UI Semibold" panose="020B0502040204020203" pitchFamily="34" charset="0"/>
                <a:ea typeface="Segoe UI Semilight" charset="0"/>
                <a:cs typeface="Segoe UI Semibold" panose="020B0502040204020203" pitchFamily="34" charset="0"/>
              </a:rPr>
              <a:t>High performance</a:t>
            </a:r>
          </a:p>
        </p:txBody>
      </p:sp>
      <p:cxnSp>
        <p:nvCxnSpPr>
          <p:cNvPr id="9" name="Straight Connector 8">
            <a:extLst>
              <a:ext uri="{FF2B5EF4-FFF2-40B4-BE49-F238E27FC236}">
                <a16:creationId xmlns:a16="http://schemas.microsoft.com/office/drawing/2014/main" id="{9C3056A0-133D-4B82-8C85-90F5BEDFE451}"/>
              </a:ext>
            </a:extLst>
          </p:cNvPr>
          <p:cNvCxnSpPr>
            <a:cxnSpLocks/>
          </p:cNvCxnSpPr>
          <p:nvPr/>
        </p:nvCxnSpPr>
        <p:spPr>
          <a:xfrm>
            <a:off x="8532093" y="3754926"/>
            <a:ext cx="3264112" cy="0"/>
          </a:xfrm>
          <a:prstGeom prst="line">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D6D4C31-6154-43AF-A500-E8ADEB7D20B3}"/>
              </a:ext>
            </a:extLst>
          </p:cNvPr>
          <p:cNvSpPr/>
          <p:nvPr/>
        </p:nvSpPr>
        <p:spPr>
          <a:xfrm>
            <a:off x="1529770" y="3412274"/>
            <a:ext cx="2646563" cy="261194"/>
          </a:xfrm>
          <a:prstGeom prst="rect">
            <a:avLst/>
          </a:prstGeom>
        </p:spPr>
        <p:txBody>
          <a:bodyPr wrap="square" tIns="0" bIns="0" anchor="t">
            <a:spAutoFit/>
          </a:bodyPr>
          <a:lstStyle/>
          <a:p>
            <a:pPr algn="ctr" defTabSz="950791">
              <a:spcAft>
                <a:spcPts val="2497"/>
              </a:spcAft>
              <a:defRPr/>
            </a:pPr>
            <a:r>
              <a:rPr lang="en-US" sz="1664" b="1" kern="0">
                <a:solidFill>
                  <a:srgbClr val="0078D7"/>
                </a:solidFill>
                <a:latin typeface="Segoe UI Semibold" panose="020B0502040204020203" pitchFamily="34" charset="0"/>
                <a:ea typeface="Segoe UI Semilight" charset="0"/>
                <a:cs typeface="Segoe UI Semibold" panose="020B0502040204020203" pitchFamily="34" charset="0"/>
              </a:rPr>
              <a:t>Reliable and available</a:t>
            </a:r>
          </a:p>
        </p:txBody>
      </p:sp>
      <p:cxnSp>
        <p:nvCxnSpPr>
          <p:cNvPr id="11" name="Straight Connector 10">
            <a:extLst>
              <a:ext uri="{FF2B5EF4-FFF2-40B4-BE49-F238E27FC236}">
                <a16:creationId xmlns:a16="http://schemas.microsoft.com/office/drawing/2014/main" id="{75934F41-FA45-47B8-A5B1-40080472E31E}"/>
              </a:ext>
            </a:extLst>
          </p:cNvPr>
          <p:cNvCxnSpPr>
            <a:cxnSpLocks/>
          </p:cNvCxnSpPr>
          <p:nvPr/>
        </p:nvCxnSpPr>
        <p:spPr>
          <a:xfrm>
            <a:off x="1220995" y="3754502"/>
            <a:ext cx="3264112" cy="0"/>
          </a:xfrm>
          <a:prstGeom prst="line">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167C946-2C6E-4B39-834F-2703DA1CC561}"/>
              </a:ext>
            </a:extLst>
          </p:cNvPr>
          <p:cNvSpPr/>
          <p:nvPr/>
        </p:nvSpPr>
        <p:spPr>
          <a:xfrm>
            <a:off x="1075299" y="3840572"/>
            <a:ext cx="3637153" cy="670577"/>
          </a:xfrm>
          <a:prstGeom prst="rect">
            <a:avLst/>
          </a:prstGeom>
        </p:spPr>
        <p:txBody>
          <a:bodyPr wrap="square">
            <a:spAutoFit/>
          </a:bodyPr>
          <a:lstStyle/>
          <a:p>
            <a:pPr marL="174862" indent="-174862">
              <a:buFont typeface="Arial" panose="020B0604020202020204" pitchFamily="34" charset="0"/>
              <a:buChar char="•"/>
            </a:pPr>
            <a:r>
              <a:rPr lang="en-US" sz="1224" kern="0">
                <a:gradFill>
                  <a:gsLst>
                    <a:gs pos="2917">
                      <a:prstClr val="black"/>
                    </a:gs>
                    <a:gs pos="30000">
                      <a:prstClr val="black"/>
                    </a:gs>
                  </a:gsLst>
                  <a:lin ang="5400000" scaled="0"/>
                </a:gradFill>
              </a:rPr>
              <a:t>Multiple levels of redundancy</a:t>
            </a:r>
          </a:p>
          <a:p>
            <a:pPr marL="174862" indent="-174862">
              <a:buFont typeface="Arial" panose="020B0604020202020204" pitchFamily="34" charset="0"/>
              <a:buChar char="•"/>
            </a:pPr>
            <a:r>
              <a:rPr lang="en-US" sz="1224" kern="0">
                <a:gradFill>
                  <a:gsLst>
                    <a:gs pos="2917">
                      <a:prstClr val="black"/>
                    </a:gs>
                    <a:gs pos="30000">
                      <a:prstClr val="black"/>
                    </a:gs>
                  </a:gsLst>
                  <a:lin ang="5400000" scaled="0"/>
                </a:gradFill>
              </a:rPr>
              <a:t>No single points of failure</a:t>
            </a:r>
          </a:p>
          <a:p>
            <a:pPr marL="174862" indent="-174862">
              <a:buFont typeface="Arial" panose="020B0604020202020204" pitchFamily="34" charset="0"/>
              <a:buChar char="•"/>
            </a:pPr>
            <a:r>
              <a:rPr lang="en-US" sz="1224" kern="0">
                <a:gradFill>
                  <a:gsLst>
                    <a:gs pos="2917">
                      <a:prstClr val="black"/>
                    </a:gs>
                    <a:gs pos="30000">
                      <a:prstClr val="black"/>
                    </a:gs>
                  </a:gsLst>
                  <a:lin ang="5400000" scaled="0"/>
                </a:gradFill>
              </a:rPr>
              <a:t>99.99% availability</a:t>
            </a:r>
          </a:p>
        </p:txBody>
      </p:sp>
      <p:pic>
        <p:nvPicPr>
          <p:cNvPr id="16" name="Picture 15">
            <a:extLst>
              <a:ext uri="{FF2B5EF4-FFF2-40B4-BE49-F238E27FC236}">
                <a16:creationId xmlns:a16="http://schemas.microsoft.com/office/drawing/2014/main" id="{7E87FA5C-18F1-4AE3-96A3-587886E1A2DF}"/>
              </a:ext>
            </a:extLst>
          </p:cNvPr>
          <p:cNvPicPr>
            <a:picLocks noChangeAspect="1"/>
          </p:cNvPicPr>
          <p:nvPr/>
        </p:nvPicPr>
        <p:blipFill>
          <a:blip r:embed="rId3"/>
          <a:stretch>
            <a:fillRect/>
          </a:stretch>
        </p:blipFill>
        <p:spPr>
          <a:xfrm>
            <a:off x="5891427" y="2146369"/>
            <a:ext cx="1194073" cy="1156212"/>
          </a:xfrm>
          <a:prstGeom prst="rect">
            <a:avLst/>
          </a:prstGeom>
        </p:spPr>
      </p:pic>
      <p:pic>
        <p:nvPicPr>
          <p:cNvPr id="17" name="Picture 16">
            <a:extLst>
              <a:ext uri="{FF2B5EF4-FFF2-40B4-BE49-F238E27FC236}">
                <a16:creationId xmlns:a16="http://schemas.microsoft.com/office/drawing/2014/main" id="{7A2C67EF-118E-4C36-940B-4AEE4E10E77E}"/>
              </a:ext>
            </a:extLst>
          </p:cNvPr>
          <p:cNvPicPr>
            <a:picLocks noChangeAspect="1"/>
          </p:cNvPicPr>
          <p:nvPr/>
        </p:nvPicPr>
        <p:blipFill>
          <a:blip r:embed="rId4"/>
          <a:stretch>
            <a:fillRect/>
          </a:stretch>
        </p:blipFill>
        <p:spPr>
          <a:xfrm>
            <a:off x="2231314" y="2146369"/>
            <a:ext cx="1156211" cy="1156211"/>
          </a:xfrm>
          <a:prstGeom prst="rect">
            <a:avLst/>
          </a:prstGeom>
        </p:spPr>
      </p:pic>
      <p:pic>
        <p:nvPicPr>
          <p:cNvPr id="18" name="Picture 17">
            <a:extLst>
              <a:ext uri="{FF2B5EF4-FFF2-40B4-BE49-F238E27FC236}">
                <a16:creationId xmlns:a16="http://schemas.microsoft.com/office/drawing/2014/main" id="{FB46B645-3D3A-466E-842D-5F957D3D1157}"/>
              </a:ext>
            </a:extLst>
          </p:cNvPr>
          <p:cNvPicPr>
            <a:picLocks noChangeAspect="1"/>
          </p:cNvPicPr>
          <p:nvPr/>
        </p:nvPicPr>
        <p:blipFill>
          <a:blip r:embed="rId5"/>
          <a:stretch>
            <a:fillRect/>
          </a:stretch>
        </p:blipFill>
        <p:spPr>
          <a:xfrm>
            <a:off x="9612452" y="2411965"/>
            <a:ext cx="830654" cy="830654"/>
          </a:xfrm>
          <a:prstGeom prst="rect">
            <a:avLst/>
          </a:prstGeom>
        </p:spPr>
      </p:pic>
      <p:sp>
        <p:nvSpPr>
          <p:cNvPr id="19" name="Rectangle 18">
            <a:extLst>
              <a:ext uri="{FF2B5EF4-FFF2-40B4-BE49-F238E27FC236}">
                <a16:creationId xmlns:a16="http://schemas.microsoft.com/office/drawing/2014/main" id="{361BC080-BB54-451B-A318-A031ACE04674}"/>
              </a:ext>
            </a:extLst>
          </p:cNvPr>
          <p:cNvSpPr/>
          <p:nvPr/>
        </p:nvSpPr>
        <p:spPr>
          <a:xfrm>
            <a:off x="533949" y="1039449"/>
            <a:ext cx="11661590" cy="382308"/>
          </a:xfrm>
          <a:prstGeom prst="rect">
            <a:avLst/>
          </a:prstGeom>
        </p:spPr>
        <p:txBody>
          <a:bodyPr wrap="square">
            <a:spAutoFit/>
          </a:bodyPr>
          <a:lstStyle/>
          <a:p>
            <a:pPr>
              <a:spcBef>
                <a:spcPts val="1224"/>
              </a:spcBef>
            </a:pPr>
            <a:r>
              <a:rPr lang="en-US" sz="1836">
                <a:solidFill>
                  <a:srgbClr val="0078D4"/>
                </a:solidFill>
                <a:latin typeface="Segoe UI Semibold"/>
              </a:rPr>
              <a:t>Adapts on-demand to your workload's needs, auto-scaling up to 100TB per database. </a:t>
            </a:r>
          </a:p>
        </p:txBody>
      </p:sp>
      <p:sp>
        <p:nvSpPr>
          <p:cNvPr id="20" name="12-Point Star 72">
            <a:extLst>
              <a:ext uri="{FF2B5EF4-FFF2-40B4-BE49-F238E27FC236}">
                <a16:creationId xmlns:a16="http://schemas.microsoft.com/office/drawing/2014/main" id="{A386B6DB-8D70-4228-8ADC-4E7EC8FFF0E9}"/>
              </a:ext>
            </a:extLst>
          </p:cNvPr>
          <p:cNvSpPr>
            <a:spLocks noChangeAspect="1"/>
          </p:cNvSpPr>
          <p:nvPr/>
        </p:nvSpPr>
        <p:spPr bwMode="auto">
          <a:xfrm>
            <a:off x="5666374" y="2471859"/>
            <a:ext cx="1396737" cy="710863"/>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90234" tIns="152188" rIns="190234" bIns="152188" numCol="1" spcCol="0" rtlCol="0" fromWordArt="0" anchor="ctr" anchorCtr="0" forceAA="0" compatLnSpc="1">
            <a:prstTxWarp prst="textNoShape">
              <a:avLst/>
            </a:prstTxWarp>
            <a:noAutofit/>
          </a:bodyPr>
          <a:lstStyle/>
          <a:p>
            <a:pPr algn="ctr" defTabSz="969953" fontAlgn="base">
              <a:lnSpc>
                <a:spcPct val="90000"/>
              </a:lnSpc>
              <a:spcBef>
                <a:spcPct val="0"/>
              </a:spcBef>
              <a:spcAft>
                <a:spcPct val="0"/>
              </a:spcAft>
              <a:defRPr/>
            </a:pPr>
            <a:r>
              <a:rPr lang="en-US" sz="2040" b="1">
                <a:solidFill>
                  <a:srgbClr val="E6E6E6"/>
                </a:solidFill>
                <a:latin typeface="Segoe UI" panose="020B0502040204020203" pitchFamily="34" charset="0"/>
                <a:ea typeface="Segoe UI" panose="020B0502040204020203" pitchFamily="34" charset="0"/>
                <a:cs typeface="Segoe UI" panose="020B0502040204020203" pitchFamily="34" charset="0"/>
              </a:rPr>
              <a:t>100 </a:t>
            </a:r>
          </a:p>
          <a:p>
            <a:pPr algn="ctr" defTabSz="969953" fontAlgn="base">
              <a:lnSpc>
                <a:spcPct val="90000"/>
              </a:lnSpc>
              <a:spcBef>
                <a:spcPct val="0"/>
              </a:spcBef>
              <a:spcAft>
                <a:spcPct val="0"/>
              </a:spcAft>
              <a:defRPr/>
            </a:pPr>
            <a:r>
              <a:rPr lang="en-US" sz="2040" b="1">
                <a:solidFill>
                  <a:srgbClr val="E6E6E6"/>
                </a:solidFill>
                <a:latin typeface="Segoe UI" panose="020B0502040204020203" pitchFamily="34" charset="0"/>
                <a:ea typeface="Segoe UI" panose="020B0502040204020203" pitchFamily="34" charset="0"/>
                <a:cs typeface="Segoe UI" panose="020B0502040204020203" pitchFamily="34" charset="0"/>
              </a:rPr>
              <a:t>TB</a:t>
            </a:r>
          </a:p>
        </p:txBody>
      </p:sp>
      <p:sp>
        <p:nvSpPr>
          <p:cNvPr id="21" name="Rectangle 20">
            <a:extLst>
              <a:ext uri="{FF2B5EF4-FFF2-40B4-BE49-F238E27FC236}">
                <a16:creationId xmlns:a16="http://schemas.microsoft.com/office/drawing/2014/main" id="{3041B443-BFC6-4B0F-B330-9F6C686F3155}"/>
              </a:ext>
            </a:extLst>
          </p:cNvPr>
          <p:cNvSpPr/>
          <p:nvPr/>
        </p:nvSpPr>
        <p:spPr>
          <a:xfrm>
            <a:off x="2491263" y="5448847"/>
            <a:ext cx="7196014" cy="670445"/>
          </a:xfrm>
          <a:prstGeom prst="rect">
            <a:avLst/>
          </a:prstGeom>
        </p:spPr>
        <p:txBody>
          <a:bodyPr wrap="square">
            <a:spAutoFit/>
          </a:bodyPr>
          <a:lstStyle/>
          <a:p>
            <a:pPr algn="ctr"/>
            <a:r>
              <a:rPr lang="en-US" sz="1836" b="1">
                <a:gradFill>
                  <a:gsLst>
                    <a:gs pos="1250">
                      <a:srgbClr val="1A1A1A"/>
                    </a:gs>
                    <a:gs pos="100000">
                      <a:srgbClr val="1A1A1A"/>
                    </a:gs>
                  </a:gsLst>
                  <a:lin ang="5400000" scaled="0"/>
                </a:gradFill>
                <a:latin typeface="Segoe UI Semibold"/>
              </a:rPr>
              <a:t>Best for </a:t>
            </a:r>
            <a:r>
              <a:rPr lang="en-US" sz="1836">
                <a:gradFill>
                  <a:gsLst>
                    <a:gs pos="1250">
                      <a:srgbClr val="1A1A1A"/>
                    </a:gs>
                    <a:gs pos="100000">
                      <a:srgbClr val="1A1A1A"/>
                    </a:gs>
                  </a:gsLst>
                  <a:lin ang="5400000" scaled="0"/>
                </a:gradFill>
                <a:latin typeface="Segoe UI Semibold"/>
              </a:rPr>
              <a:t>VLDB workloads with highly scalable storage and read-scale requirements, optimized for OLTP and HTAP workloads.</a:t>
            </a:r>
          </a:p>
        </p:txBody>
      </p:sp>
    </p:spTree>
    <p:extLst>
      <p:ext uri="{BB962C8B-B14F-4D97-AF65-F5344CB8AC3E}">
        <p14:creationId xmlns:p14="http://schemas.microsoft.com/office/powerpoint/2010/main" val="218614032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Committed to choice</a:t>
            </a:r>
          </a:p>
        </p:txBody>
      </p:sp>
      <p:sp>
        <p:nvSpPr>
          <p:cNvPr id="30" name="TextBox 29">
            <a:extLst>
              <a:ext uri="{FF2B5EF4-FFF2-40B4-BE49-F238E27FC236}">
                <a16:creationId xmlns:a16="http://schemas.microsoft.com/office/drawing/2014/main" id="{E0F3EAB0-4784-406E-80BE-7D234FF7E415}"/>
              </a:ext>
            </a:extLst>
          </p:cNvPr>
          <p:cNvSpPr txBox="1"/>
          <p:nvPr/>
        </p:nvSpPr>
        <p:spPr>
          <a:xfrm>
            <a:off x="5779812" y="1282874"/>
            <a:ext cx="6192903" cy="288137"/>
          </a:xfrm>
          <a:prstGeom prst="rect">
            <a:avLst/>
          </a:prstGeom>
          <a:noFill/>
        </p:spPr>
        <p:txBody>
          <a:bodyPr wrap="square" tIns="0" bIns="0" rtlCol="0">
            <a:spAutoFit/>
          </a:bodyPr>
          <a:lstStyle/>
          <a:p>
            <a:pPr algn="ctr" defTabSz="932597">
              <a:defRPr/>
            </a:pPr>
            <a:r>
              <a:rPr lang="en-US" sz="1836" dirty="0">
                <a:solidFill>
                  <a:schemeClr val="accent1"/>
                </a:solidFill>
                <a:latin typeface="+mj-lt"/>
              </a:rPr>
              <a:t>Choose from three </a:t>
            </a:r>
            <a:r>
              <a:rPr lang="en-US" sz="1836" dirty="0" err="1">
                <a:solidFill>
                  <a:schemeClr val="accent1"/>
                </a:solidFill>
                <a:latin typeface="+mj-lt"/>
              </a:rPr>
              <a:t>vCore</a:t>
            </a:r>
            <a:r>
              <a:rPr lang="en-US" sz="1836" dirty="0">
                <a:solidFill>
                  <a:schemeClr val="accent1"/>
                </a:solidFill>
                <a:latin typeface="+mj-lt"/>
              </a:rPr>
              <a:t>-based service tiers</a:t>
            </a:r>
          </a:p>
        </p:txBody>
      </p:sp>
      <p:graphicFrame>
        <p:nvGraphicFramePr>
          <p:cNvPr id="14" name="Table 13">
            <a:extLst>
              <a:ext uri="{FF2B5EF4-FFF2-40B4-BE49-F238E27FC236}">
                <a16:creationId xmlns:a16="http://schemas.microsoft.com/office/drawing/2014/main" id="{3D969ACC-5F2C-4E8C-BEEC-421F6631A61B}"/>
              </a:ext>
            </a:extLst>
          </p:cNvPr>
          <p:cNvGraphicFramePr>
            <a:graphicFrameLocks noGrp="1"/>
          </p:cNvGraphicFramePr>
          <p:nvPr>
            <p:extLst/>
          </p:nvPr>
        </p:nvGraphicFramePr>
        <p:xfrm>
          <a:off x="5779812" y="2253106"/>
          <a:ext cx="6192902" cy="4490815"/>
        </p:xfrm>
        <a:graphic>
          <a:graphicData uri="http://schemas.openxmlformats.org/drawingml/2006/table">
            <a:tbl>
              <a:tblPr firstRow="1" bandRow="1">
                <a:tableStyleId>{5C22544A-7EE6-4342-B048-85BDC9FD1C3A}</a:tableStyleId>
              </a:tblPr>
              <a:tblGrid>
                <a:gridCol w="1214429">
                  <a:extLst>
                    <a:ext uri="{9D8B030D-6E8A-4147-A177-3AD203B41FA5}">
                      <a16:colId xmlns:a16="http://schemas.microsoft.com/office/drawing/2014/main" val="3650815202"/>
                    </a:ext>
                  </a:extLst>
                </a:gridCol>
                <a:gridCol w="1659491">
                  <a:extLst>
                    <a:ext uri="{9D8B030D-6E8A-4147-A177-3AD203B41FA5}">
                      <a16:colId xmlns:a16="http://schemas.microsoft.com/office/drawing/2014/main" val="1450596032"/>
                    </a:ext>
                  </a:extLst>
                </a:gridCol>
                <a:gridCol w="1659491">
                  <a:extLst>
                    <a:ext uri="{9D8B030D-6E8A-4147-A177-3AD203B41FA5}">
                      <a16:colId xmlns:a16="http://schemas.microsoft.com/office/drawing/2014/main" val="409018502"/>
                    </a:ext>
                  </a:extLst>
                </a:gridCol>
                <a:gridCol w="1659491">
                  <a:extLst>
                    <a:ext uri="{9D8B030D-6E8A-4147-A177-3AD203B41FA5}">
                      <a16:colId xmlns:a16="http://schemas.microsoft.com/office/drawing/2014/main" val="4211964177"/>
                    </a:ext>
                  </a:extLst>
                </a:gridCol>
              </a:tblGrid>
              <a:tr h="355923">
                <a:tc>
                  <a:txBody>
                    <a:bodyPr/>
                    <a:lstStyle/>
                    <a:p>
                      <a:endParaRPr lang="en-US" sz="1600" b="1"/>
                    </a:p>
                  </a:txBody>
                  <a:tcPr marL="107228" marR="107228" marT="53614" marB="53614">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sz="1400">
                          <a:solidFill>
                            <a:schemeClr val="bg1"/>
                          </a:solidFill>
                          <a:latin typeface="+mj-lt"/>
                        </a:rPr>
                        <a:t>General purpose</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r>
                        <a:rPr lang="en-US" sz="1400">
                          <a:solidFill>
                            <a:schemeClr val="bg1"/>
                          </a:solidFill>
                          <a:latin typeface="+mj-lt"/>
                        </a:rPr>
                        <a:t>Hyperscale</a:t>
                      </a:r>
                    </a:p>
                  </a:txBody>
                  <a:tcPr marL="107228" marR="107228" marT="53614" marB="53614">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r>
                        <a:rPr lang="en-US" sz="1400">
                          <a:solidFill>
                            <a:schemeClr val="bg1"/>
                          </a:solidFill>
                          <a:latin typeface="+mj-lt"/>
                        </a:rPr>
                        <a:t>Business critical</a:t>
                      </a:r>
                    </a:p>
                  </a:txBody>
                  <a:tcPr marL="107228" marR="107228" marT="53614" marB="53614">
                    <a:lnL w="12700" cap="flat" cmpd="sng" algn="ctr">
                      <a:solidFill>
                        <a:schemeClr val="accent5"/>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3081289686"/>
                  </a:ext>
                </a:extLst>
              </a:tr>
              <a:tr h="1039832">
                <a:tc>
                  <a:txBody>
                    <a:bodyPr/>
                    <a:lstStyle/>
                    <a:p>
                      <a:r>
                        <a:rPr lang="en-US" sz="1200" b="0">
                          <a:latin typeface="+mj-lt"/>
                        </a:rPr>
                        <a:t>Best for</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200" dirty="0"/>
                        <a:t>Most </a:t>
                      </a:r>
                      <a:r>
                        <a:rPr lang="en-US" sz="1200" b="1" i="0" u="none" dirty="0"/>
                        <a:t>budget-oriented</a:t>
                      </a:r>
                      <a:r>
                        <a:rPr lang="en-US" sz="1200" dirty="0"/>
                        <a:t> workloads</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indent="0">
                        <a:spcBef>
                          <a:spcPts val="0"/>
                        </a:spcBef>
                        <a:buFont typeface="Arial" panose="020B0604020202020204" pitchFamily="34" charset="0"/>
                        <a:buNone/>
                      </a:pPr>
                      <a:r>
                        <a:rPr lang="en-US" sz="1200" b="1" dirty="0"/>
                        <a:t>VLDB OLTP and HTAP workloads </a:t>
                      </a:r>
                      <a:r>
                        <a:rPr lang="en-US" sz="1200" dirty="0"/>
                        <a:t>with highly scalable storage and read-scale requirements</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200" dirty="0"/>
                        <a:t>Critical business applications with </a:t>
                      </a:r>
                      <a:r>
                        <a:rPr lang="en-US" sz="1200" b="1" dirty="0"/>
                        <a:t>high IO requirements</a:t>
                      </a:r>
                      <a:r>
                        <a:rPr lang="en-US" sz="1200" dirty="0"/>
                        <a:t>. </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071800568"/>
                  </a:ext>
                </a:extLst>
              </a:tr>
              <a:tr h="480270">
                <a:tc>
                  <a:txBody>
                    <a:bodyPr/>
                    <a:lstStyle/>
                    <a:p>
                      <a:r>
                        <a:rPr lang="en-US" sz="1200" b="0">
                          <a:latin typeface="+mj-lt"/>
                        </a:rPr>
                        <a:t>Compute tiers</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gridSpan="3">
                  <a:txBody>
                    <a:bodyPr/>
                    <a:lstStyle/>
                    <a:p>
                      <a:pPr algn="ctr"/>
                      <a:r>
                        <a:rPr lang="en-US" sz="1200" kern="1200" dirty="0">
                          <a:solidFill>
                            <a:schemeClr val="dk1"/>
                          </a:solidFill>
                          <a:latin typeface="+mn-lt"/>
                          <a:ea typeface="+mn-ea"/>
                          <a:cs typeface="+mn-cs"/>
                        </a:rPr>
                        <a:t>Gen4: 1 to 24 </a:t>
                      </a:r>
                      <a:r>
                        <a:rPr lang="en-US" sz="1200" kern="1200" dirty="0" err="1">
                          <a:solidFill>
                            <a:schemeClr val="dk1"/>
                          </a:solidFill>
                          <a:latin typeface="+mn-lt"/>
                          <a:ea typeface="+mn-ea"/>
                          <a:cs typeface="+mn-cs"/>
                        </a:rPr>
                        <a:t>vCore</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Gen5: 2 to 80 </a:t>
                      </a:r>
                      <a:r>
                        <a:rPr lang="en-US" sz="1200" kern="1200" dirty="0" err="1">
                          <a:solidFill>
                            <a:schemeClr val="dk1"/>
                          </a:solidFill>
                          <a:latin typeface="+mn-lt"/>
                          <a:ea typeface="+mn-ea"/>
                          <a:cs typeface="+mn-cs"/>
                        </a:rPr>
                        <a:t>vCore</a:t>
                      </a:r>
                      <a:endParaRPr lang="en-US" sz="1200" kern="1200" dirty="0">
                        <a:solidFill>
                          <a:schemeClr val="dk1"/>
                        </a:solidFill>
                        <a:latin typeface="+mn-lt"/>
                        <a:ea typeface="+mn-ea"/>
                        <a:cs typeface="+mn-cs"/>
                      </a:endParaRPr>
                    </a:p>
                  </a:txBody>
                  <a:tcPr marL="107228" marR="107228" marT="53614" marB="5361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970744365"/>
                  </a:ext>
                </a:extLst>
              </a:tr>
              <a:tr h="853312">
                <a:tc>
                  <a:txBody>
                    <a:bodyPr/>
                    <a:lstStyle/>
                    <a:p>
                      <a:r>
                        <a:rPr lang="en-US" sz="1200" b="0">
                          <a:latin typeface="+mj-lt"/>
                        </a:rPr>
                        <a:t>Storage</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200" b="1"/>
                        <a:t>Premium remote</a:t>
                      </a:r>
                      <a:br>
                        <a:rPr lang="en-US" sz="1200"/>
                      </a:br>
                      <a:r>
                        <a:rPr lang="en-US" sz="1200"/>
                        <a:t>32GB – 8TB per instance</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200" b="1" dirty="0"/>
                        <a:t>Local SSD</a:t>
                      </a:r>
                    </a:p>
                    <a:p>
                      <a:r>
                        <a:rPr lang="en-US" sz="1200" dirty="0"/>
                        <a:t>Auto-scale up to 100TB of storage</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Local SSD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32GB – 4TB per instance</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85892270"/>
                  </a:ext>
                </a:extLst>
              </a:tr>
              <a:tr h="853312">
                <a:tc>
                  <a:txBody>
                    <a:bodyPr/>
                    <a:lstStyle/>
                    <a:p>
                      <a:r>
                        <a:rPr lang="en-US" sz="1200" b="0">
                          <a:latin typeface="+mj-lt"/>
                        </a:rPr>
                        <a:t>HA</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200" kern="1200" dirty="0">
                          <a:solidFill>
                            <a:schemeClr val="dk1"/>
                          </a:solidFill>
                          <a:latin typeface="+mn-lt"/>
                          <a:ea typeface="+mn-ea"/>
                          <a:cs typeface="+mn-cs"/>
                        </a:rPr>
                        <a:t>2 read replicas</a:t>
                      </a:r>
                      <a:endParaRPr lang="en-US" sz="1200" dirty="0"/>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Primary read/write replica + up to 4 read replicas</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3 replicas, 1 read-scale replica, zone-redundant HA</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63569807"/>
                  </a:ext>
                </a:extLst>
              </a:tr>
              <a:tr h="454083">
                <a:tc>
                  <a:txBody>
                    <a:bodyPr/>
                    <a:lstStyle/>
                    <a:p>
                      <a:r>
                        <a:rPr lang="en-US" sz="1200" b="0" dirty="0">
                          <a:latin typeface="+mj-lt"/>
                        </a:rPr>
                        <a:t>In-Memory</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Not supported</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200" kern="1200" dirty="0">
                          <a:solidFill>
                            <a:schemeClr val="dk1"/>
                          </a:solidFill>
                          <a:latin typeface="+mn-lt"/>
                          <a:ea typeface="+mn-ea"/>
                          <a:cs typeface="+mn-cs"/>
                        </a:rPr>
                        <a:t>Not supported</a:t>
                      </a:r>
                      <a:endParaRPr lang="en-US" sz="1200" dirty="0"/>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Supported</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92034064"/>
                  </a:ext>
                </a:extLst>
              </a:tr>
              <a:tr h="454083">
                <a:tc>
                  <a:txBody>
                    <a:bodyPr/>
                    <a:lstStyle/>
                    <a:p>
                      <a:r>
                        <a:rPr lang="en-US" sz="1200" b="0" dirty="0">
                          <a:latin typeface="+mj-lt"/>
                        </a:rPr>
                        <a:t>Read-write IO</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sz="1200" kern="1200" dirty="0">
                          <a:solidFill>
                            <a:schemeClr val="dk1"/>
                          </a:solidFill>
                          <a:latin typeface="+mn-lt"/>
                          <a:ea typeface="+mn-ea"/>
                          <a:cs typeface="+mn-cs"/>
                        </a:rPr>
                        <a:t>Low</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sz="1200" dirty="0"/>
                        <a:t>Medium</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t>High</a:t>
                      </a:r>
                    </a:p>
                  </a:txBody>
                  <a:tcPr marL="107228" marR="107228" marT="53614" marB="53614">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802435024"/>
                  </a:ext>
                </a:extLst>
              </a:tr>
            </a:tbl>
          </a:graphicData>
        </a:graphic>
      </p:graphicFrame>
      <p:sp>
        <p:nvSpPr>
          <p:cNvPr id="6" name="Freeform 182">
            <a:extLst>
              <a:ext uri="{FF2B5EF4-FFF2-40B4-BE49-F238E27FC236}">
                <a16:creationId xmlns:a16="http://schemas.microsoft.com/office/drawing/2014/main" id="{6607709A-32C0-45ED-A507-31EFB63C3F11}"/>
              </a:ext>
            </a:extLst>
          </p:cNvPr>
          <p:cNvSpPr/>
          <p:nvPr/>
        </p:nvSpPr>
        <p:spPr bwMode="auto">
          <a:xfrm>
            <a:off x="7733533" y="1636132"/>
            <a:ext cx="420359" cy="5391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1479848B-4484-4DEC-BE62-03F887216DD8}"/>
              </a:ext>
            </a:extLst>
          </p:cNvPr>
          <p:cNvGrpSpPr/>
          <p:nvPr/>
        </p:nvGrpSpPr>
        <p:grpSpPr>
          <a:xfrm>
            <a:off x="11017233" y="1646956"/>
            <a:ext cx="531290" cy="641734"/>
            <a:chOff x="10163304" y="5285423"/>
            <a:chExt cx="815248" cy="984722"/>
          </a:xfrm>
        </p:grpSpPr>
        <p:sp>
          <p:nvSpPr>
            <p:cNvPr id="22" name="Freeform 182">
              <a:extLst>
                <a:ext uri="{FF2B5EF4-FFF2-40B4-BE49-F238E27FC236}">
                  <a16:creationId xmlns:a16="http://schemas.microsoft.com/office/drawing/2014/main" id="{071C54B7-967C-4952-B4BA-4C00C97B411A}"/>
                </a:ext>
              </a:extLst>
            </p:cNvPr>
            <p:cNvSpPr/>
            <p:nvPr/>
          </p:nvSpPr>
          <p:spPr bwMode="auto">
            <a:xfrm>
              <a:off x="10163304" y="5285423"/>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Freeform 28">
              <a:extLst>
                <a:ext uri="{FF2B5EF4-FFF2-40B4-BE49-F238E27FC236}">
                  <a16:creationId xmlns:a16="http://schemas.microsoft.com/office/drawing/2014/main" id="{789BD9CE-E195-4A62-B8AE-6C4615BC81AF}"/>
                </a:ext>
              </a:extLst>
            </p:cNvPr>
            <p:cNvSpPr/>
            <p:nvPr/>
          </p:nvSpPr>
          <p:spPr bwMode="auto">
            <a:xfrm>
              <a:off x="10588909" y="5599401"/>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7DA1D860-49C3-4EA2-9058-13ED51C3D2FB}"/>
              </a:ext>
            </a:extLst>
          </p:cNvPr>
          <p:cNvGrpSpPr/>
          <p:nvPr/>
        </p:nvGrpSpPr>
        <p:grpSpPr>
          <a:xfrm>
            <a:off x="9307039" y="1636132"/>
            <a:ext cx="557047" cy="539133"/>
            <a:chOff x="8761224" y="5337674"/>
            <a:chExt cx="854772" cy="827284"/>
          </a:xfrm>
        </p:grpSpPr>
        <p:sp>
          <p:nvSpPr>
            <p:cNvPr id="25" name="Freeform 182">
              <a:extLst>
                <a:ext uri="{FF2B5EF4-FFF2-40B4-BE49-F238E27FC236}">
                  <a16:creationId xmlns:a16="http://schemas.microsoft.com/office/drawing/2014/main" id="{0928ED79-20EE-4ACB-9251-01FBC70ED612}"/>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21">
              <a:extLst>
                <a:ext uri="{FF2B5EF4-FFF2-40B4-BE49-F238E27FC236}">
                  <a16:creationId xmlns:a16="http://schemas.microsoft.com/office/drawing/2014/main" id="{4BBECE00-74A7-4D89-B218-CF8FAE4825BB}"/>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a:extLst/>
          </p:spPr>
          <p:txBody>
            <a:bodyPr vert="horz" wrap="square" lIns="93264" tIns="46632" rIns="93264" bIns="46632" numCol="1" anchor="t" anchorCtr="0" compatLnSpc="1">
              <a:prstTxWarp prst="textNoShape">
                <a:avLst/>
              </a:prstTxWarp>
            </a:bodyPr>
            <a:lstStyle/>
            <a:p>
              <a:pPr defTabSz="932563">
                <a:defRPr/>
              </a:pPr>
              <a:endParaRPr lang="en-US" kern="0">
                <a:solidFill>
                  <a:srgbClr val="000000"/>
                </a:solidFill>
              </a:endParaRPr>
            </a:p>
          </p:txBody>
        </p:sp>
      </p:grpSp>
      <p:grpSp>
        <p:nvGrpSpPr>
          <p:cNvPr id="37" name="Group 36">
            <a:extLst>
              <a:ext uri="{FF2B5EF4-FFF2-40B4-BE49-F238E27FC236}">
                <a16:creationId xmlns:a16="http://schemas.microsoft.com/office/drawing/2014/main" id="{E9D9F4A4-BA40-491E-A993-F1B8CE9DD992}"/>
              </a:ext>
            </a:extLst>
          </p:cNvPr>
          <p:cNvGrpSpPr/>
          <p:nvPr/>
        </p:nvGrpSpPr>
        <p:grpSpPr>
          <a:xfrm>
            <a:off x="1819358" y="2034669"/>
            <a:ext cx="2377818" cy="1357510"/>
            <a:chOff x="7942201" y="2738772"/>
            <a:chExt cx="1392300" cy="794872"/>
          </a:xfrm>
        </p:grpSpPr>
        <p:sp>
          <p:nvSpPr>
            <p:cNvPr id="38" name="Freeform 128">
              <a:extLst>
                <a:ext uri="{FF2B5EF4-FFF2-40B4-BE49-F238E27FC236}">
                  <a16:creationId xmlns:a16="http://schemas.microsoft.com/office/drawing/2014/main" id="{689D3D25-7327-4FF8-A213-743D625F023E}"/>
                </a:ext>
              </a:extLst>
            </p:cNvPr>
            <p:cNvSpPr>
              <a:spLocks noChangeAspect="1"/>
            </p:cNvSpPr>
            <p:nvPr/>
          </p:nvSpPr>
          <p:spPr bwMode="auto">
            <a:xfrm>
              <a:off x="7942201" y="2738772"/>
              <a:ext cx="1392300" cy="7948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8D4"/>
            </a:solidFill>
            <a:ln w="12700">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33333"/>
                </a:solidFill>
              </a:endParaRPr>
            </a:p>
          </p:txBody>
        </p:sp>
        <p:grpSp>
          <p:nvGrpSpPr>
            <p:cNvPr id="39" name="Group 38">
              <a:extLst>
                <a:ext uri="{FF2B5EF4-FFF2-40B4-BE49-F238E27FC236}">
                  <a16:creationId xmlns:a16="http://schemas.microsoft.com/office/drawing/2014/main" id="{0E223461-750F-411B-9A97-25AA8DE1ADE8}"/>
                </a:ext>
              </a:extLst>
            </p:cNvPr>
            <p:cNvGrpSpPr/>
            <p:nvPr/>
          </p:nvGrpSpPr>
          <p:grpSpPr>
            <a:xfrm>
              <a:off x="8414418" y="2993712"/>
              <a:ext cx="416736" cy="416706"/>
              <a:chOff x="4784672" y="5121552"/>
              <a:chExt cx="647745" cy="647700"/>
            </a:xfrm>
            <a:solidFill>
              <a:sysClr val="window" lastClr="FFFFFF"/>
            </a:solidFill>
          </p:grpSpPr>
          <p:sp>
            <p:nvSpPr>
              <p:cNvPr id="40" name="Freeform: Shape 39">
                <a:extLst>
                  <a:ext uri="{FF2B5EF4-FFF2-40B4-BE49-F238E27FC236}">
                    <a16:creationId xmlns:a16="http://schemas.microsoft.com/office/drawing/2014/main" id="{E679EA95-6614-4D95-A42D-76F7B2289ACB}"/>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defRPr/>
                </a:pPr>
                <a:endParaRPr lang="en-US" sz="1836" kern="0">
                  <a:solidFill>
                    <a:prstClr val="black"/>
                  </a:solidFill>
                </a:endParaRPr>
              </a:p>
            </p:txBody>
          </p:sp>
          <p:sp>
            <p:nvSpPr>
              <p:cNvPr id="41" name="Freeform: Shape 40">
                <a:extLst>
                  <a:ext uri="{FF2B5EF4-FFF2-40B4-BE49-F238E27FC236}">
                    <a16:creationId xmlns:a16="http://schemas.microsoft.com/office/drawing/2014/main" id="{C804C4F8-3323-4D27-87F9-1AADAFC42DC9}"/>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defRPr/>
                </a:pPr>
                <a:endParaRPr lang="en-US" sz="1836" kern="0">
                  <a:solidFill>
                    <a:prstClr val="black"/>
                  </a:solidFill>
                </a:endParaRPr>
              </a:p>
            </p:txBody>
          </p:sp>
          <p:sp>
            <p:nvSpPr>
              <p:cNvPr id="42" name="Freeform: Shape 41">
                <a:extLst>
                  <a:ext uri="{FF2B5EF4-FFF2-40B4-BE49-F238E27FC236}">
                    <a16:creationId xmlns:a16="http://schemas.microsoft.com/office/drawing/2014/main" id="{2952171E-4407-4E7E-8C4C-00B1DD770C5F}"/>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defRPr/>
                </a:pPr>
                <a:endParaRPr lang="en-US" sz="1836" kern="0">
                  <a:solidFill>
                    <a:prstClr val="black"/>
                  </a:solidFill>
                </a:endParaRPr>
              </a:p>
            </p:txBody>
          </p:sp>
          <p:sp>
            <p:nvSpPr>
              <p:cNvPr id="43" name="Freeform: Shape 42">
                <a:extLst>
                  <a:ext uri="{FF2B5EF4-FFF2-40B4-BE49-F238E27FC236}">
                    <a16:creationId xmlns:a16="http://schemas.microsoft.com/office/drawing/2014/main" id="{737CD670-DF50-4F32-9D04-D7226D416328}"/>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defRPr/>
                </a:pPr>
                <a:endParaRPr lang="en-US" sz="1836" kern="0">
                  <a:solidFill>
                    <a:prstClr val="black"/>
                  </a:solidFill>
                </a:endParaRPr>
              </a:p>
            </p:txBody>
          </p:sp>
          <p:sp>
            <p:nvSpPr>
              <p:cNvPr id="44" name="Freeform: Shape 43">
                <a:extLst>
                  <a:ext uri="{FF2B5EF4-FFF2-40B4-BE49-F238E27FC236}">
                    <a16:creationId xmlns:a16="http://schemas.microsoft.com/office/drawing/2014/main" id="{073EBFBC-2F46-4FFD-8D12-AF06F327F4AC}"/>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rgbClr val="50E6FF"/>
              </a:solidFill>
              <a:ln w="9525" cap="flat">
                <a:noFill/>
                <a:prstDash val="solid"/>
                <a:miter/>
              </a:ln>
            </p:spPr>
            <p:txBody>
              <a:bodyPr rtlCol="0" anchor="ctr"/>
              <a:lstStyle/>
              <a:p>
                <a:pPr defTabSz="932597">
                  <a:defRPr/>
                </a:pPr>
                <a:endParaRPr lang="en-US" sz="1836" kern="0">
                  <a:solidFill>
                    <a:prstClr val="black"/>
                  </a:solidFill>
                </a:endParaRPr>
              </a:p>
            </p:txBody>
          </p:sp>
          <p:sp>
            <p:nvSpPr>
              <p:cNvPr id="45" name="Freeform: Shape 44">
                <a:extLst>
                  <a:ext uri="{FF2B5EF4-FFF2-40B4-BE49-F238E27FC236}">
                    <a16:creationId xmlns:a16="http://schemas.microsoft.com/office/drawing/2014/main" id="{CBA5E30C-9535-45C8-8AC5-ECB4219FB40D}"/>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defRPr/>
                </a:pPr>
                <a:endParaRPr lang="en-US" sz="1836" kern="0">
                  <a:solidFill>
                    <a:prstClr val="black"/>
                  </a:solidFill>
                </a:endParaRPr>
              </a:p>
            </p:txBody>
          </p:sp>
        </p:grpSp>
      </p:grpSp>
      <p:cxnSp>
        <p:nvCxnSpPr>
          <p:cNvPr id="46" name="Straight Connector 45">
            <a:extLst>
              <a:ext uri="{FF2B5EF4-FFF2-40B4-BE49-F238E27FC236}">
                <a16:creationId xmlns:a16="http://schemas.microsoft.com/office/drawing/2014/main" id="{0EF62EEE-0128-4EC5-B7A0-DF37AC2CB756}"/>
              </a:ext>
            </a:extLst>
          </p:cNvPr>
          <p:cNvCxnSpPr>
            <a:cxnSpLocks/>
          </p:cNvCxnSpPr>
          <p:nvPr/>
        </p:nvCxnSpPr>
        <p:spPr>
          <a:xfrm>
            <a:off x="5567912" y="1983541"/>
            <a:ext cx="0" cy="4220920"/>
          </a:xfrm>
          <a:prstGeom prst="line">
            <a:avLst/>
          </a:prstGeom>
          <a:noFill/>
          <a:ln w="12700" cap="flat" cmpd="sng" algn="ctr">
            <a:solidFill>
              <a:sysClr val="window" lastClr="FFFFFF">
                <a:lumMod val="85000"/>
              </a:sysClr>
            </a:solidFill>
            <a:prstDash val="solid"/>
            <a:headEnd type="none" w="lg" len="med"/>
            <a:tailEnd type="none" w="lg" len="med"/>
          </a:ln>
          <a:effectLst/>
        </p:spPr>
      </p:cxnSp>
      <p:sp>
        <p:nvSpPr>
          <p:cNvPr id="47" name="TextBox 46">
            <a:extLst>
              <a:ext uri="{FF2B5EF4-FFF2-40B4-BE49-F238E27FC236}">
                <a16:creationId xmlns:a16="http://schemas.microsoft.com/office/drawing/2014/main" id="{43F94CB0-E6E7-465D-9F1B-3131F88474D0}"/>
              </a:ext>
            </a:extLst>
          </p:cNvPr>
          <p:cNvSpPr txBox="1"/>
          <p:nvPr/>
        </p:nvSpPr>
        <p:spPr>
          <a:xfrm>
            <a:off x="1425412" y="1282874"/>
            <a:ext cx="3573085" cy="288137"/>
          </a:xfrm>
          <a:prstGeom prst="rect">
            <a:avLst/>
          </a:prstGeom>
          <a:noFill/>
        </p:spPr>
        <p:txBody>
          <a:bodyPr wrap="square" tIns="0" bIns="0" rtlCol="0">
            <a:spAutoFit/>
          </a:bodyPr>
          <a:lstStyle/>
          <a:p>
            <a:pPr defTabSz="932597">
              <a:defRPr/>
            </a:pPr>
            <a:r>
              <a:rPr lang="en-US" sz="1836" dirty="0">
                <a:solidFill>
                  <a:schemeClr val="accent1"/>
                </a:solidFill>
                <a:latin typeface="+mj-lt"/>
              </a:rPr>
              <a:t>What is a virtual core (</a:t>
            </a:r>
            <a:r>
              <a:rPr lang="en-US" sz="1836" dirty="0" err="1">
                <a:solidFill>
                  <a:schemeClr val="accent1"/>
                </a:solidFill>
                <a:latin typeface="+mj-lt"/>
              </a:rPr>
              <a:t>vCore</a:t>
            </a:r>
            <a:r>
              <a:rPr lang="en-US" sz="1836" dirty="0">
                <a:solidFill>
                  <a:schemeClr val="accent1"/>
                </a:solidFill>
                <a:latin typeface="+mj-lt"/>
              </a:rPr>
              <a:t>)?</a:t>
            </a:r>
          </a:p>
        </p:txBody>
      </p:sp>
      <p:sp>
        <p:nvSpPr>
          <p:cNvPr id="48" name="Text Placeholder 6">
            <a:extLst>
              <a:ext uri="{FF2B5EF4-FFF2-40B4-BE49-F238E27FC236}">
                <a16:creationId xmlns:a16="http://schemas.microsoft.com/office/drawing/2014/main" id="{9A444D48-311B-4FFA-BF68-CF2D95AF2F0D}"/>
              </a:ext>
            </a:extLst>
          </p:cNvPr>
          <p:cNvSpPr txBox="1">
            <a:spLocks/>
          </p:cNvSpPr>
          <p:nvPr/>
        </p:nvSpPr>
        <p:spPr>
          <a:xfrm>
            <a:off x="99717" y="3633067"/>
            <a:ext cx="5292725" cy="19684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12"/>
              </a:spcAft>
              <a:buNone/>
            </a:pPr>
            <a:r>
              <a:rPr lang="en-US" sz="1428" b="1">
                <a:latin typeface="Segoe UI Semibold" panose="020B0702040204020203" pitchFamily="34" charset="0"/>
                <a:cs typeface="Segoe UI Semibold" panose="020B0702040204020203" pitchFamily="34" charset="0"/>
              </a:rPr>
              <a:t>Flexible, transparent, independently-defined resource options</a:t>
            </a:r>
          </a:p>
          <a:p>
            <a:pPr>
              <a:spcAft>
                <a:spcPts val="612"/>
              </a:spcAft>
            </a:pPr>
            <a:r>
              <a:rPr lang="en-US" sz="1428"/>
              <a:t>Representation of compute power in the cloud via the logical CPU available for your server</a:t>
            </a:r>
            <a:endParaRPr lang="en-US" sz="1428" b="1"/>
          </a:p>
          <a:p>
            <a:pPr>
              <a:spcAft>
                <a:spcPts val="612"/>
              </a:spcAft>
            </a:pPr>
            <a:r>
              <a:rPr lang="en-US" sz="1428"/>
              <a:t>Configure compute and storage independently</a:t>
            </a:r>
          </a:p>
          <a:p>
            <a:pPr>
              <a:spcAft>
                <a:spcPts val="612"/>
              </a:spcAft>
            </a:pPr>
            <a:r>
              <a:rPr lang="en-US" sz="1428"/>
              <a:t>Enables right-sizing the destination environment by translating on-premises requirements</a:t>
            </a:r>
          </a:p>
          <a:p>
            <a:pPr>
              <a:spcAft>
                <a:spcPts val="612"/>
              </a:spcAft>
            </a:pPr>
            <a:r>
              <a:rPr lang="en-US" sz="1428"/>
              <a:t>Best if you value flexibility, control and transparency</a:t>
            </a:r>
          </a:p>
          <a:p>
            <a:pPr>
              <a:spcAft>
                <a:spcPts val="612"/>
              </a:spcAft>
            </a:pPr>
            <a:endParaRPr lang="en-US" sz="1428"/>
          </a:p>
        </p:txBody>
      </p:sp>
    </p:spTree>
    <p:extLst>
      <p:ext uri="{BB962C8B-B14F-4D97-AF65-F5344CB8AC3E}">
        <p14:creationId xmlns:p14="http://schemas.microsoft.com/office/powerpoint/2010/main" val="40428611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600855" y="466301"/>
            <a:ext cx="11237870" cy="565027"/>
          </a:xfrm>
        </p:spPr>
        <p:txBody>
          <a:bodyPr/>
          <a:lstStyle/>
          <a:p>
            <a:r>
              <a:rPr lang="en-US" dirty="0"/>
              <a:t>Azure SQL DB managed Instance</a:t>
            </a:r>
          </a:p>
        </p:txBody>
      </p:sp>
      <p:cxnSp>
        <p:nvCxnSpPr>
          <p:cNvPr id="73" name="Straight Connector 72">
            <a:extLst>
              <a:ext uri="{FF2B5EF4-FFF2-40B4-BE49-F238E27FC236}">
                <a16:creationId xmlns:a16="http://schemas.microsoft.com/office/drawing/2014/main" id="{BE74BDAD-11A3-4A7C-87D4-C74C8220621A}"/>
              </a:ext>
            </a:extLst>
          </p:cNvPr>
          <p:cNvCxnSpPr>
            <a:cxnSpLocks/>
          </p:cNvCxnSpPr>
          <p:nvPr/>
        </p:nvCxnSpPr>
        <p:spPr>
          <a:xfrm flipV="1">
            <a:off x="9363361" y="4026478"/>
            <a:ext cx="0" cy="902997"/>
          </a:xfrm>
          <a:prstGeom prst="line">
            <a:avLst/>
          </a:prstGeom>
          <a:noFill/>
          <a:ln w="12700" cap="flat" cmpd="sng" algn="ctr">
            <a:solidFill>
              <a:schemeClr val="tx1"/>
            </a:solidFill>
            <a:prstDash val="solid"/>
            <a:miter lim="800000"/>
            <a:tailEnd type="triangle"/>
          </a:ln>
          <a:effectLst/>
        </p:spPr>
      </p:cxnSp>
      <p:grpSp>
        <p:nvGrpSpPr>
          <p:cNvPr id="5" name="Group 4">
            <a:extLst>
              <a:ext uri="{FF2B5EF4-FFF2-40B4-BE49-F238E27FC236}">
                <a16:creationId xmlns:a16="http://schemas.microsoft.com/office/drawing/2014/main" id="{D15F88DE-4B80-4AE8-A7F8-42DA6849A29E}"/>
              </a:ext>
            </a:extLst>
          </p:cNvPr>
          <p:cNvGrpSpPr/>
          <p:nvPr/>
        </p:nvGrpSpPr>
        <p:grpSpPr>
          <a:xfrm>
            <a:off x="8257526" y="1754050"/>
            <a:ext cx="2030403" cy="1935656"/>
            <a:chOff x="3587642" y="3891187"/>
            <a:chExt cx="757004" cy="721679"/>
          </a:xfrm>
        </p:grpSpPr>
        <p:sp>
          <p:nvSpPr>
            <p:cNvPr id="15" name="Freeform: Shape 14">
              <a:extLst>
                <a:ext uri="{FF2B5EF4-FFF2-40B4-BE49-F238E27FC236}">
                  <a16:creationId xmlns:a16="http://schemas.microsoft.com/office/drawing/2014/main" id="{AE0A3013-C47A-4C71-A2D7-F408ED0F64CB}"/>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prstClr val="black"/>
                </a:solidFill>
                <a:latin typeface="Segoe UI Light"/>
                <a:ea typeface="Segoe UI" pitchFamily="34" charset="0"/>
                <a:cs typeface="Segoe UI" pitchFamily="34" charset="0"/>
              </a:endParaRPr>
            </a:p>
          </p:txBody>
        </p:sp>
        <p:sp>
          <p:nvSpPr>
            <p:cNvPr id="13" name="Freeform 146">
              <a:extLst>
                <a:ext uri="{FF2B5EF4-FFF2-40B4-BE49-F238E27FC236}">
                  <a16:creationId xmlns:a16="http://schemas.microsoft.com/office/drawing/2014/main" id="{F006495D-D81E-46D9-A99F-E81AFA46DC10}"/>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E8FD5F0-DDD4-4BF3-B18C-5CE2961ECA7C}"/>
              </a:ext>
            </a:extLst>
          </p:cNvPr>
          <p:cNvGrpSpPr/>
          <p:nvPr/>
        </p:nvGrpSpPr>
        <p:grpSpPr>
          <a:xfrm>
            <a:off x="7993747" y="4844357"/>
            <a:ext cx="1264881" cy="1249121"/>
            <a:chOff x="7680825" y="4749801"/>
            <a:chExt cx="1240192" cy="1224740"/>
          </a:xfrm>
        </p:grpSpPr>
        <p:grpSp>
          <p:nvGrpSpPr>
            <p:cNvPr id="7" name="Group 6">
              <a:extLst>
                <a:ext uri="{FF2B5EF4-FFF2-40B4-BE49-F238E27FC236}">
                  <a16:creationId xmlns:a16="http://schemas.microsoft.com/office/drawing/2014/main" id="{37B876AE-D4B6-444E-90B3-C2D521466A75}"/>
                </a:ext>
              </a:extLst>
            </p:cNvPr>
            <p:cNvGrpSpPr/>
            <p:nvPr/>
          </p:nvGrpSpPr>
          <p:grpSpPr>
            <a:xfrm>
              <a:off x="7680825" y="4749801"/>
              <a:ext cx="612809" cy="1224740"/>
              <a:chOff x="7680825" y="4749801"/>
              <a:chExt cx="612809" cy="1224740"/>
            </a:xfrm>
          </p:grpSpPr>
          <p:sp>
            <p:nvSpPr>
              <p:cNvPr id="26" name="Rectangle 25">
                <a:extLst>
                  <a:ext uri="{FF2B5EF4-FFF2-40B4-BE49-F238E27FC236}">
                    <a16:creationId xmlns:a16="http://schemas.microsoft.com/office/drawing/2014/main" id="{BB0AC15C-3AF2-4D20-8CF0-AB9CEC54D178}"/>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29" name="Rectangle 28">
                <a:extLst>
                  <a:ext uri="{FF2B5EF4-FFF2-40B4-BE49-F238E27FC236}">
                    <a16:creationId xmlns:a16="http://schemas.microsoft.com/office/drawing/2014/main" id="{0B3105C0-06F4-44E8-BF9D-6122424A3FE1}"/>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Segoe UI"/>
                </a:endParaRPr>
              </a:p>
            </p:txBody>
          </p:sp>
        </p:grpSp>
        <p:grpSp>
          <p:nvGrpSpPr>
            <p:cNvPr id="8" name="Group 7">
              <a:extLst>
                <a:ext uri="{FF2B5EF4-FFF2-40B4-BE49-F238E27FC236}">
                  <a16:creationId xmlns:a16="http://schemas.microsoft.com/office/drawing/2014/main" id="{1B0789FB-7B8A-4544-BBD9-690F08A387A7}"/>
                </a:ext>
              </a:extLst>
            </p:cNvPr>
            <p:cNvGrpSpPr/>
            <p:nvPr/>
          </p:nvGrpSpPr>
          <p:grpSpPr>
            <a:xfrm>
              <a:off x="8361460" y="5010778"/>
              <a:ext cx="559557" cy="963763"/>
              <a:chOff x="8361460" y="5010778"/>
              <a:chExt cx="559557" cy="963763"/>
            </a:xfrm>
          </p:grpSpPr>
          <p:sp>
            <p:nvSpPr>
              <p:cNvPr id="27" name="Rectangle 26">
                <a:extLst>
                  <a:ext uri="{FF2B5EF4-FFF2-40B4-BE49-F238E27FC236}">
                    <a16:creationId xmlns:a16="http://schemas.microsoft.com/office/drawing/2014/main" id="{2AF72A2C-F784-451D-888C-7DC57F9D6D1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30" name="Rectangle 29">
                <a:extLst>
                  <a:ext uri="{FF2B5EF4-FFF2-40B4-BE49-F238E27FC236}">
                    <a16:creationId xmlns:a16="http://schemas.microsoft.com/office/drawing/2014/main" id="{6A638DD8-08FD-4919-B073-172E4841AFEA}"/>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Segoe UI"/>
                </a:endParaRPr>
              </a:p>
            </p:txBody>
          </p:sp>
        </p:grpSp>
      </p:grpSp>
      <p:grpSp>
        <p:nvGrpSpPr>
          <p:cNvPr id="32" name="Group 31">
            <a:extLst>
              <a:ext uri="{FF2B5EF4-FFF2-40B4-BE49-F238E27FC236}">
                <a16:creationId xmlns:a16="http://schemas.microsoft.com/office/drawing/2014/main" id="{39089C1C-A1E6-4C5C-B7C9-116C367A49F9}"/>
              </a:ext>
            </a:extLst>
          </p:cNvPr>
          <p:cNvGrpSpPr/>
          <p:nvPr/>
        </p:nvGrpSpPr>
        <p:grpSpPr>
          <a:xfrm>
            <a:off x="9327804" y="5464420"/>
            <a:ext cx="635916" cy="629058"/>
            <a:chOff x="6712956" y="9045673"/>
            <a:chExt cx="464984" cy="459971"/>
          </a:xfrm>
        </p:grpSpPr>
        <p:sp>
          <p:nvSpPr>
            <p:cNvPr id="33" name="Rectangle 32">
              <a:extLst>
                <a:ext uri="{FF2B5EF4-FFF2-40B4-BE49-F238E27FC236}">
                  <a16:creationId xmlns:a16="http://schemas.microsoft.com/office/drawing/2014/main" id="{98DF7B96-B390-46BF-B3C0-113C48519656}"/>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D250C9A-6290-451E-A468-E6D5B02D29F8}"/>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3535A4E2-E450-4DB4-AC15-D452EA90195A}"/>
                </a:ext>
              </a:extLst>
            </p:cNvPr>
            <p:cNvGrpSpPr/>
            <p:nvPr/>
          </p:nvGrpSpPr>
          <p:grpSpPr>
            <a:xfrm>
              <a:off x="6712956" y="9045673"/>
              <a:ext cx="464984" cy="138505"/>
              <a:chOff x="551886" y="4922823"/>
              <a:chExt cx="508602" cy="151498"/>
            </a:xfrm>
          </p:grpSpPr>
          <p:sp>
            <p:nvSpPr>
              <p:cNvPr id="44" name="Rectangle 43">
                <a:extLst>
                  <a:ext uri="{FF2B5EF4-FFF2-40B4-BE49-F238E27FC236}">
                    <a16:creationId xmlns:a16="http://schemas.microsoft.com/office/drawing/2014/main" id="{6C9190AF-97C7-4DA7-BDA7-46DF84B6E61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76D0C322-0DAA-4C08-8270-E2D564739C72}"/>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719E46C-8757-4849-85C4-074A030C330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D977467-5D00-4227-8DB9-2993C714794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213C19-E911-4ABE-A823-BDD0C7CE83A3}"/>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4435DE4-C8D8-42C4-9C5A-7B30BE02FA9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5CDAD1-0726-4FCD-82BB-FD59C0F68D3E}"/>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4234A1-E77A-4C49-9430-2F6D74B2D5A2}"/>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97DB821-B1EB-4E7E-9F28-586D0C5B08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E979311-1E96-4439-BB9A-313558329262}"/>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B3A8404-C050-4EFD-8327-AB43382686B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84469AA1-C822-4C0C-9D58-29CF43C75163}"/>
              </a:ext>
            </a:extLst>
          </p:cNvPr>
          <p:cNvGrpSpPr/>
          <p:nvPr/>
        </p:nvGrpSpPr>
        <p:grpSpPr>
          <a:xfrm>
            <a:off x="10032897" y="5464420"/>
            <a:ext cx="635916" cy="629058"/>
            <a:chOff x="6712956" y="9045673"/>
            <a:chExt cx="464984" cy="459971"/>
          </a:xfrm>
        </p:grpSpPr>
        <p:sp>
          <p:nvSpPr>
            <p:cNvPr id="48" name="Rectangle 47">
              <a:extLst>
                <a:ext uri="{FF2B5EF4-FFF2-40B4-BE49-F238E27FC236}">
                  <a16:creationId xmlns:a16="http://schemas.microsoft.com/office/drawing/2014/main" id="{3CC62D6A-8653-487A-96CC-53D46A43337B}"/>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D1F7FF1-F5BE-42DA-9FD6-A531E09975DA}"/>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2DB64E06-C4AA-4FA2-86B5-5F9D22DA0AF6}"/>
                </a:ext>
              </a:extLst>
            </p:cNvPr>
            <p:cNvGrpSpPr/>
            <p:nvPr/>
          </p:nvGrpSpPr>
          <p:grpSpPr>
            <a:xfrm>
              <a:off x="6712956" y="9045673"/>
              <a:ext cx="464984" cy="138505"/>
              <a:chOff x="551886" y="4922823"/>
              <a:chExt cx="508602" cy="151498"/>
            </a:xfrm>
          </p:grpSpPr>
          <p:sp>
            <p:nvSpPr>
              <p:cNvPr id="59" name="Rectangle 58">
                <a:extLst>
                  <a:ext uri="{FF2B5EF4-FFF2-40B4-BE49-F238E27FC236}">
                    <a16:creationId xmlns:a16="http://schemas.microsoft.com/office/drawing/2014/main" id="{EBE3236E-68FC-4C67-9EE1-806D8A7A3E0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B93658D-D0E8-40A1-926D-9F96C7E331B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77C14F82-F650-4E50-8AC2-2B1D653227E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AEAF4C7C-640F-43B4-9D1D-0764FAF98356}"/>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C9F345-126E-4F64-A6F6-31906A36FD72}"/>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5C29FB-6D92-4EFB-A131-2605AAC8696A}"/>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B5D0A3E-1DDA-497C-A04E-7E51A7DCFE7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9FCA42-BB0A-478B-A1A7-57A0A08AD94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C1A57F-B96F-4308-8C57-D282B73960C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949078-EE38-478C-8D2B-E0B2A13692A0}"/>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FF7A0D-C08C-4BD2-87DF-5A56E1DE4E1C}"/>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33667BC3-03A7-4038-8F61-3365993B44C1}"/>
              </a:ext>
            </a:extLst>
          </p:cNvPr>
          <p:cNvSpPr txBox="1"/>
          <p:nvPr/>
        </p:nvSpPr>
        <p:spPr>
          <a:xfrm>
            <a:off x="654268" y="2522483"/>
            <a:ext cx="5904187" cy="2215991"/>
          </a:xfrm>
          <a:prstGeom prst="rect">
            <a:avLst/>
          </a:prstGeom>
          <a:noFill/>
        </p:spPr>
        <p:txBody>
          <a:bodyPr wrap="square" lIns="0" tIns="0" rIns="0" bIns="0" rtlCol="0">
            <a:spAutoFit/>
          </a:bodyPr>
          <a:lstStyle/>
          <a:p>
            <a:r>
              <a:rPr lang="en-US" sz="2400" dirty="0"/>
              <a:t>Customers looking to </a:t>
            </a:r>
            <a:r>
              <a:rPr lang="en-US" sz="2400" b="1" dirty="0">
                <a:solidFill>
                  <a:schemeClr val="accent1"/>
                </a:solidFill>
              </a:rPr>
              <a:t>migrate a large number of apps </a:t>
            </a:r>
            <a:r>
              <a:rPr lang="en-US" sz="2400" dirty="0"/>
              <a:t>from on-premise or IaaS, self-built or ISV provided, with </a:t>
            </a:r>
            <a:r>
              <a:rPr lang="en-US" sz="2400" dirty="0">
                <a:solidFill>
                  <a:schemeClr val="accent1"/>
                </a:solidFill>
              </a:rPr>
              <a:t>as </a:t>
            </a:r>
            <a:r>
              <a:rPr lang="en-US" sz="2400" b="1" dirty="0">
                <a:solidFill>
                  <a:schemeClr val="accent1"/>
                </a:solidFill>
              </a:rPr>
              <a:t>low migration effort as possible </a:t>
            </a:r>
            <a:r>
              <a:rPr lang="en-US" sz="2400" dirty="0"/>
              <a:t>&amp;</a:t>
            </a:r>
            <a:r>
              <a:rPr lang="en-US" sz="2400" dirty="0">
                <a:solidFill>
                  <a:schemeClr val="tx2"/>
                </a:solidFill>
              </a:rPr>
              <a:t> </a:t>
            </a:r>
            <a:r>
              <a:rPr lang="en-US" sz="2400" b="1" dirty="0">
                <a:solidFill>
                  <a:schemeClr val="accent1"/>
                </a:solidFill>
              </a:rPr>
              <a:t>cost being a crucial factor</a:t>
            </a:r>
          </a:p>
          <a:p>
            <a:pPr algn="l"/>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24190034"/>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dirty="0"/>
              <a:t>Hyperscale is available for single databases</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802702" y="1992363"/>
            <a:ext cx="2831071" cy="3867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621596">
              <a:lnSpc>
                <a:spcPct val="90000"/>
              </a:lnSpc>
              <a:spcAft>
                <a:spcPts val="612"/>
              </a:spcAft>
              <a:defRPr/>
            </a:pPr>
            <a:r>
              <a:rPr lang="en-US" sz="1836" b="1" dirty="0">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73989" y="3238549"/>
            <a:ext cx="2307459" cy="670577"/>
          </a:xfrm>
          <a:prstGeom prst="rect">
            <a:avLst/>
          </a:prstGeom>
          <a:ln>
            <a:noFill/>
          </a:ln>
        </p:spPr>
        <p:txBody>
          <a:bodyPr wrap="square">
            <a:spAutoFit/>
          </a:bodyPr>
          <a:lstStyle/>
          <a:p>
            <a:pPr algn="ctr" defTabSz="621596">
              <a:defRPr/>
            </a:pPr>
            <a:r>
              <a:rPr lang="en-US" sz="1224" dirty="0">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912593" y="3238549"/>
            <a:ext cx="2611289" cy="670577"/>
          </a:xfrm>
          <a:prstGeom prst="rect">
            <a:avLst/>
          </a:prstGeom>
          <a:ln>
            <a:noFill/>
          </a:ln>
        </p:spPr>
        <p:txBody>
          <a:bodyPr wrap="square">
            <a:spAutoFit/>
          </a:bodyPr>
          <a:lstStyle/>
          <a:p>
            <a:pPr algn="ctr" defTabSz="621596">
              <a:defRPr/>
            </a:pPr>
            <a:r>
              <a:rPr lang="en-US" sz="1224" dirty="0">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220519" y="4348524"/>
            <a:ext cx="2611289" cy="470926"/>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24" dirty="0">
                <a:solidFill>
                  <a:srgbClr val="0078D7"/>
                </a:solidFill>
                <a:latin typeface="Segoe UI Semibold" panose="020B0702040204020203" pitchFamily="34" charset="0"/>
                <a:cs typeface="Segoe UI Semibold" panose="020B0702040204020203" pitchFamily="34" charset="0"/>
              </a:rPr>
              <a:t>Best for </a:t>
            </a:r>
            <a:r>
              <a:rPr lang="en-US" sz="1224" dirty="0">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912593" y="4348525"/>
            <a:ext cx="2611289" cy="878915"/>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24" dirty="0">
                <a:solidFill>
                  <a:srgbClr val="0078D7"/>
                </a:solidFill>
                <a:latin typeface="Segoe UI Semibold" panose="020B0702040204020203" pitchFamily="34" charset="0"/>
                <a:cs typeface="Segoe UI Semibold" panose="020B0702040204020203" pitchFamily="34" charset="0"/>
              </a:rPr>
              <a:t>Best for </a:t>
            </a:r>
            <a:r>
              <a:rPr lang="en-US" sz="1224" dirty="0">
                <a:latin typeface="Segoe UI"/>
              </a:rPr>
              <a:t>SaaS apps with multiple databases that can share resources at database level, achieving better cost efficiency</a:t>
            </a:r>
            <a:endParaRPr lang="en-US" sz="1224" b="1" dirty="0">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603112" y="4348525"/>
            <a:ext cx="2611289" cy="478427"/>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24" dirty="0">
                <a:solidFill>
                  <a:srgbClr val="0078D7"/>
                </a:solidFill>
                <a:latin typeface="Segoe UI Semibold" panose="020B0702040204020203" pitchFamily="34" charset="0"/>
                <a:cs typeface="Segoe UI Semibold" panose="020B0702040204020203" pitchFamily="34" charset="0"/>
              </a:rPr>
              <a:t>Best for </a:t>
            </a:r>
            <a:r>
              <a:rPr lang="en-US" sz="1224" dirty="0">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285635" y="2850487"/>
            <a:ext cx="1865207" cy="3900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defTabSz="621596">
              <a:lnSpc>
                <a:spcPct val="90000"/>
              </a:lnSpc>
              <a:spcAft>
                <a:spcPts val="612"/>
              </a:spcAft>
              <a:defRPr/>
            </a:pPr>
            <a:r>
              <a:rPr lang="en-US" sz="1428" dirty="0">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95115" y="2850487"/>
            <a:ext cx="1865207" cy="3900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defTabSz="621596">
              <a:lnSpc>
                <a:spcPct val="90000"/>
              </a:lnSpc>
              <a:spcAft>
                <a:spcPts val="612"/>
              </a:spcAft>
              <a:defRPr/>
            </a:pPr>
            <a:r>
              <a:rPr lang="en-US" sz="1428">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976153" y="2850487"/>
            <a:ext cx="1865207" cy="3900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defTabSz="621596">
              <a:lnSpc>
                <a:spcPct val="90000"/>
              </a:lnSpc>
              <a:spcAft>
                <a:spcPts val="612"/>
              </a:spcAft>
              <a:defRPr/>
            </a:pPr>
            <a:r>
              <a:rPr lang="en-US" sz="1428" dirty="0">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437543" y="3238549"/>
            <a:ext cx="2955380" cy="670577"/>
          </a:xfrm>
          <a:prstGeom prst="rect">
            <a:avLst/>
          </a:prstGeom>
          <a:ln>
            <a:noFill/>
          </a:ln>
        </p:spPr>
        <p:txBody>
          <a:bodyPr wrap="square">
            <a:spAutoFit/>
          </a:bodyPr>
          <a:lstStyle/>
          <a:p>
            <a:pPr algn="ctr" defTabSz="621596">
              <a:defRPr/>
            </a:pPr>
            <a:r>
              <a:rPr lang="en-US" sz="1224" dirty="0">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218237" y="-840031"/>
            <a:ext cx="12953" cy="7381038"/>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218238" y="2379082"/>
            <a:ext cx="1" cy="47140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861839" y="1188390"/>
            <a:ext cx="712798" cy="734501"/>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tx1"/>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526164" y="3909126"/>
            <a:ext cx="1555" cy="43939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218237" y="3909126"/>
            <a:ext cx="0" cy="4393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908757" y="3909126"/>
            <a:ext cx="6476" cy="4393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F06A53D-89ED-420E-8AA0-716E282EAA37}"/>
              </a:ext>
            </a:extLst>
          </p:cNvPr>
          <p:cNvGrpSpPr/>
          <p:nvPr/>
        </p:nvGrpSpPr>
        <p:grpSpPr>
          <a:xfrm>
            <a:off x="1766504" y="5282951"/>
            <a:ext cx="9136399" cy="1094509"/>
            <a:chOff x="1731159" y="5179834"/>
            <a:chExt cx="8958067" cy="1073145"/>
          </a:xfrm>
        </p:grpSpPr>
        <p:sp>
          <p:nvSpPr>
            <p:cNvPr id="21" name="Rectangle 20">
              <a:extLst>
                <a:ext uri="{FF2B5EF4-FFF2-40B4-BE49-F238E27FC236}">
                  <a16:creationId xmlns:a16="http://schemas.microsoft.com/office/drawing/2014/main" id="{2AF8AD3D-7AF5-454A-879B-A5690678DD50}"/>
                </a:ext>
              </a:extLst>
            </p:cNvPr>
            <p:cNvSpPr/>
            <p:nvPr/>
          </p:nvSpPr>
          <p:spPr bwMode="auto">
            <a:xfrm>
              <a:off x="1731159" y="5179834"/>
              <a:ext cx="8958067" cy="29804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ea typeface="Segoe UI" pitchFamily="34" charset="0"/>
                  <a:cs typeface="Segoe UI" pitchFamily="34" charset="0"/>
                </a:rPr>
                <a:t>General Purpose</a:t>
              </a:r>
            </a:p>
          </p:txBody>
        </p:sp>
        <p:sp>
          <p:nvSpPr>
            <p:cNvPr id="22" name="Rectangle 21">
              <a:extLst>
                <a:ext uri="{FF2B5EF4-FFF2-40B4-BE49-F238E27FC236}">
                  <a16:creationId xmlns:a16="http://schemas.microsoft.com/office/drawing/2014/main" id="{40292E3F-16F1-4AB9-BA54-46606DD1C959}"/>
                </a:ext>
              </a:extLst>
            </p:cNvPr>
            <p:cNvSpPr/>
            <p:nvPr/>
          </p:nvSpPr>
          <p:spPr bwMode="auto">
            <a:xfrm>
              <a:off x="1731159" y="5567386"/>
              <a:ext cx="8958067" cy="29804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ea typeface="Segoe UI" pitchFamily="34" charset="0"/>
                  <a:cs typeface="Segoe UI" pitchFamily="34" charset="0"/>
                </a:rPr>
                <a:t>Business Critical</a:t>
              </a:r>
            </a:p>
          </p:txBody>
        </p:sp>
        <p:sp>
          <p:nvSpPr>
            <p:cNvPr id="23" name="Rectangle 22">
              <a:extLst>
                <a:ext uri="{FF2B5EF4-FFF2-40B4-BE49-F238E27FC236}">
                  <a16:creationId xmlns:a16="http://schemas.microsoft.com/office/drawing/2014/main" id="{41FBFE16-2744-4C08-AD87-2004106B23EE}"/>
                </a:ext>
              </a:extLst>
            </p:cNvPr>
            <p:cNvSpPr/>
            <p:nvPr/>
          </p:nvSpPr>
          <p:spPr bwMode="auto">
            <a:xfrm>
              <a:off x="1731160" y="5954938"/>
              <a:ext cx="1628132" cy="29804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ea typeface="Segoe UI" pitchFamily="34" charset="0"/>
                  <a:cs typeface="Segoe UI" pitchFamily="34" charset="0"/>
                </a:rPr>
                <a:t>Hyperscale</a:t>
              </a:r>
            </a:p>
          </p:txBody>
        </p:sp>
      </p:grpSp>
    </p:spTree>
    <p:extLst>
      <p:ext uri="{BB962C8B-B14F-4D97-AF65-F5344CB8AC3E}">
        <p14:creationId xmlns:p14="http://schemas.microsoft.com/office/powerpoint/2010/main" val="3439493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Hyperscale your database</a:t>
            </a:r>
          </a:p>
        </p:txBody>
      </p:sp>
      <p:sp>
        <p:nvSpPr>
          <p:cNvPr id="85" name="TextBox 84">
            <a:extLst>
              <a:ext uri="{FF2B5EF4-FFF2-40B4-BE49-F238E27FC236}">
                <a16:creationId xmlns:a16="http://schemas.microsoft.com/office/drawing/2014/main" id="{D59ED5D1-40DA-4C1B-9365-3CFFCB8B4B2E}"/>
              </a:ext>
            </a:extLst>
          </p:cNvPr>
          <p:cNvSpPr txBox="1"/>
          <p:nvPr/>
        </p:nvSpPr>
        <p:spPr>
          <a:xfrm>
            <a:off x="5916253" y="1591712"/>
            <a:ext cx="5919367" cy="288137"/>
          </a:xfrm>
          <a:prstGeom prst="rect">
            <a:avLst/>
          </a:prstGeom>
          <a:noFill/>
        </p:spPr>
        <p:txBody>
          <a:bodyPr wrap="square" tIns="0" bIns="0" rtlCol="0">
            <a:spAutoFit/>
          </a:bodyPr>
          <a:lstStyle/>
          <a:p>
            <a:pPr defTabSz="932597">
              <a:defRPr/>
            </a:pPr>
            <a:r>
              <a:rPr lang="en-US" sz="1836">
                <a:solidFill>
                  <a:srgbClr val="0078D4"/>
                </a:solidFill>
                <a:latin typeface="Segoe UI Semibold"/>
              </a:rPr>
              <a:t>SQL Database Hyperscale</a:t>
            </a:r>
          </a:p>
        </p:txBody>
      </p:sp>
      <p:sp>
        <p:nvSpPr>
          <p:cNvPr id="86" name="Freeform: Shape 85">
            <a:extLst>
              <a:ext uri="{FF2B5EF4-FFF2-40B4-BE49-F238E27FC236}">
                <a16:creationId xmlns:a16="http://schemas.microsoft.com/office/drawing/2014/main" id="{F85CBBA7-5BA7-4DBA-9D3F-D2F31529ADBF}"/>
              </a:ext>
            </a:extLst>
          </p:cNvPr>
          <p:cNvSpPr/>
          <p:nvPr/>
        </p:nvSpPr>
        <p:spPr bwMode="auto">
          <a:xfrm>
            <a:off x="5790387" y="5439455"/>
            <a:ext cx="3418137" cy="1182028"/>
          </a:xfrm>
          <a:custGeom>
            <a:avLst/>
            <a:gdLst>
              <a:gd name="connsiteX0" fmla="*/ 2416386 w 3351419"/>
              <a:gd name="connsiteY0" fmla="*/ 368 h 1158956"/>
              <a:gd name="connsiteX1" fmla="*/ 2485288 w 3351419"/>
              <a:gd name="connsiteY1" fmla="*/ 3511 h 1158956"/>
              <a:gd name="connsiteX2" fmla="*/ 2678580 w 3351419"/>
              <a:gd name="connsiteY2" fmla="*/ 82737 h 1158956"/>
              <a:gd name="connsiteX3" fmla="*/ 2687615 w 3351419"/>
              <a:gd name="connsiteY3" fmla="*/ 90907 h 1158956"/>
              <a:gd name="connsiteX4" fmla="*/ 2725161 w 3351419"/>
              <a:gd name="connsiteY4" fmla="*/ 79252 h 1158956"/>
              <a:gd name="connsiteX5" fmla="*/ 2769992 w 3351419"/>
              <a:gd name="connsiteY5" fmla="*/ 74733 h 1158956"/>
              <a:gd name="connsiteX6" fmla="*/ 2974960 w 3351419"/>
              <a:gd name="connsiteY6" fmla="*/ 210595 h 1158956"/>
              <a:gd name="connsiteX7" fmla="*/ 2979032 w 3351419"/>
              <a:gd name="connsiteY7" fmla="*/ 223712 h 1158956"/>
              <a:gd name="connsiteX8" fmla="*/ 2985313 w 3351419"/>
              <a:gd name="connsiteY8" fmla="*/ 224980 h 1158956"/>
              <a:gd name="connsiteX9" fmla="*/ 3071239 w 3351419"/>
              <a:gd name="connsiteY9" fmla="*/ 354612 h 1158956"/>
              <a:gd name="connsiteX10" fmla="*/ 3060727 w 3351419"/>
              <a:gd name="connsiteY10" fmla="*/ 406681 h 1158956"/>
              <a:gd name="connsiteX11" fmla="*/ 3066620 w 3351419"/>
              <a:gd name="connsiteY11" fmla="*/ 414221 h 1158956"/>
              <a:gd name="connsiteX12" fmla="*/ 3135287 w 3351419"/>
              <a:gd name="connsiteY12" fmla="*/ 701323 h 1158956"/>
              <a:gd name="connsiteX13" fmla="*/ 3351418 w 3351419"/>
              <a:gd name="connsiteY13" fmla="*/ 929187 h 1158956"/>
              <a:gd name="connsiteX14" fmla="*/ 3126046 w 3351419"/>
              <a:gd name="connsiteY14" fmla="*/ 1158954 h 1158956"/>
              <a:gd name="connsiteX15" fmla="*/ 2486543 w 3351419"/>
              <a:gd name="connsiteY15" fmla="*/ 1158954 h 1158956"/>
              <a:gd name="connsiteX16" fmla="*/ 2164969 w 3351419"/>
              <a:gd name="connsiteY16" fmla="*/ 1158954 h 1158956"/>
              <a:gd name="connsiteX17" fmla="*/ 1539259 w 3351419"/>
              <a:gd name="connsiteY17" fmla="*/ 1158954 h 1158956"/>
              <a:gd name="connsiteX18" fmla="*/ 1525466 w 3351419"/>
              <a:gd name="connsiteY18" fmla="*/ 1158954 h 1158956"/>
              <a:gd name="connsiteX19" fmla="*/ 392188 w 3351419"/>
              <a:gd name="connsiteY19" fmla="*/ 1158954 h 1158956"/>
              <a:gd name="connsiteX20" fmla="*/ 86 w 3351419"/>
              <a:gd name="connsiteY20" fmla="*/ 759206 h 1158956"/>
              <a:gd name="connsiteX21" fmla="*/ 126409 w 3351419"/>
              <a:gd name="connsiteY21" fmla="*/ 457975 h 1158956"/>
              <a:gd name="connsiteX22" fmla="*/ 163643 w 3351419"/>
              <a:gd name="connsiteY22" fmla="*/ 429048 h 1158956"/>
              <a:gd name="connsiteX23" fmla="*/ 152204 w 3351419"/>
              <a:gd name="connsiteY23" fmla="*/ 375430 h 1158956"/>
              <a:gd name="connsiteX24" fmla="*/ 211659 w 3351419"/>
              <a:gd name="connsiteY24" fmla="*/ 233654 h 1158956"/>
              <a:gd name="connsiteX25" fmla="*/ 244038 w 3351419"/>
              <a:gd name="connsiteY25" fmla="*/ 208498 h 1158956"/>
              <a:gd name="connsiteX26" fmla="*/ 253106 w 3351419"/>
              <a:gd name="connsiteY26" fmla="*/ 163583 h 1158956"/>
              <a:gd name="connsiteX27" fmla="*/ 458074 w 3351419"/>
              <a:gd name="connsiteY27" fmla="*/ 27721 h 1158956"/>
              <a:gd name="connsiteX28" fmla="*/ 502905 w 3351419"/>
              <a:gd name="connsiteY28" fmla="*/ 32240 h 1158956"/>
              <a:gd name="connsiteX29" fmla="*/ 536799 w 3351419"/>
              <a:gd name="connsiteY29" fmla="*/ 42762 h 1158956"/>
              <a:gd name="connsiteX30" fmla="*/ 569027 w 3351419"/>
              <a:gd name="connsiteY30" fmla="*/ 31642 h 1158956"/>
              <a:gd name="connsiteX31" fmla="*/ 662038 w 3351419"/>
              <a:gd name="connsiteY31" fmla="*/ 27379 h 1158956"/>
              <a:gd name="connsiteX32" fmla="*/ 755260 w 3351419"/>
              <a:gd name="connsiteY32" fmla="*/ 61368 h 1158956"/>
              <a:gd name="connsiteX33" fmla="*/ 771369 w 3351419"/>
              <a:gd name="connsiteY33" fmla="*/ 73062 h 1158956"/>
              <a:gd name="connsiteX34" fmla="*/ 794868 w 3351419"/>
              <a:gd name="connsiteY34" fmla="*/ 60105 h 1158956"/>
              <a:gd name="connsiteX35" fmla="*/ 982549 w 3351419"/>
              <a:gd name="connsiteY35" fmla="*/ 14402 h 1158956"/>
              <a:gd name="connsiteX36" fmla="*/ 1083325 w 3351419"/>
              <a:gd name="connsiteY36" fmla="*/ 19703 h 1158956"/>
              <a:gd name="connsiteX37" fmla="*/ 1186364 w 3351419"/>
              <a:gd name="connsiteY37" fmla="*/ 46522 h 1158956"/>
              <a:gd name="connsiteX38" fmla="*/ 1261511 w 3351419"/>
              <a:gd name="connsiteY38" fmla="*/ 82423 h 1158956"/>
              <a:gd name="connsiteX39" fmla="*/ 1278115 w 3351419"/>
              <a:gd name="connsiteY39" fmla="*/ 69334 h 1158956"/>
              <a:gd name="connsiteX40" fmla="*/ 1463023 w 3351419"/>
              <a:gd name="connsiteY40" fmla="*/ 6883 h 1158956"/>
              <a:gd name="connsiteX41" fmla="*/ 1531924 w 3351419"/>
              <a:gd name="connsiteY41" fmla="*/ 10508 h 1158956"/>
              <a:gd name="connsiteX42" fmla="*/ 1697269 w 3351419"/>
              <a:gd name="connsiteY42" fmla="*/ 79625 h 1158956"/>
              <a:gd name="connsiteX43" fmla="*/ 1728587 w 3351419"/>
              <a:gd name="connsiteY43" fmla="*/ 108192 h 1158956"/>
              <a:gd name="connsiteX44" fmla="*/ 1760330 w 3351419"/>
              <a:gd name="connsiteY44" fmla="*/ 98338 h 1158956"/>
              <a:gd name="connsiteX45" fmla="*/ 1805161 w 3351419"/>
              <a:gd name="connsiteY45" fmla="*/ 93819 h 1158956"/>
              <a:gd name="connsiteX46" fmla="*/ 1962456 w 3351419"/>
              <a:gd name="connsiteY46" fmla="*/ 158973 h 1158956"/>
              <a:gd name="connsiteX47" fmla="*/ 1992821 w 3351419"/>
              <a:gd name="connsiteY47" fmla="*/ 204011 h 1158956"/>
              <a:gd name="connsiteX48" fmla="*/ 1992973 w 3351419"/>
              <a:gd name="connsiteY48" fmla="*/ 204012 h 1158956"/>
              <a:gd name="connsiteX49" fmla="*/ 2020101 w 3351419"/>
              <a:gd name="connsiteY49" fmla="*/ 199989 h 1158956"/>
              <a:gd name="connsiteX50" fmla="*/ 2095074 w 3351419"/>
              <a:gd name="connsiteY50" fmla="*/ 203932 h 1158956"/>
              <a:gd name="connsiteX51" fmla="*/ 2131640 w 3351419"/>
              <a:gd name="connsiteY51" fmla="*/ 138131 h 1158956"/>
              <a:gd name="connsiteX52" fmla="*/ 2416386 w 3351419"/>
              <a:gd name="connsiteY52" fmla="*/ 368 h 115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51419" h="1158956">
                <a:moveTo>
                  <a:pt x="2416386" y="368"/>
                </a:moveTo>
                <a:cubicBezTo>
                  <a:pt x="2438984" y="-615"/>
                  <a:pt x="2462029" y="344"/>
                  <a:pt x="2485288" y="3511"/>
                </a:cubicBezTo>
                <a:cubicBezTo>
                  <a:pt x="2557931" y="13400"/>
                  <a:pt x="2624800" y="42059"/>
                  <a:pt x="2678580" y="82737"/>
                </a:cubicBezTo>
                <a:lnTo>
                  <a:pt x="2687615" y="90907"/>
                </a:lnTo>
                <a:lnTo>
                  <a:pt x="2725161" y="79252"/>
                </a:lnTo>
                <a:cubicBezTo>
                  <a:pt x="2739642" y="76289"/>
                  <a:pt x="2754635" y="74733"/>
                  <a:pt x="2769992" y="74733"/>
                </a:cubicBezTo>
                <a:cubicBezTo>
                  <a:pt x="2862133" y="74733"/>
                  <a:pt x="2941190" y="130754"/>
                  <a:pt x="2974960" y="210595"/>
                </a:cubicBezTo>
                <a:lnTo>
                  <a:pt x="2979032" y="223712"/>
                </a:lnTo>
                <a:lnTo>
                  <a:pt x="2985313" y="224980"/>
                </a:lnTo>
                <a:cubicBezTo>
                  <a:pt x="3035808" y="246338"/>
                  <a:pt x="3071239" y="296337"/>
                  <a:pt x="3071239" y="354612"/>
                </a:cubicBezTo>
                <a:lnTo>
                  <a:pt x="3060727" y="406681"/>
                </a:lnTo>
                <a:lnTo>
                  <a:pt x="3066620" y="414221"/>
                </a:lnTo>
                <a:cubicBezTo>
                  <a:pt x="3122183" y="498343"/>
                  <a:pt x="3149815" y="599094"/>
                  <a:pt x="3135287" y="701323"/>
                </a:cubicBezTo>
                <a:cubicBezTo>
                  <a:pt x="3306258" y="725394"/>
                  <a:pt x="3351109" y="860183"/>
                  <a:pt x="3351418" y="929187"/>
                </a:cubicBezTo>
                <a:cubicBezTo>
                  <a:pt x="3351825" y="1019966"/>
                  <a:pt x="3274746" y="1159646"/>
                  <a:pt x="3126046" y="1158954"/>
                </a:cubicBezTo>
                <a:lnTo>
                  <a:pt x="2486543" y="1158954"/>
                </a:lnTo>
                <a:lnTo>
                  <a:pt x="2164969" y="1158954"/>
                </a:lnTo>
                <a:lnTo>
                  <a:pt x="1539259" y="1158954"/>
                </a:lnTo>
                <a:lnTo>
                  <a:pt x="1525466" y="1158954"/>
                </a:lnTo>
                <a:lnTo>
                  <a:pt x="392188" y="1158954"/>
                </a:lnTo>
                <a:cubicBezTo>
                  <a:pt x="158779" y="1157558"/>
                  <a:pt x="4669" y="949116"/>
                  <a:pt x="86" y="759206"/>
                </a:cubicBezTo>
                <a:cubicBezTo>
                  <a:pt x="-2205" y="664251"/>
                  <a:pt x="41243" y="542704"/>
                  <a:pt x="126409" y="457975"/>
                </a:cubicBezTo>
                <a:lnTo>
                  <a:pt x="163643" y="429048"/>
                </a:lnTo>
                <a:lnTo>
                  <a:pt x="152204" y="375430"/>
                </a:lnTo>
                <a:cubicBezTo>
                  <a:pt x="151125" y="330739"/>
                  <a:pt x="171575" y="273532"/>
                  <a:pt x="211659" y="233654"/>
                </a:cubicBezTo>
                <a:lnTo>
                  <a:pt x="244038" y="208498"/>
                </a:lnTo>
                <a:lnTo>
                  <a:pt x="253106" y="163583"/>
                </a:lnTo>
                <a:cubicBezTo>
                  <a:pt x="286876" y="83742"/>
                  <a:pt x="365933" y="27721"/>
                  <a:pt x="458074" y="27721"/>
                </a:cubicBezTo>
                <a:cubicBezTo>
                  <a:pt x="473431" y="27721"/>
                  <a:pt x="488424" y="29277"/>
                  <a:pt x="502905" y="32240"/>
                </a:cubicBezTo>
                <a:lnTo>
                  <a:pt x="536799" y="42762"/>
                </a:lnTo>
                <a:lnTo>
                  <a:pt x="569027" y="31642"/>
                </a:lnTo>
                <a:cubicBezTo>
                  <a:pt x="598580" y="24332"/>
                  <a:pt x="630016" y="22350"/>
                  <a:pt x="662038" y="27379"/>
                </a:cubicBezTo>
                <a:cubicBezTo>
                  <a:pt x="695376" y="32614"/>
                  <a:pt x="726947" y="44473"/>
                  <a:pt x="755260" y="61368"/>
                </a:cubicBezTo>
                <a:lnTo>
                  <a:pt x="771369" y="73062"/>
                </a:lnTo>
                <a:lnTo>
                  <a:pt x="794868" y="60105"/>
                </a:lnTo>
                <a:cubicBezTo>
                  <a:pt x="852967" y="34146"/>
                  <a:pt x="916446" y="17720"/>
                  <a:pt x="982549" y="14402"/>
                </a:cubicBezTo>
                <a:cubicBezTo>
                  <a:pt x="1015600" y="12743"/>
                  <a:pt x="1049307" y="14361"/>
                  <a:pt x="1083325" y="19703"/>
                </a:cubicBezTo>
                <a:cubicBezTo>
                  <a:pt x="1118742" y="25265"/>
                  <a:pt x="1153220" y="34346"/>
                  <a:pt x="1186364" y="46522"/>
                </a:cubicBezTo>
                <a:lnTo>
                  <a:pt x="1261511" y="82423"/>
                </a:lnTo>
                <a:lnTo>
                  <a:pt x="1278115" y="69334"/>
                </a:lnTo>
                <a:cubicBezTo>
                  <a:pt x="1331476" y="33853"/>
                  <a:pt x="1395232" y="10286"/>
                  <a:pt x="1463023" y="6883"/>
                </a:cubicBezTo>
                <a:cubicBezTo>
                  <a:pt x="1485620" y="5749"/>
                  <a:pt x="1508666" y="6855"/>
                  <a:pt x="1531924" y="10508"/>
                </a:cubicBezTo>
                <a:cubicBezTo>
                  <a:pt x="1592460" y="20014"/>
                  <a:pt x="1648986" y="44556"/>
                  <a:pt x="1697269" y="79625"/>
                </a:cubicBezTo>
                <a:lnTo>
                  <a:pt x="1728587" y="108192"/>
                </a:lnTo>
                <a:lnTo>
                  <a:pt x="1760330" y="98338"/>
                </a:lnTo>
                <a:cubicBezTo>
                  <a:pt x="1774810" y="95375"/>
                  <a:pt x="1789804" y="93819"/>
                  <a:pt x="1805161" y="93819"/>
                </a:cubicBezTo>
                <a:cubicBezTo>
                  <a:pt x="1866588" y="93819"/>
                  <a:pt x="1922201" y="118717"/>
                  <a:pt x="1962456" y="158973"/>
                </a:cubicBezTo>
                <a:lnTo>
                  <a:pt x="1992821" y="204011"/>
                </a:lnTo>
                <a:lnTo>
                  <a:pt x="1992973" y="204012"/>
                </a:lnTo>
                <a:lnTo>
                  <a:pt x="2020101" y="199989"/>
                </a:lnTo>
                <a:lnTo>
                  <a:pt x="2095074" y="203932"/>
                </a:lnTo>
                <a:lnTo>
                  <a:pt x="2131640" y="138131"/>
                </a:lnTo>
                <a:cubicBezTo>
                  <a:pt x="2191476" y="64230"/>
                  <a:pt x="2297751" y="5531"/>
                  <a:pt x="2416386" y="368"/>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E9272A6C-7C85-4BB3-A3D7-26C0784FCADE}"/>
              </a:ext>
            </a:extLst>
          </p:cNvPr>
          <p:cNvSpPr txBox="1"/>
          <p:nvPr/>
        </p:nvSpPr>
        <p:spPr>
          <a:xfrm>
            <a:off x="6061092" y="2065623"/>
            <a:ext cx="537358" cy="256093"/>
          </a:xfrm>
          <a:prstGeom prst="rect">
            <a:avLst/>
          </a:prstGeom>
          <a:noFill/>
        </p:spPr>
        <p:txBody>
          <a:bodyPr wrap="square" lIns="0" tIns="0" rIns="0" bIns="0" rtlCol="0">
            <a:spAutoFit/>
          </a:bodyPr>
          <a:lstStyle/>
          <a:p>
            <a:pPr algn="r" defTabSz="932597"/>
            <a:r>
              <a:rPr lang="en-US" sz="816">
                <a:gradFill>
                  <a:gsLst>
                    <a:gs pos="2917">
                      <a:prstClr val="black"/>
                    </a:gs>
                    <a:gs pos="30000">
                      <a:prstClr val="black"/>
                    </a:gs>
                  </a:gsLst>
                  <a:lin ang="5400000" scaled="0"/>
                </a:gradFill>
                <a:latin typeface="Segoe UI"/>
              </a:rPr>
              <a:t>Read and write</a:t>
            </a:r>
          </a:p>
        </p:txBody>
      </p:sp>
      <p:sp>
        <p:nvSpPr>
          <p:cNvPr id="88" name="TextBox 87">
            <a:extLst>
              <a:ext uri="{FF2B5EF4-FFF2-40B4-BE49-F238E27FC236}">
                <a16:creationId xmlns:a16="http://schemas.microsoft.com/office/drawing/2014/main" id="{256A4BAE-CB14-4DC0-9737-447913711598}"/>
              </a:ext>
            </a:extLst>
          </p:cNvPr>
          <p:cNvSpPr txBox="1"/>
          <p:nvPr/>
        </p:nvSpPr>
        <p:spPr>
          <a:xfrm>
            <a:off x="9071835" y="2107808"/>
            <a:ext cx="923721" cy="128046"/>
          </a:xfrm>
          <a:prstGeom prst="rect">
            <a:avLst/>
          </a:prstGeom>
          <a:noFill/>
        </p:spPr>
        <p:txBody>
          <a:bodyPr wrap="square" lIns="0" tIns="0" rIns="0" bIns="0" rtlCol="0">
            <a:spAutoFit/>
          </a:bodyPr>
          <a:lstStyle/>
          <a:p>
            <a:pPr defTabSz="932597"/>
            <a:r>
              <a:rPr lang="en-US" sz="816">
                <a:gradFill>
                  <a:gsLst>
                    <a:gs pos="2917">
                      <a:prstClr val="black"/>
                    </a:gs>
                    <a:gs pos="30000">
                      <a:prstClr val="black"/>
                    </a:gs>
                  </a:gsLst>
                  <a:lin ang="5400000" scaled="0"/>
                </a:gradFill>
                <a:latin typeface="Segoe UI"/>
              </a:rPr>
              <a:t>Read only</a:t>
            </a:r>
          </a:p>
        </p:txBody>
      </p:sp>
      <p:sp>
        <p:nvSpPr>
          <p:cNvPr id="95" name="Rectangle 94">
            <a:extLst>
              <a:ext uri="{FF2B5EF4-FFF2-40B4-BE49-F238E27FC236}">
                <a16:creationId xmlns:a16="http://schemas.microsoft.com/office/drawing/2014/main" id="{9E7142FD-3DC4-4755-A06A-225951C26919}"/>
              </a:ext>
            </a:extLst>
          </p:cNvPr>
          <p:cNvSpPr/>
          <p:nvPr/>
        </p:nvSpPr>
        <p:spPr bwMode="auto">
          <a:xfrm>
            <a:off x="5996189" y="2379928"/>
            <a:ext cx="4809568" cy="1230811"/>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B41E737F-B7C6-45AA-A951-1EAFF703039F}"/>
              </a:ext>
            </a:extLst>
          </p:cNvPr>
          <p:cNvSpPr/>
          <p:nvPr/>
        </p:nvSpPr>
        <p:spPr bwMode="auto">
          <a:xfrm>
            <a:off x="9507330" y="3742080"/>
            <a:ext cx="2328291" cy="12146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842EE2EC-274D-4B0B-B4BB-5C450F9A6076}"/>
              </a:ext>
            </a:extLst>
          </p:cNvPr>
          <p:cNvSpPr/>
          <p:nvPr/>
        </p:nvSpPr>
        <p:spPr bwMode="auto">
          <a:xfrm>
            <a:off x="5991747" y="4221241"/>
            <a:ext cx="3015417" cy="104140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46630" numCol="1" spcCol="0" rtlCol="0" fromWordArt="0" anchor="b" anchorCtr="0" forceAA="0" compatLnSpc="1">
            <a:prstTxWarp prst="textNoShape">
              <a:avLst/>
            </a:prstTxWarp>
            <a:noAutofit/>
          </a:bodyPr>
          <a:lstStyle/>
          <a:p>
            <a:pPr algn="ctr" defTabSz="951028" fontAlgn="base">
              <a:spcBef>
                <a:spcPct val="0"/>
              </a:spcBef>
              <a:spcAft>
                <a:spcPct val="0"/>
              </a:spcAft>
            </a:pPr>
            <a:r>
              <a:rPr lang="en-US" sz="816">
                <a:solidFill>
                  <a:srgbClr val="3C3C41"/>
                </a:solidFill>
                <a:latin typeface="Segoe UI"/>
                <a:ea typeface="Segoe UI" pitchFamily="34" charset="0"/>
                <a:cs typeface="Segoe UI" pitchFamily="34" charset="0"/>
              </a:rPr>
              <a:t>	Storage</a:t>
            </a:r>
          </a:p>
        </p:txBody>
      </p:sp>
      <p:sp>
        <p:nvSpPr>
          <p:cNvPr id="98" name="Freeform 182">
            <a:extLst>
              <a:ext uri="{FF2B5EF4-FFF2-40B4-BE49-F238E27FC236}">
                <a16:creationId xmlns:a16="http://schemas.microsoft.com/office/drawing/2014/main" id="{EB438C61-178D-4B9F-B03A-DCF56322F99E}"/>
              </a:ext>
            </a:extLst>
          </p:cNvPr>
          <p:cNvSpPr/>
          <p:nvPr/>
        </p:nvSpPr>
        <p:spPr bwMode="auto">
          <a:xfrm>
            <a:off x="6140612" y="2511269"/>
            <a:ext cx="1045476" cy="79528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149217" rIns="46630" bIns="9326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Primary Compute</a:t>
            </a:r>
          </a:p>
          <a:p>
            <a:pPr algn="ctr" defTabSz="951028" fontAlgn="base">
              <a:lnSpc>
                <a:spcPct val="90000"/>
              </a:lnSpc>
              <a:spcBef>
                <a:spcPct val="0"/>
              </a:spcBef>
              <a:spcAft>
                <a:spcPct val="0"/>
              </a:spcAft>
            </a:pPr>
            <a:endParaRPr lang="en-US" sz="816">
              <a:solidFill>
                <a:prstClr val="white"/>
              </a:solidFill>
              <a:latin typeface="Segoe UI"/>
              <a:ea typeface="Segoe UI" pitchFamily="34" charset="0"/>
              <a:cs typeface="Segoe UI" pitchFamily="34" charset="0"/>
            </a:endParaRPr>
          </a:p>
        </p:txBody>
      </p:sp>
      <p:sp>
        <p:nvSpPr>
          <p:cNvPr id="99" name="Freeform 182">
            <a:extLst>
              <a:ext uri="{FF2B5EF4-FFF2-40B4-BE49-F238E27FC236}">
                <a16:creationId xmlns:a16="http://schemas.microsoft.com/office/drawing/2014/main" id="{263389CC-84F0-4670-844F-007D3EC3546A}"/>
              </a:ext>
            </a:extLst>
          </p:cNvPr>
          <p:cNvSpPr/>
          <p:nvPr/>
        </p:nvSpPr>
        <p:spPr bwMode="auto">
          <a:xfrm>
            <a:off x="7314416" y="2511269"/>
            <a:ext cx="1045476" cy="79528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149217" rIns="46630" bIns="9326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Secondary Compute</a:t>
            </a:r>
          </a:p>
          <a:p>
            <a:pPr algn="ctr" defTabSz="951028" fontAlgn="base">
              <a:lnSpc>
                <a:spcPct val="90000"/>
              </a:lnSpc>
              <a:spcBef>
                <a:spcPct val="0"/>
              </a:spcBef>
              <a:spcAft>
                <a:spcPct val="0"/>
              </a:spcAft>
            </a:pPr>
            <a:endParaRPr lang="en-US" sz="816">
              <a:solidFill>
                <a:prstClr val="white"/>
              </a:solidFill>
              <a:latin typeface="Segoe UI"/>
              <a:ea typeface="Segoe UI" pitchFamily="34" charset="0"/>
              <a:cs typeface="Segoe UI" pitchFamily="34" charset="0"/>
            </a:endParaRPr>
          </a:p>
        </p:txBody>
      </p:sp>
      <p:sp>
        <p:nvSpPr>
          <p:cNvPr id="100" name="Freeform 182">
            <a:extLst>
              <a:ext uri="{FF2B5EF4-FFF2-40B4-BE49-F238E27FC236}">
                <a16:creationId xmlns:a16="http://schemas.microsoft.com/office/drawing/2014/main" id="{7B82D8A9-B3B4-4F1F-8FA5-9C6A81B98A28}"/>
              </a:ext>
            </a:extLst>
          </p:cNvPr>
          <p:cNvSpPr/>
          <p:nvPr/>
        </p:nvSpPr>
        <p:spPr bwMode="auto">
          <a:xfrm>
            <a:off x="8488220" y="2511269"/>
            <a:ext cx="1045476" cy="79528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149217" rIns="46630" bIns="9326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Secondary Compute</a:t>
            </a:r>
          </a:p>
          <a:p>
            <a:pPr algn="ctr" defTabSz="951028" fontAlgn="base">
              <a:lnSpc>
                <a:spcPct val="90000"/>
              </a:lnSpc>
              <a:spcBef>
                <a:spcPct val="0"/>
              </a:spcBef>
              <a:spcAft>
                <a:spcPct val="0"/>
              </a:spcAft>
            </a:pPr>
            <a:endParaRPr lang="en-US" sz="816">
              <a:solidFill>
                <a:prstClr val="white"/>
              </a:solidFill>
              <a:latin typeface="Segoe UI"/>
              <a:ea typeface="Segoe UI" pitchFamily="34" charset="0"/>
              <a:cs typeface="Segoe UI" pitchFamily="34" charset="0"/>
            </a:endParaRPr>
          </a:p>
        </p:txBody>
      </p:sp>
      <p:sp>
        <p:nvSpPr>
          <p:cNvPr id="101" name="Freeform 182">
            <a:extLst>
              <a:ext uri="{FF2B5EF4-FFF2-40B4-BE49-F238E27FC236}">
                <a16:creationId xmlns:a16="http://schemas.microsoft.com/office/drawing/2014/main" id="{B41C012C-AD01-4297-B297-3DF9CF5DDFC6}"/>
              </a:ext>
            </a:extLst>
          </p:cNvPr>
          <p:cNvSpPr/>
          <p:nvPr/>
        </p:nvSpPr>
        <p:spPr bwMode="auto">
          <a:xfrm>
            <a:off x="9622610" y="2511269"/>
            <a:ext cx="1045476" cy="79528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149217" rIns="46630" bIns="9326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Secondary Compute</a:t>
            </a:r>
          </a:p>
          <a:p>
            <a:pPr algn="ctr" defTabSz="951028" fontAlgn="base">
              <a:lnSpc>
                <a:spcPct val="90000"/>
              </a:lnSpc>
              <a:spcBef>
                <a:spcPct val="0"/>
              </a:spcBef>
              <a:spcAft>
                <a:spcPct val="0"/>
              </a:spcAft>
            </a:pPr>
            <a:endParaRPr lang="en-US" sz="816">
              <a:solidFill>
                <a:prstClr val="white"/>
              </a:solidFill>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A5C040A0-A08B-47E2-A93C-160979CF2BB5}"/>
              </a:ext>
            </a:extLst>
          </p:cNvPr>
          <p:cNvSpPr txBox="1"/>
          <p:nvPr/>
        </p:nvSpPr>
        <p:spPr>
          <a:xfrm>
            <a:off x="6202095" y="2756059"/>
            <a:ext cx="932718" cy="184549"/>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RBPEX data cache</a:t>
            </a:r>
          </a:p>
        </p:txBody>
      </p:sp>
      <p:sp>
        <p:nvSpPr>
          <p:cNvPr id="103" name="TextBox 102">
            <a:extLst>
              <a:ext uri="{FF2B5EF4-FFF2-40B4-BE49-F238E27FC236}">
                <a16:creationId xmlns:a16="http://schemas.microsoft.com/office/drawing/2014/main" id="{4D8D1406-1988-468B-933C-0AF796119772}"/>
              </a:ext>
            </a:extLst>
          </p:cNvPr>
          <p:cNvSpPr txBox="1"/>
          <p:nvPr/>
        </p:nvSpPr>
        <p:spPr>
          <a:xfrm>
            <a:off x="7361059" y="2756059"/>
            <a:ext cx="932718" cy="184549"/>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RBPEX data cache</a:t>
            </a:r>
          </a:p>
        </p:txBody>
      </p:sp>
      <p:sp>
        <p:nvSpPr>
          <p:cNvPr id="104" name="TextBox 103">
            <a:extLst>
              <a:ext uri="{FF2B5EF4-FFF2-40B4-BE49-F238E27FC236}">
                <a16:creationId xmlns:a16="http://schemas.microsoft.com/office/drawing/2014/main" id="{27310BAC-9F8D-457F-8FF0-9661FB6B1504}"/>
              </a:ext>
            </a:extLst>
          </p:cNvPr>
          <p:cNvSpPr txBox="1"/>
          <p:nvPr/>
        </p:nvSpPr>
        <p:spPr>
          <a:xfrm>
            <a:off x="8544599" y="2756059"/>
            <a:ext cx="932718" cy="184549"/>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RBPEX data cache</a:t>
            </a:r>
          </a:p>
        </p:txBody>
      </p:sp>
      <p:sp>
        <p:nvSpPr>
          <p:cNvPr id="105" name="TextBox 104">
            <a:extLst>
              <a:ext uri="{FF2B5EF4-FFF2-40B4-BE49-F238E27FC236}">
                <a16:creationId xmlns:a16="http://schemas.microsoft.com/office/drawing/2014/main" id="{C2D62BA8-DCAB-4359-8D37-C8A4EB255540}"/>
              </a:ext>
            </a:extLst>
          </p:cNvPr>
          <p:cNvSpPr txBox="1"/>
          <p:nvPr/>
        </p:nvSpPr>
        <p:spPr>
          <a:xfrm>
            <a:off x="9678989" y="2756059"/>
            <a:ext cx="932718" cy="184549"/>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RBPEX data cache</a:t>
            </a:r>
          </a:p>
        </p:txBody>
      </p:sp>
      <p:grpSp>
        <p:nvGrpSpPr>
          <p:cNvPr id="106" name="Group 105">
            <a:extLst>
              <a:ext uri="{FF2B5EF4-FFF2-40B4-BE49-F238E27FC236}">
                <a16:creationId xmlns:a16="http://schemas.microsoft.com/office/drawing/2014/main" id="{6A143CD6-3C20-4EBC-B81B-F2FC5FABB24E}"/>
              </a:ext>
            </a:extLst>
          </p:cNvPr>
          <p:cNvGrpSpPr/>
          <p:nvPr/>
        </p:nvGrpSpPr>
        <p:grpSpPr>
          <a:xfrm>
            <a:off x="11022621" y="3855861"/>
            <a:ext cx="714074" cy="503793"/>
            <a:chOff x="10406014" y="3612556"/>
            <a:chExt cx="700136" cy="493960"/>
          </a:xfrm>
        </p:grpSpPr>
        <p:sp>
          <p:nvSpPr>
            <p:cNvPr id="107" name="Freeform 182">
              <a:extLst>
                <a:ext uri="{FF2B5EF4-FFF2-40B4-BE49-F238E27FC236}">
                  <a16:creationId xmlns:a16="http://schemas.microsoft.com/office/drawing/2014/main" id="{B5439933-AB18-4373-AB9E-37189171D9B1}"/>
                </a:ext>
              </a:extLst>
            </p:cNvPr>
            <p:cNvSpPr/>
            <p:nvPr/>
          </p:nvSpPr>
          <p:spPr bwMode="auto">
            <a:xfrm>
              <a:off x="10406014" y="3612556"/>
              <a:ext cx="700136" cy="493960"/>
            </a:xfrm>
            <a:prstGeom prst="roundRect">
              <a:avLst>
                <a:gd name="adj" fmla="val 122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Log service</a:t>
              </a:r>
            </a:p>
          </p:txBody>
        </p:sp>
        <p:sp>
          <p:nvSpPr>
            <p:cNvPr id="108" name="TextBox 107">
              <a:extLst>
                <a:ext uri="{FF2B5EF4-FFF2-40B4-BE49-F238E27FC236}">
                  <a16:creationId xmlns:a16="http://schemas.microsoft.com/office/drawing/2014/main" id="{C0549F41-C749-43D5-86FE-45FECACFDB61}"/>
                </a:ext>
              </a:extLst>
            </p:cNvPr>
            <p:cNvSpPr txBox="1"/>
            <p:nvPr/>
          </p:nvSpPr>
          <p:spPr>
            <a:xfrm>
              <a:off x="10477166" y="3854873"/>
              <a:ext cx="567840" cy="180947"/>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Log cache</a:t>
              </a:r>
            </a:p>
          </p:txBody>
        </p:sp>
      </p:grpSp>
      <p:sp>
        <p:nvSpPr>
          <p:cNvPr id="109" name="TextBox 108">
            <a:extLst>
              <a:ext uri="{FF2B5EF4-FFF2-40B4-BE49-F238E27FC236}">
                <a16:creationId xmlns:a16="http://schemas.microsoft.com/office/drawing/2014/main" id="{D17B2CE1-F43D-46F0-9A8B-8FA8E0459B37}"/>
              </a:ext>
            </a:extLst>
          </p:cNvPr>
          <p:cNvSpPr txBox="1"/>
          <p:nvPr/>
        </p:nvSpPr>
        <p:spPr>
          <a:xfrm>
            <a:off x="9622609" y="3855859"/>
            <a:ext cx="1278670" cy="312596"/>
          </a:xfrm>
          <a:prstGeom prst="rect">
            <a:avLst/>
          </a:prstGeom>
          <a:solidFill>
            <a:schemeClr val="bg1">
              <a:lumMod val="85000"/>
            </a:schemeClr>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Landing Zone</a:t>
            </a:r>
          </a:p>
          <a:p>
            <a:pPr algn="ctr" defTabSz="932597"/>
            <a:r>
              <a:rPr lang="en-US" sz="816">
                <a:gradFill>
                  <a:gsLst>
                    <a:gs pos="2917">
                      <a:prstClr val="black"/>
                    </a:gs>
                    <a:gs pos="30000">
                      <a:prstClr val="black"/>
                    </a:gs>
                  </a:gsLst>
                  <a:lin ang="5400000" scaled="0"/>
                </a:gradFill>
                <a:latin typeface="Segoe UI"/>
              </a:rPr>
              <a:t>(Azure Premium Storage)</a:t>
            </a:r>
          </a:p>
        </p:txBody>
      </p:sp>
      <p:sp>
        <p:nvSpPr>
          <p:cNvPr id="110" name="TextBox 109">
            <a:extLst>
              <a:ext uri="{FF2B5EF4-FFF2-40B4-BE49-F238E27FC236}">
                <a16:creationId xmlns:a16="http://schemas.microsoft.com/office/drawing/2014/main" id="{311395AB-B0BE-4818-B50C-D1DE89315403}"/>
              </a:ext>
            </a:extLst>
          </p:cNvPr>
          <p:cNvSpPr txBox="1"/>
          <p:nvPr/>
        </p:nvSpPr>
        <p:spPr>
          <a:xfrm>
            <a:off x="9622609" y="4510926"/>
            <a:ext cx="1626746" cy="312596"/>
          </a:xfrm>
          <a:prstGeom prst="rect">
            <a:avLst/>
          </a:prstGeom>
          <a:solidFill>
            <a:schemeClr val="bg1">
              <a:lumMod val="85000"/>
            </a:schemeClr>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Long-term log storage for PITR</a:t>
            </a:r>
            <a:br>
              <a:rPr lang="en-US" sz="816">
                <a:gradFill>
                  <a:gsLst>
                    <a:gs pos="2917">
                      <a:prstClr val="black"/>
                    </a:gs>
                    <a:gs pos="30000">
                      <a:prstClr val="black"/>
                    </a:gs>
                  </a:gsLst>
                  <a:lin ang="5400000" scaled="0"/>
                </a:gradFill>
                <a:latin typeface="Segoe UI"/>
              </a:rPr>
            </a:br>
            <a:r>
              <a:rPr lang="en-US" sz="816">
                <a:gradFill>
                  <a:gsLst>
                    <a:gs pos="2917">
                      <a:prstClr val="black"/>
                    </a:gs>
                    <a:gs pos="30000">
                      <a:prstClr val="black"/>
                    </a:gs>
                  </a:gsLst>
                  <a:lin ang="5400000" scaled="0"/>
                </a:gradFill>
                <a:latin typeface="Segoe UI"/>
              </a:rPr>
              <a:t>(Azure Standard storage)</a:t>
            </a:r>
          </a:p>
        </p:txBody>
      </p:sp>
      <p:sp>
        <p:nvSpPr>
          <p:cNvPr id="111" name="TextBox 110">
            <a:extLst>
              <a:ext uri="{FF2B5EF4-FFF2-40B4-BE49-F238E27FC236}">
                <a16:creationId xmlns:a16="http://schemas.microsoft.com/office/drawing/2014/main" id="{998DB0C9-5879-4060-896D-448629B433C9}"/>
              </a:ext>
            </a:extLst>
          </p:cNvPr>
          <p:cNvSpPr txBox="1"/>
          <p:nvPr/>
        </p:nvSpPr>
        <p:spPr>
          <a:xfrm>
            <a:off x="10201771" y="4245643"/>
            <a:ext cx="742349" cy="184549"/>
          </a:xfrm>
          <a:prstGeom prst="rect">
            <a:avLst/>
          </a:prstGeom>
          <a:noFill/>
        </p:spPr>
        <p:txBody>
          <a:bodyPr wrap="square" lIns="0" tIns="27978" rIns="0" bIns="27978" rtlCol="0">
            <a:spAutoFit/>
          </a:bodyPr>
          <a:lstStyle/>
          <a:p>
            <a:pPr defTabSz="932597"/>
            <a:r>
              <a:rPr lang="en-US" sz="816">
                <a:gradFill>
                  <a:gsLst>
                    <a:gs pos="2917">
                      <a:prstClr val="black"/>
                    </a:gs>
                    <a:gs pos="30000">
                      <a:prstClr val="black"/>
                    </a:gs>
                  </a:gsLst>
                  <a:lin ang="5400000" scaled="0"/>
                </a:gradFill>
                <a:latin typeface="Segoe UI"/>
              </a:rPr>
              <a:t>Log </a:t>
            </a:r>
            <a:r>
              <a:rPr lang="en-US" sz="816" err="1">
                <a:gradFill>
                  <a:gsLst>
                    <a:gs pos="2917">
                      <a:prstClr val="black"/>
                    </a:gs>
                    <a:gs pos="30000">
                      <a:prstClr val="black"/>
                    </a:gs>
                  </a:gsLst>
                  <a:lin ang="5400000" scaled="0"/>
                </a:gradFill>
                <a:latin typeface="Segoe UI"/>
              </a:rPr>
              <a:t>destaging</a:t>
            </a:r>
            <a:endParaRPr lang="en-US" sz="816">
              <a:gradFill>
                <a:gsLst>
                  <a:gs pos="2917">
                    <a:prstClr val="black"/>
                  </a:gs>
                  <a:gs pos="30000">
                    <a:prstClr val="black"/>
                  </a:gs>
                </a:gsLst>
                <a:lin ang="5400000" scaled="0"/>
              </a:gradFill>
              <a:latin typeface="Segoe UI"/>
            </a:endParaRPr>
          </a:p>
        </p:txBody>
      </p:sp>
      <p:sp>
        <p:nvSpPr>
          <p:cNvPr id="112" name="Rectangle 111">
            <a:extLst>
              <a:ext uri="{FF2B5EF4-FFF2-40B4-BE49-F238E27FC236}">
                <a16:creationId xmlns:a16="http://schemas.microsoft.com/office/drawing/2014/main" id="{FED57C67-5E8A-49C7-865E-731C03672C62}"/>
              </a:ext>
            </a:extLst>
          </p:cNvPr>
          <p:cNvSpPr/>
          <p:nvPr/>
        </p:nvSpPr>
        <p:spPr bwMode="auto">
          <a:xfrm>
            <a:off x="7247572" y="2456691"/>
            <a:ext cx="3478249" cy="921410"/>
          </a:xfrm>
          <a:prstGeom prst="rect">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AE9ACC53-2459-4A76-922A-402021979B4E}"/>
              </a:ext>
            </a:extLst>
          </p:cNvPr>
          <p:cNvSpPr txBox="1"/>
          <p:nvPr/>
        </p:nvSpPr>
        <p:spPr>
          <a:xfrm>
            <a:off x="8615523" y="3407554"/>
            <a:ext cx="742349" cy="184549"/>
          </a:xfrm>
          <a:prstGeom prst="rect">
            <a:avLst/>
          </a:prstGeom>
          <a:noFill/>
        </p:spPr>
        <p:txBody>
          <a:bodyPr wrap="square" lIns="0" tIns="27978" rIns="0" bIns="27978" rtlCol="0">
            <a:spAutoFit/>
          </a:bodyPr>
          <a:lstStyle/>
          <a:p>
            <a:pPr algn="ctr" defTabSz="932597"/>
            <a:r>
              <a:rPr lang="en-US" sz="816">
                <a:solidFill>
                  <a:srgbClr val="3C3C41"/>
                </a:solidFill>
                <a:latin typeface="Segoe UI"/>
              </a:rPr>
              <a:t>Compute</a:t>
            </a:r>
          </a:p>
        </p:txBody>
      </p:sp>
      <p:cxnSp>
        <p:nvCxnSpPr>
          <p:cNvPr id="114" name="Straight Arrow Connector 113">
            <a:extLst>
              <a:ext uri="{FF2B5EF4-FFF2-40B4-BE49-F238E27FC236}">
                <a16:creationId xmlns:a16="http://schemas.microsoft.com/office/drawing/2014/main" id="{BA467D74-E854-4287-A6BF-087063544825}"/>
              </a:ext>
            </a:extLst>
          </p:cNvPr>
          <p:cNvCxnSpPr>
            <a:cxnSpLocks/>
          </p:cNvCxnSpPr>
          <p:nvPr/>
        </p:nvCxnSpPr>
        <p:spPr>
          <a:xfrm>
            <a:off x="10097777" y="4163485"/>
            <a:ext cx="0" cy="347442"/>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B5B6A78C-0411-4BCF-A4AD-A23058B43CFF}"/>
              </a:ext>
            </a:extLst>
          </p:cNvPr>
          <p:cNvGrpSpPr/>
          <p:nvPr/>
        </p:nvGrpSpPr>
        <p:grpSpPr>
          <a:xfrm>
            <a:off x="6102904" y="4330433"/>
            <a:ext cx="781478" cy="718661"/>
            <a:chOff x="10406014" y="3612556"/>
            <a:chExt cx="700136" cy="704634"/>
          </a:xfrm>
        </p:grpSpPr>
        <p:sp>
          <p:nvSpPr>
            <p:cNvPr id="116" name="Freeform 182">
              <a:extLst>
                <a:ext uri="{FF2B5EF4-FFF2-40B4-BE49-F238E27FC236}">
                  <a16:creationId xmlns:a16="http://schemas.microsoft.com/office/drawing/2014/main" id="{E3F75767-5F19-40A9-AE34-AF8CAB87E838}"/>
                </a:ext>
              </a:extLst>
            </p:cNvPr>
            <p:cNvSpPr/>
            <p:nvPr/>
          </p:nvSpPr>
          <p:spPr bwMode="auto">
            <a:xfrm>
              <a:off x="10406014" y="3612556"/>
              <a:ext cx="700136" cy="704634"/>
            </a:xfrm>
            <a:prstGeom prst="roundRect">
              <a:avLst>
                <a:gd name="adj" fmla="val 7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1 TB data file</a:t>
              </a:r>
            </a:p>
          </p:txBody>
        </p:sp>
        <p:sp>
          <p:nvSpPr>
            <p:cNvPr id="117" name="TextBox 116">
              <a:extLst>
                <a:ext uri="{FF2B5EF4-FFF2-40B4-BE49-F238E27FC236}">
                  <a16:creationId xmlns:a16="http://schemas.microsoft.com/office/drawing/2014/main" id="{79548A33-6F18-4480-8048-38AF4EFA3033}"/>
                </a:ext>
              </a:extLst>
            </p:cNvPr>
            <p:cNvSpPr txBox="1"/>
            <p:nvPr/>
          </p:nvSpPr>
          <p:spPr>
            <a:xfrm>
              <a:off x="10477166" y="3819704"/>
              <a:ext cx="567840" cy="432041"/>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Covering RBPEX data cache</a:t>
              </a:r>
            </a:p>
          </p:txBody>
        </p:sp>
      </p:grpSp>
      <p:grpSp>
        <p:nvGrpSpPr>
          <p:cNvPr id="118" name="Group 117">
            <a:extLst>
              <a:ext uri="{FF2B5EF4-FFF2-40B4-BE49-F238E27FC236}">
                <a16:creationId xmlns:a16="http://schemas.microsoft.com/office/drawing/2014/main" id="{C771E54B-4FD6-4C24-A259-4632ED766CC4}"/>
              </a:ext>
            </a:extLst>
          </p:cNvPr>
          <p:cNvGrpSpPr/>
          <p:nvPr/>
        </p:nvGrpSpPr>
        <p:grpSpPr>
          <a:xfrm>
            <a:off x="6970321" y="4330433"/>
            <a:ext cx="781478" cy="718661"/>
            <a:chOff x="10406014" y="3612556"/>
            <a:chExt cx="700136" cy="704634"/>
          </a:xfrm>
        </p:grpSpPr>
        <p:sp>
          <p:nvSpPr>
            <p:cNvPr id="119" name="Freeform 182">
              <a:extLst>
                <a:ext uri="{FF2B5EF4-FFF2-40B4-BE49-F238E27FC236}">
                  <a16:creationId xmlns:a16="http://schemas.microsoft.com/office/drawing/2014/main" id="{1C3ACA92-25F0-4A4A-942A-A26E6EC094D0}"/>
                </a:ext>
              </a:extLst>
            </p:cNvPr>
            <p:cNvSpPr/>
            <p:nvPr/>
          </p:nvSpPr>
          <p:spPr bwMode="auto">
            <a:xfrm>
              <a:off x="10406014" y="3612556"/>
              <a:ext cx="700136" cy="704634"/>
            </a:xfrm>
            <a:prstGeom prst="roundRect">
              <a:avLst>
                <a:gd name="adj" fmla="val 7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1 TB data file</a:t>
              </a:r>
            </a:p>
          </p:txBody>
        </p:sp>
        <p:sp>
          <p:nvSpPr>
            <p:cNvPr id="120" name="TextBox 119">
              <a:extLst>
                <a:ext uri="{FF2B5EF4-FFF2-40B4-BE49-F238E27FC236}">
                  <a16:creationId xmlns:a16="http://schemas.microsoft.com/office/drawing/2014/main" id="{20C2934C-8EEF-47DD-8961-0C235BFC2E7E}"/>
                </a:ext>
              </a:extLst>
            </p:cNvPr>
            <p:cNvSpPr txBox="1"/>
            <p:nvPr/>
          </p:nvSpPr>
          <p:spPr>
            <a:xfrm>
              <a:off x="10477166" y="3819704"/>
              <a:ext cx="567840" cy="432041"/>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Covering RBPEX data cache</a:t>
              </a:r>
            </a:p>
          </p:txBody>
        </p:sp>
      </p:grpSp>
      <p:grpSp>
        <p:nvGrpSpPr>
          <p:cNvPr id="121" name="Group 120">
            <a:extLst>
              <a:ext uri="{FF2B5EF4-FFF2-40B4-BE49-F238E27FC236}">
                <a16:creationId xmlns:a16="http://schemas.microsoft.com/office/drawing/2014/main" id="{9565EF3F-53FA-49A4-AC2E-DFE2A6EF8512}"/>
              </a:ext>
            </a:extLst>
          </p:cNvPr>
          <p:cNvGrpSpPr/>
          <p:nvPr/>
        </p:nvGrpSpPr>
        <p:grpSpPr>
          <a:xfrm>
            <a:off x="8097480" y="4330433"/>
            <a:ext cx="781478" cy="718661"/>
            <a:chOff x="10406014" y="3612556"/>
            <a:chExt cx="700136" cy="704634"/>
          </a:xfrm>
        </p:grpSpPr>
        <p:sp>
          <p:nvSpPr>
            <p:cNvPr id="122" name="Freeform 182">
              <a:extLst>
                <a:ext uri="{FF2B5EF4-FFF2-40B4-BE49-F238E27FC236}">
                  <a16:creationId xmlns:a16="http://schemas.microsoft.com/office/drawing/2014/main" id="{B1E9F7EC-9096-43CE-81DD-66CEBA278151}"/>
                </a:ext>
              </a:extLst>
            </p:cNvPr>
            <p:cNvSpPr/>
            <p:nvPr/>
          </p:nvSpPr>
          <p:spPr bwMode="auto">
            <a:xfrm>
              <a:off x="10406014" y="3612556"/>
              <a:ext cx="700136" cy="704634"/>
            </a:xfrm>
            <a:prstGeom prst="roundRect">
              <a:avLst>
                <a:gd name="adj" fmla="val 7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1 TB data file</a:t>
              </a:r>
            </a:p>
          </p:txBody>
        </p:sp>
        <p:sp>
          <p:nvSpPr>
            <p:cNvPr id="123" name="TextBox 122">
              <a:extLst>
                <a:ext uri="{FF2B5EF4-FFF2-40B4-BE49-F238E27FC236}">
                  <a16:creationId xmlns:a16="http://schemas.microsoft.com/office/drawing/2014/main" id="{63DE9E55-EE60-4EA5-AB51-793F81862E01}"/>
                </a:ext>
              </a:extLst>
            </p:cNvPr>
            <p:cNvSpPr txBox="1"/>
            <p:nvPr/>
          </p:nvSpPr>
          <p:spPr>
            <a:xfrm>
              <a:off x="10477166" y="3819704"/>
              <a:ext cx="567840" cy="432041"/>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Covering RBPEX data cache</a:t>
              </a:r>
            </a:p>
          </p:txBody>
        </p:sp>
      </p:grpSp>
      <p:sp>
        <p:nvSpPr>
          <p:cNvPr id="124" name="TextBox 123">
            <a:extLst>
              <a:ext uri="{FF2B5EF4-FFF2-40B4-BE49-F238E27FC236}">
                <a16:creationId xmlns:a16="http://schemas.microsoft.com/office/drawing/2014/main" id="{D4D99502-2981-4290-9F07-8D85C113D973}"/>
              </a:ext>
            </a:extLst>
          </p:cNvPr>
          <p:cNvSpPr txBox="1"/>
          <p:nvPr/>
        </p:nvSpPr>
        <p:spPr>
          <a:xfrm>
            <a:off x="7824000" y="4565204"/>
            <a:ext cx="173938" cy="160091"/>
          </a:xfrm>
          <a:prstGeom prst="rect">
            <a:avLst/>
          </a:prstGeom>
          <a:noFill/>
        </p:spPr>
        <p:txBody>
          <a:bodyPr wrap="square" lIns="0" tIns="0" rIns="0" bIns="0" rtlCol="0">
            <a:spAutoFit/>
          </a:bodyPr>
          <a:lstStyle/>
          <a:p>
            <a:pPr algn="ctr" defTabSz="932597"/>
            <a:r>
              <a:rPr lang="en-US" sz="1020">
                <a:gradFill>
                  <a:gsLst>
                    <a:gs pos="2917">
                      <a:prstClr val="black"/>
                    </a:gs>
                    <a:gs pos="30000">
                      <a:prstClr val="black"/>
                    </a:gs>
                  </a:gsLst>
                  <a:lin ang="5400000" scaled="0"/>
                </a:gradFill>
                <a:latin typeface="Segoe UI"/>
              </a:rPr>
              <a:t>…</a:t>
            </a:r>
          </a:p>
        </p:txBody>
      </p:sp>
      <p:cxnSp>
        <p:nvCxnSpPr>
          <p:cNvPr id="125" name="Connector: Elbow 124">
            <a:extLst>
              <a:ext uri="{FF2B5EF4-FFF2-40B4-BE49-F238E27FC236}">
                <a16:creationId xmlns:a16="http://schemas.microsoft.com/office/drawing/2014/main" id="{09E92D86-83D4-42B6-B4D3-5D7C6559EE75}"/>
              </a:ext>
            </a:extLst>
          </p:cNvPr>
          <p:cNvCxnSpPr>
            <a:stCxn id="98" idx="16"/>
            <a:endCxn id="109" idx="1"/>
          </p:cNvCxnSpPr>
          <p:nvPr/>
        </p:nvCxnSpPr>
        <p:spPr>
          <a:xfrm>
            <a:off x="6663350" y="3306554"/>
            <a:ext cx="2959259" cy="705604"/>
          </a:xfrm>
          <a:prstGeom prst="bentConnector3">
            <a:avLst>
              <a:gd name="adj1" fmla="val 5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1F657F0B-25C7-4CE7-AE97-F271829A79A7}"/>
              </a:ext>
            </a:extLst>
          </p:cNvPr>
          <p:cNvCxnSpPr>
            <a:cxnSpLocks/>
            <a:stCxn id="107" idx="0"/>
            <a:endCxn id="112" idx="3"/>
          </p:cNvCxnSpPr>
          <p:nvPr/>
        </p:nvCxnSpPr>
        <p:spPr>
          <a:xfrm rot="16200000" flipV="1">
            <a:off x="10583508" y="3059710"/>
            <a:ext cx="938465" cy="653837"/>
          </a:xfrm>
          <a:prstGeom prst="bentConnector2">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3CADB99-8F8E-4E21-9213-CAE89EE4412A}"/>
              </a:ext>
            </a:extLst>
          </p:cNvPr>
          <p:cNvCxnSpPr>
            <a:cxnSpLocks/>
            <a:stCxn id="109" idx="3"/>
            <a:endCxn id="107" idx="1"/>
          </p:cNvCxnSpPr>
          <p:nvPr/>
        </p:nvCxnSpPr>
        <p:spPr>
          <a:xfrm>
            <a:off x="10901280" y="4012157"/>
            <a:ext cx="121341" cy="9560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3A7CAAF8-D27F-4E4A-A91C-7B5E619DC5E0}"/>
              </a:ext>
            </a:extLst>
          </p:cNvPr>
          <p:cNvCxnSpPr>
            <a:cxnSpLocks/>
            <a:stCxn id="107" idx="2"/>
          </p:cNvCxnSpPr>
          <p:nvPr/>
        </p:nvCxnSpPr>
        <p:spPr>
          <a:xfrm rot="5400000">
            <a:off x="9786866" y="3579959"/>
            <a:ext cx="813098" cy="2372489"/>
          </a:xfrm>
          <a:prstGeom prst="bentConnector2">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A7ECAD2B-9443-40D1-9809-4A7FC97D8A3C}"/>
              </a:ext>
            </a:extLst>
          </p:cNvPr>
          <p:cNvSpPr>
            <a:spLocks/>
          </p:cNvSpPr>
          <p:nvPr/>
        </p:nvSpPr>
        <p:spPr bwMode="auto">
          <a:xfrm>
            <a:off x="7364689" y="2021383"/>
            <a:ext cx="217874" cy="271315"/>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cxnSp>
        <p:nvCxnSpPr>
          <p:cNvPr id="130" name="Connector: Elbow 129">
            <a:extLst>
              <a:ext uri="{FF2B5EF4-FFF2-40B4-BE49-F238E27FC236}">
                <a16:creationId xmlns:a16="http://schemas.microsoft.com/office/drawing/2014/main" id="{0F93DA6F-8174-4FDE-A7DD-5C34F38AAE45}"/>
              </a:ext>
            </a:extLst>
          </p:cNvPr>
          <p:cNvCxnSpPr>
            <a:endCxn id="98" idx="5"/>
          </p:cNvCxnSpPr>
          <p:nvPr/>
        </p:nvCxnSpPr>
        <p:spPr>
          <a:xfrm rot="10800000" flipV="1">
            <a:off x="6663352" y="2166373"/>
            <a:ext cx="697709" cy="344895"/>
          </a:xfrm>
          <a:prstGeom prst="bentConnector3">
            <a:avLst>
              <a:gd name="adj1" fmla="val 10039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B453F587-8811-45A7-BF2D-68332AA655FF}"/>
              </a:ext>
            </a:extLst>
          </p:cNvPr>
          <p:cNvCxnSpPr>
            <a:cxnSpLocks/>
            <a:endCxn id="100" idx="5"/>
          </p:cNvCxnSpPr>
          <p:nvPr/>
        </p:nvCxnSpPr>
        <p:spPr>
          <a:xfrm>
            <a:off x="7586190" y="2162195"/>
            <a:ext cx="1424768" cy="349074"/>
          </a:xfrm>
          <a:prstGeom prst="bentConnector3">
            <a:avLst>
              <a:gd name="adj1" fmla="val 99805"/>
            </a:avLst>
          </a:prstGeom>
          <a:ln w="12700">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98FF2F4-8411-4724-9C57-CD89FB8DA9DD}"/>
              </a:ext>
            </a:extLst>
          </p:cNvPr>
          <p:cNvCxnSpPr/>
          <p:nvPr/>
        </p:nvCxnSpPr>
        <p:spPr>
          <a:xfrm flipV="1">
            <a:off x="6329770" y="3472326"/>
            <a:ext cx="0" cy="748915"/>
          </a:xfrm>
          <a:prstGeom prst="straightConnector1">
            <a:avLst/>
          </a:prstGeom>
          <a:ln w="12700">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3BC5023B-FA7C-47B7-9281-5C3475ED9E12}"/>
              </a:ext>
            </a:extLst>
          </p:cNvPr>
          <p:cNvGrpSpPr/>
          <p:nvPr/>
        </p:nvGrpSpPr>
        <p:grpSpPr>
          <a:xfrm>
            <a:off x="6168130" y="5553439"/>
            <a:ext cx="2642580" cy="598008"/>
            <a:chOff x="5982918" y="5415401"/>
            <a:chExt cx="2718906" cy="615280"/>
          </a:xfrm>
        </p:grpSpPr>
        <p:grpSp>
          <p:nvGrpSpPr>
            <p:cNvPr id="134" name="Group 133">
              <a:extLst>
                <a:ext uri="{FF2B5EF4-FFF2-40B4-BE49-F238E27FC236}">
                  <a16:creationId xmlns:a16="http://schemas.microsoft.com/office/drawing/2014/main" id="{3D7C5C08-638F-4D13-BEA5-6C43BB7C9D32}"/>
                </a:ext>
              </a:extLst>
            </p:cNvPr>
            <p:cNvGrpSpPr/>
            <p:nvPr/>
          </p:nvGrpSpPr>
          <p:grpSpPr>
            <a:xfrm>
              <a:off x="5982918" y="5415401"/>
              <a:ext cx="766224" cy="615280"/>
              <a:chOff x="6049834" y="5478523"/>
              <a:chExt cx="569677" cy="515850"/>
            </a:xfrm>
          </p:grpSpPr>
          <p:sp>
            <p:nvSpPr>
              <p:cNvPr id="141" name="Flowchart: Magnetic Disk 140">
                <a:extLst>
                  <a:ext uri="{FF2B5EF4-FFF2-40B4-BE49-F238E27FC236}">
                    <a16:creationId xmlns:a16="http://schemas.microsoft.com/office/drawing/2014/main" id="{D7085DBE-8D4C-4834-911A-AC2AD7F4DA06}"/>
                  </a:ext>
                </a:extLst>
              </p:cNvPr>
              <p:cNvSpPr/>
              <p:nvPr/>
            </p:nvSpPr>
            <p:spPr bwMode="auto">
              <a:xfrm>
                <a:off x="6049834" y="5478523"/>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81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lowchart: Magnetic Disk 141">
                <a:extLst>
                  <a:ext uri="{FF2B5EF4-FFF2-40B4-BE49-F238E27FC236}">
                    <a16:creationId xmlns:a16="http://schemas.microsoft.com/office/drawing/2014/main" id="{0589CA70-6615-4C80-91FE-0A5DCA9DBE1C}"/>
                  </a:ext>
                </a:extLst>
              </p:cNvPr>
              <p:cNvSpPr/>
              <p:nvPr/>
            </p:nvSpPr>
            <p:spPr bwMode="auto">
              <a:xfrm>
                <a:off x="6136920" y="5600379"/>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816">
                    <a:gradFill>
                      <a:gsLst>
                        <a:gs pos="0">
                          <a:srgbClr val="FFFFFF"/>
                        </a:gs>
                        <a:gs pos="100000">
                          <a:srgbClr val="FFFFFF"/>
                        </a:gs>
                      </a:gsLst>
                      <a:lin ang="5400000" scaled="0"/>
                    </a:gradFill>
                    <a:latin typeface="Segoe UI"/>
                    <a:ea typeface="Segoe UI" pitchFamily="34" charset="0"/>
                    <a:cs typeface="Segoe UI" pitchFamily="34" charset="0"/>
                  </a:rPr>
                  <a:t>Data pages</a:t>
                </a:r>
              </a:p>
            </p:txBody>
          </p:sp>
        </p:grpSp>
        <p:grpSp>
          <p:nvGrpSpPr>
            <p:cNvPr id="135" name="Group 134">
              <a:extLst>
                <a:ext uri="{FF2B5EF4-FFF2-40B4-BE49-F238E27FC236}">
                  <a16:creationId xmlns:a16="http://schemas.microsoft.com/office/drawing/2014/main" id="{D54581FA-26EC-49D1-803B-A76BC17C36EF}"/>
                </a:ext>
              </a:extLst>
            </p:cNvPr>
            <p:cNvGrpSpPr/>
            <p:nvPr/>
          </p:nvGrpSpPr>
          <p:grpSpPr>
            <a:xfrm>
              <a:off x="6833404" y="5415401"/>
              <a:ext cx="766224" cy="615280"/>
              <a:chOff x="6049834" y="5478523"/>
              <a:chExt cx="569677" cy="515850"/>
            </a:xfrm>
          </p:grpSpPr>
          <p:sp>
            <p:nvSpPr>
              <p:cNvPr id="139" name="Flowchart: Magnetic Disk 138">
                <a:extLst>
                  <a:ext uri="{FF2B5EF4-FFF2-40B4-BE49-F238E27FC236}">
                    <a16:creationId xmlns:a16="http://schemas.microsoft.com/office/drawing/2014/main" id="{0F39DCB4-241E-4364-8E31-671789BEBB88}"/>
                  </a:ext>
                </a:extLst>
              </p:cNvPr>
              <p:cNvSpPr/>
              <p:nvPr/>
            </p:nvSpPr>
            <p:spPr bwMode="auto">
              <a:xfrm>
                <a:off x="6049834" y="5478523"/>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81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Flowchart: Magnetic Disk 139">
                <a:extLst>
                  <a:ext uri="{FF2B5EF4-FFF2-40B4-BE49-F238E27FC236}">
                    <a16:creationId xmlns:a16="http://schemas.microsoft.com/office/drawing/2014/main" id="{12A94772-54CC-4FD5-B212-7DDE1CF9EAE3}"/>
                  </a:ext>
                </a:extLst>
              </p:cNvPr>
              <p:cNvSpPr/>
              <p:nvPr/>
            </p:nvSpPr>
            <p:spPr bwMode="auto">
              <a:xfrm>
                <a:off x="6136920" y="5600379"/>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816">
                    <a:gradFill>
                      <a:gsLst>
                        <a:gs pos="0">
                          <a:srgbClr val="FFFFFF"/>
                        </a:gs>
                        <a:gs pos="100000">
                          <a:srgbClr val="FFFFFF"/>
                        </a:gs>
                      </a:gsLst>
                      <a:lin ang="5400000" scaled="0"/>
                    </a:gradFill>
                    <a:latin typeface="Segoe UI"/>
                    <a:ea typeface="Segoe UI" pitchFamily="34" charset="0"/>
                    <a:cs typeface="Segoe UI" pitchFamily="34" charset="0"/>
                  </a:rPr>
                  <a:t>Data pages</a:t>
                </a:r>
              </a:p>
            </p:txBody>
          </p:sp>
        </p:grpSp>
        <p:grpSp>
          <p:nvGrpSpPr>
            <p:cNvPr id="136" name="Group 135">
              <a:extLst>
                <a:ext uri="{FF2B5EF4-FFF2-40B4-BE49-F238E27FC236}">
                  <a16:creationId xmlns:a16="http://schemas.microsoft.com/office/drawing/2014/main" id="{59D781BE-3FF1-47D4-893D-C3E97C380F04}"/>
                </a:ext>
              </a:extLst>
            </p:cNvPr>
            <p:cNvGrpSpPr/>
            <p:nvPr/>
          </p:nvGrpSpPr>
          <p:grpSpPr>
            <a:xfrm>
              <a:off x="7935600" y="5415401"/>
              <a:ext cx="766224" cy="615280"/>
              <a:chOff x="6049834" y="5478523"/>
              <a:chExt cx="569677" cy="515850"/>
            </a:xfrm>
          </p:grpSpPr>
          <p:sp>
            <p:nvSpPr>
              <p:cNvPr id="137" name="Flowchart: Magnetic Disk 136">
                <a:extLst>
                  <a:ext uri="{FF2B5EF4-FFF2-40B4-BE49-F238E27FC236}">
                    <a16:creationId xmlns:a16="http://schemas.microsoft.com/office/drawing/2014/main" id="{D00EC22C-C464-4A7E-ADCE-BA9DD8B9440A}"/>
                  </a:ext>
                </a:extLst>
              </p:cNvPr>
              <p:cNvSpPr/>
              <p:nvPr/>
            </p:nvSpPr>
            <p:spPr bwMode="auto">
              <a:xfrm>
                <a:off x="6049834" y="5478523"/>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81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lowchart: Magnetic Disk 137">
                <a:extLst>
                  <a:ext uri="{FF2B5EF4-FFF2-40B4-BE49-F238E27FC236}">
                    <a16:creationId xmlns:a16="http://schemas.microsoft.com/office/drawing/2014/main" id="{E374F182-B7A3-4851-B29B-513D403F7EC8}"/>
                  </a:ext>
                </a:extLst>
              </p:cNvPr>
              <p:cNvSpPr/>
              <p:nvPr/>
            </p:nvSpPr>
            <p:spPr bwMode="auto">
              <a:xfrm>
                <a:off x="6136920" y="5600379"/>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816">
                    <a:gradFill>
                      <a:gsLst>
                        <a:gs pos="0">
                          <a:srgbClr val="FFFFFF"/>
                        </a:gs>
                        <a:gs pos="100000">
                          <a:srgbClr val="FFFFFF"/>
                        </a:gs>
                      </a:gsLst>
                      <a:lin ang="5400000" scaled="0"/>
                    </a:gradFill>
                    <a:latin typeface="Segoe UI"/>
                    <a:ea typeface="Segoe UI" pitchFamily="34" charset="0"/>
                    <a:cs typeface="Segoe UI" pitchFamily="34" charset="0"/>
                  </a:rPr>
                  <a:t>Data pages</a:t>
                </a:r>
              </a:p>
            </p:txBody>
          </p:sp>
        </p:grpSp>
      </p:grpSp>
      <p:sp>
        <p:nvSpPr>
          <p:cNvPr id="143" name="TextBox 142">
            <a:extLst>
              <a:ext uri="{FF2B5EF4-FFF2-40B4-BE49-F238E27FC236}">
                <a16:creationId xmlns:a16="http://schemas.microsoft.com/office/drawing/2014/main" id="{3BF89683-39F5-4F60-811A-DDC060D3FD11}"/>
              </a:ext>
            </a:extLst>
          </p:cNvPr>
          <p:cNvSpPr txBox="1"/>
          <p:nvPr/>
        </p:nvSpPr>
        <p:spPr>
          <a:xfrm>
            <a:off x="7824000" y="5739392"/>
            <a:ext cx="173938" cy="160091"/>
          </a:xfrm>
          <a:prstGeom prst="rect">
            <a:avLst/>
          </a:prstGeom>
          <a:noFill/>
        </p:spPr>
        <p:txBody>
          <a:bodyPr wrap="square" lIns="0" tIns="0" rIns="0" bIns="0" rtlCol="0">
            <a:spAutoFit/>
          </a:bodyPr>
          <a:lstStyle/>
          <a:p>
            <a:pPr algn="ctr" defTabSz="932597"/>
            <a:r>
              <a:rPr lang="en-US" sz="1020">
                <a:gradFill>
                  <a:gsLst>
                    <a:gs pos="2917">
                      <a:prstClr val="black"/>
                    </a:gs>
                    <a:gs pos="30000">
                      <a:prstClr val="black"/>
                    </a:gs>
                  </a:gsLst>
                  <a:lin ang="5400000" scaled="0"/>
                </a:gradFill>
                <a:latin typeface="Segoe UI"/>
              </a:rPr>
              <a:t>…</a:t>
            </a:r>
          </a:p>
        </p:txBody>
      </p:sp>
      <p:cxnSp>
        <p:nvCxnSpPr>
          <p:cNvPr id="144" name="Straight Arrow Connector 143">
            <a:extLst>
              <a:ext uri="{FF2B5EF4-FFF2-40B4-BE49-F238E27FC236}">
                <a16:creationId xmlns:a16="http://schemas.microsoft.com/office/drawing/2014/main" id="{65E2ECF4-364C-4C22-B7AF-12CFA167CCAE}"/>
              </a:ext>
            </a:extLst>
          </p:cNvPr>
          <p:cNvCxnSpPr>
            <a:cxnSpLocks/>
          </p:cNvCxnSpPr>
          <p:nvPr/>
        </p:nvCxnSpPr>
        <p:spPr>
          <a:xfrm>
            <a:off x="6493643" y="5065749"/>
            <a:ext cx="0" cy="368887"/>
          </a:xfrm>
          <a:prstGeom prst="straightConnector1">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0A73514-A3D9-4CBB-88E2-AD7CBFD86922}"/>
              </a:ext>
            </a:extLst>
          </p:cNvPr>
          <p:cNvCxnSpPr>
            <a:cxnSpLocks/>
          </p:cNvCxnSpPr>
          <p:nvPr/>
        </p:nvCxnSpPr>
        <p:spPr>
          <a:xfrm>
            <a:off x="7361060" y="5065749"/>
            <a:ext cx="0" cy="368887"/>
          </a:xfrm>
          <a:prstGeom prst="straightConnector1">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7DD6440A-3508-4790-B089-C85DF0D2691E}"/>
              </a:ext>
            </a:extLst>
          </p:cNvPr>
          <p:cNvCxnSpPr>
            <a:cxnSpLocks/>
          </p:cNvCxnSpPr>
          <p:nvPr/>
        </p:nvCxnSpPr>
        <p:spPr>
          <a:xfrm>
            <a:off x="8488219" y="5065749"/>
            <a:ext cx="0" cy="368887"/>
          </a:xfrm>
          <a:prstGeom prst="straightConnector1">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47D0E87-7633-491B-9D0F-06C41CF76546}"/>
              </a:ext>
            </a:extLst>
          </p:cNvPr>
          <p:cNvGrpSpPr/>
          <p:nvPr/>
        </p:nvGrpSpPr>
        <p:grpSpPr>
          <a:xfrm>
            <a:off x="6102904" y="6196280"/>
            <a:ext cx="871789" cy="280195"/>
            <a:chOff x="9427754" y="5567963"/>
            <a:chExt cx="854773" cy="274726"/>
          </a:xfrm>
          <a:solidFill>
            <a:schemeClr val="bg1"/>
          </a:solidFill>
        </p:grpSpPr>
        <p:sp>
          <p:nvSpPr>
            <p:cNvPr id="148" name="TextBox 147">
              <a:extLst>
                <a:ext uri="{FF2B5EF4-FFF2-40B4-BE49-F238E27FC236}">
                  <a16:creationId xmlns:a16="http://schemas.microsoft.com/office/drawing/2014/main" id="{7360B96E-4429-45B4-8C28-9E5D3FE2E4E8}"/>
                </a:ext>
              </a:extLst>
            </p:cNvPr>
            <p:cNvSpPr txBox="1"/>
            <p:nvPr/>
          </p:nvSpPr>
          <p:spPr>
            <a:xfrm>
              <a:off x="9427754" y="5567963"/>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49" name="TextBox 148">
              <a:extLst>
                <a:ext uri="{FF2B5EF4-FFF2-40B4-BE49-F238E27FC236}">
                  <a16:creationId xmlns:a16="http://schemas.microsoft.com/office/drawing/2014/main" id="{7C6F2D28-1FC6-48E7-84B2-CC7BAD0ADBA1}"/>
                </a:ext>
              </a:extLst>
            </p:cNvPr>
            <p:cNvSpPr txBox="1"/>
            <p:nvPr/>
          </p:nvSpPr>
          <p:spPr>
            <a:xfrm>
              <a:off x="9481035" y="5613302"/>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0" name="TextBox 149">
              <a:extLst>
                <a:ext uri="{FF2B5EF4-FFF2-40B4-BE49-F238E27FC236}">
                  <a16:creationId xmlns:a16="http://schemas.microsoft.com/office/drawing/2014/main" id="{1F5AFDEE-BF34-4200-97EA-AD0974AAA740}"/>
                </a:ext>
              </a:extLst>
            </p:cNvPr>
            <p:cNvSpPr txBox="1"/>
            <p:nvPr/>
          </p:nvSpPr>
          <p:spPr>
            <a:xfrm>
              <a:off x="9534316" y="5658641"/>
              <a:ext cx="748211" cy="184048"/>
            </a:xfrm>
            <a:prstGeom prst="rect">
              <a:avLst/>
            </a:prstGeom>
            <a:grpFill/>
            <a:ln>
              <a:solidFill>
                <a:schemeClr val="accent2"/>
              </a:solidFill>
              <a:miter lim="800000"/>
            </a:ln>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File snapshots</a:t>
              </a:r>
            </a:p>
          </p:txBody>
        </p:sp>
      </p:grpSp>
      <p:grpSp>
        <p:nvGrpSpPr>
          <p:cNvPr id="151" name="Group 150">
            <a:extLst>
              <a:ext uri="{FF2B5EF4-FFF2-40B4-BE49-F238E27FC236}">
                <a16:creationId xmlns:a16="http://schemas.microsoft.com/office/drawing/2014/main" id="{4764CE75-5530-46E8-8BBC-C1419CF0265C}"/>
              </a:ext>
            </a:extLst>
          </p:cNvPr>
          <p:cNvGrpSpPr/>
          <p:nvPr/>
        </p:nvGrpSpPr>
        <p:grpSpPr>
          <a:xfrm>
            <a:off x="7022372" y="6196280"/>
            <a:ext cx="871789" cy="280195"/>
            <a:chOff x="9427754" y="5567963"/>
            <a:chExt cx="854773" cy="274726"/>
          </a:xfrm>
          <a:solidFill>
            <a:schemeClr val="bg1"/>
          </a:solidFill>
        </p:grpSpPr>
        <p:sp>
          <p:nvSpPr>
            <p:cNvPr id="152" name="TextBox 151">
              <a:extLst>
                <a:ext uri="{FF2B5EF4-FFF2-40B4-BE49-F238E27FC236}">
                  <a16:creationId xmlns:a16="http://schemas.microsoft.com/office/drawing/2014/main" id="{A98E4BAF-31E0-40F5-ABE6-7EF7CCD4524C}"/>
                </a:ext>
              </a:extLst>
            </p:cNvPr>
            <p:cNvSpPr txBox="1"/>
            <p:nvPr/>
          </p:nvSpPr>
          <p:spPr>
            <a:xfrm>
              <a:off x="9427754" y="5567963"/>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3" name="TextBox 152">
              <a:extLst>
                <a:ext uri="{FF2B5EF4-FFF2-40B4-BE49-F238E27FC236}">
                  <a16:creationId xmlns:a16="http://schemas.microsoft.com/office/drawing/2014/main" id="{4C0DFC1E-C85E-4530-971A-CE9E57046198}"/>
                </a:ext>
              </a:extLst>
            </p:cNvPr>
            <p:cNvSpPr txBox="1"/>
            <p:nvPr/>
          </p:nvSpPr>
          <p:spPr>
            <a:xfrm>
              <a:off x="9481035" y="5613302"/>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4" name="TextBox 153">
              <a:extLst>
                <a:ext uri="{FF2B5EF4-FFF2-40B4-BE49-F238E27FC236}">
                  <a16:creationId xmlns:a16="http://schemas.microsoft.com/office/drawing/2014/main" id="{0CE7B3C3-C4F9-4A1A-8BBB-6E4CCD1580D4}"/>
                </a:ext>
              </a:extLst>
            </p:cNvPr>
            <p:cNvSpPr txBox="1"/>
            <p:nvPr/>
          </p:nvSpPr>
          <p:spPr>
            <a:xfrm>
              <a:off x="9534316" y="5658641"/>
              <a:ext cx="748211" cy="184048"/>
            </a:xfrm>
            <a:prstGeom prst="rect">
              <a:avLst/>
            </a:prstGeom>
            <a:grpFill/>
            <a:ln>
              <a:solidFill>
                <a:schemeClr val="accent2"/>
              </a:solidFill>
              <a:miter lim="800000"/>
            </a:ln>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File snapshots</a:t>
              </a:r>
            </a:p>
          </p:txBody>
        </p:sp>
      </p:grpSp>
      <p:grpSp>
        <p:nvGrpSpPr>
          <p:cNvPr id="155" name="Group 154">
            <a:extLst>
              <a:ext uri="{FF2B5EF4-FFF2-40B4-BE49-F238E27FC236}">
                <a16:creationId xmlns:a16="http://schemas.microsoft.com/office/drawing/2014/main" id="{3F54D401-87B4-4C09-90B1-2BC858B5716A}"/>
              </a:ext>
            </a:extLst>
          </p:cNvPr>
          <p:cNvGrpSpPr/>
          <p:nvPr/>
        </p:nvGrpSpPr>
        <p:grpSpPr>
          <a:xfrm>
            <a:off x="8094459" y="6196280"/>
            <a:ext cx="871789" cy="280195"/>
            <a:chOff x="9427754" y="5567963"/>
            <a:chExt cx="854773" cy="274726"/>
          </a:xfrm>
          <a:solidFill>
            <a:schemeClr val="bg1"/>
          </a:solidFill>
        </p:grpSpPr>
        <p:sp>
          <p:nvSpPr>
            <p:cNvPr id="156" name="TextBox 155">
              <a:extLst>
                <a:ext uri="{FF2B5EF4-FFF2-40B4-BE49-F238E27FC236}">
                  <a16:creationId xmlns:a16="http://schemas.microsoft.com/office/drawing/2014/main" id="{7D9BB8F1-CC77-465D-A567-E43A4B8D4120}"/>
                </a:ext>
              </a:extLst>
            </p:cNvPr>
            <p:cNvSpPr txBox="1"/>
            <p:nvPr/>
          </p:nvSpPr>
          <p:spPr>
            <a:xfrm>
              <a:off x="9427754" y="5567963"/>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7" name="TextBox 156">
              <a:extLst>
                <a:ext uri="{FF2B5EF4-FFF2-40B4-BE49-F238E27FC236}">
                  <a16:creationId xmlns:a16="http://schemas.microsoft.com/office/drawing/2014/main" id="{9ACFB693-1BE6-43E4-9274-27344D2CFB70}"/>
                </a:ext>
              </a:extLst>
            </p:cNvPr>
            <p:cNvSpPr txBox="1"/>
            <p:nvPr/>
          </p:nvSpPr>
          <p:spPr>
            <a:xfrm>
              <a:off x="9481035" y="5613302"/>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8" name="TextBox 157">
              <a:extLst>
                <a:ext uri="{FF2B5EF4-FFF2-40B4-BE49-F238E27FC236}">
                  <a16:creationId xmlns:a16="http://schemas.microsoft.com/office/drawing/2014/main" id="{68CACAAB-2C83-48A2-A985-5113E0DEEEA6}"/>
                </a:ext>
              </a:extLst>
            </p:cNvPr>
            <p:cNvSpPr txBox="1"/>
            <p:nvPr/>
          </p:nvSpPr>
          <p:spPr>
            <a:xfrm>
              <a:off x="9534316" y="5658641"/>
              <a:ext cx="748211" cy="184048"/>
            </a:xfrm>
            <a:prstGeom prst="rect">
              <a:avLst/>
            </a:prstGeom>
            <a:grpFill/>
            <a:ln>
              <a:solidFill>
                <a:schemeClr val="accent2"/>
              </a:solidFill>
              <a:miter lim="800000"/>
            </a:ln>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File snapshots</a:t>
              </a:r>
            </a:p>
          </p:txBody>
        </p:sp>
      </p:grpSp>
      <p:sp>
        <p:nvSpPr>
          <p:cNvPr id="159" name="TextBox 158">
            <a:extLst>
              <a:ext uri="{FF2B5EF4-FFF2-40B4-BE49-F238E27FC236}">
                <a16:creationId xmlns:a16="http://schemas.microsoft.com/office/drawing/2014/main" id="{85DE3855-A196-42BA-8A51-90CB92C141C5}"/>
              </a:ext>
            </a:extLst>
          </p:cNvPr>
          <p:cNvSpPr txBox="1"/>
          <p:nvPr/>
        </p:nvSpPr>
        <p:spPr>
          <a:xfrm>
            <a:off x="7022372" y="6672729"/>
            <a:ext cx="923721" cy="128046"/>
          </a:xfrm>
          <a:prstGeom prst="rect">
            <a:avLst/>
          </a:prstGeom>
          <a:noFill/>
        </p:spPr>
        <p:txBody>
          <a:bodyPr wrap="square" lIns="0" tIns="0" rIns="0" bIns="0" rtlCol="0">
            <a:spAutoFit/>
          </a:bodyPr>
          <a:lstStyle/>
          <a:p>
            <a:pPr algn="ctr" defTabSz="932597"/>
            <a:r>
              <a:rPr lang="en-US" sz="816">
                <a:gradFill>
                  <a:gsLst>
                    <a:gs pos="2917">
                      <a:prstClr val="black"/>
                    </a:gs>
                    <a:gs pos="30000">
                      <a:prstClr val="black"/>
                    </a:gs>
                  </a:gsLst>
                  <a:lin ang="5400000" scaled="0"/>
                </a:gradFill>
                <a:latin typeface="Segoe UI"/>
              </a:rPr>
              <a:t>Azure Storage</a:t>
            </a:r>
          </a:p>
        </p:txBody>
      </p:sp>
      <p:grpSp>
        <p:nvGrpSpPr>
          <p:cNvPr id="160" name="Group 159">
            <a:extLst>
              <a:ext uri="{FF2B5EF4-FFF2-40B4-BE49-F238E27FC236}">
                <a16:creationId xmlns:a16="http://schemas.microsoft.com/office/drawing/2014/main" id="{F673E8AC-6F00-491E-A63C-F19F7E3E8A3F}"/>
              </a:ext>
            </a:extLst>
          </p:cNvPr>
          <p:cNvGrpSpPr/>
          <p:nvPr/>
        </p:nvGrpSpPr>
        <p:grpSpPr>
          <a:xfrm>
            <a:off x="9807526" y="5469695"/>
            <a:ext cx="2028094" cy="1151788"/>
            <a:chOff x="9680976" y="5136856"/>
            <a:chExt cx="1988508" cy="1129306"/>
          </a:xfrm>
        </p:grpSpPr>
        <p:sp>
          <p:nvSpPr>
            <p:cNvPr id="161" name="TextBox 160">
              <a:extLst>
                <a:ext uri="{FF2B5EF4-FFF2-40B4-BE49-F238E27FC236}">
                  <a16:creationId xmlns:a16="http://schemas.microsoft.com/office/drawing/2014/main" id="{951E963B-9235-4ADD-9690-CA94FF8AA0F9}"/>
                </a:ext>
              </a:extLst>
            </p:cNvPr>
            <p:cNvSpPr txBox="1"/>
            <p:nvPr/>
          </p:nvSpPr>
          <p:spPr>
            <a:xfrm>
              <a:off x="9796479" y="5376430"/>
              <a:ext cx="1760703" cy="180947"/>
            </a:xfrm>
            <a:prstGeom prst="rect">
              <a:avLst/>
            </a:prstGeom>
            <a:solidFill>
              <a:schemeClr val="bg1">
                <a:lumMod val="85000"/>
              </a:schemeClr>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Local SSD cache</a:t>
              </a:r>
            </a:p>
          </p:txBody>
        </p:sp>
        <p:sp>
          <p:nvSpPr>
            <p:cNvPr id="162" name="TextBox 161">
              <a:extLst>
                <a:ext uri="{FF2B5EF4-FFF2-40B4-BE49-F238E27FC236}">
                  <a16:creationId xmlns:a16="http://schemas.microsoft.com/office/drawing/2014/main" id="{94845A85-F12F-4622-B647-5B1518136FF6}"/>
                </a:ext>
              </a:extLst>
            </p:cNvPr>
            <p:cNvSpPr txBox="1"/>
            <p:nvPr/>
          </p:nvSpPr>
          <p:spPr>
            <a:xfrm>
              <a:off x="9796479" y="5625948"/>
              <a:ext cx="1760703" cy="180947"/>
            </a:xfrm>
            <a:prstGeom prst="rect">
              <a:avLst/>
            </a:prstGeom>
            <a:noFill/>
          </p:spPr>
          <p:txBody>
            <a:bodyPr wrap="square" lIns="0" tIns="27978" rIns="0" bIns="27978" rtlCol="0">
              <a:spAutoFit/>
            </a:bodyPr>
            <a:lstStyle/>
            <a:p>
              <a:pPr defTabSz="932597"/>
              <a:r>
                <a:rPr lang="en-US" sz="816">
                  <a:gradFill>
                    <a:gsLst>
                      <a:gs pos="2917">
                        <a:prstClr val="black"/>
                      </a:gs>
                      <a:gs pos="30000">
                        <a:prstClr val="black"/>
                      </a:gs>
                    </a:gsLst>
                    <a:lin ang="5400000" scaled="0"/>
                  </a:gradFill>
                  <a:latin typeface="Segoe UI Semibold"/>
                </a:rPr>
                <a:t>RBPEX</a:t>
              </a:r>
              <a:r>
                <a:rPr lang="en-US" sz="816">
                  <a:gradFill>
                    <a:gsLst>
                      <a:gs pos="2917">
                        <a:prstClr val="black"/>
                      </a:gs>
                      <a:gs pos="30000">
                        <a:prstClr val="black"/>
                      </a:gs>
                    </a:gsLst>
                    <a:lin ang="5400000" scaled="0"/>
                  </a:gradFill>
                  <a:latin typeface="Segoe UI"/>
                </a:rPr>
                <a:t>: Resilient Buffer Pool Extension</a:t>
              </a:r>
            </a:p>
          </p:txBody>
        </p:sp>
        <p:sp>
          <p:nvSpPr>
            <p:cNvPr id="163" name="TextBox 162">
              <a:extLst>
                <a:ext uri="{FF2B5EF4-FFF2-40B4-BE49-F238E27FC236}">
                  <a16:creationId xmlns:a16="http://schemas.microsoft.com/office/drawing/2014/main" id="{84450B87-8066-4884-ACC7-720FF3D93243}"/>
                </a:ext>
              </a:extLst>
            </p:cNvPr>
            <p:cNvSpPr txBox="1"/>
            <p:nvPr/>
          </p:nvSpPr>
          <p:spPr>
            <a:xfrm>
              <a:off x="10294257" y="5831398"/>
              <a:ext cx="1262925" cy="180947"/>
            </a:xfrm>
            <a:prstGeom prst="rect">
              <a:avLst/>
            </a:prstGeom>
            <a:noFill/>
          </p:spPr>
          <p:txBody>
            <a:bodyPr wrap="square" lIns="0" tIns="27978" rIns="0" bIns="27978" rtlCol="0">
              <a:spAutoFit/>
            </a:bodyPr>
            <a:lstStyle/>
            <a:p>
              <a:pPr defTabSz="932597"/>
              <a:r>
                <a:rPr lang="en-US" sz="816">
                  <a:gradFill>
                    <a:gsLst>
                      <a:gs pos="2917">
                        <a:prstClr val="black"/>
                      </a:gs>
                      <a:gs pos="30000">
                        <a:prstClr val="black"/>
                      </a:gs>
                    </a:gsLst>
                    <a:lin ang="5400000" scaled="0"/>
                  </a:gradFill>
                  <a:latin typeface="Segoe UI"/>
                </a:rPr>
                <a:t>Log pathway</a:t>
              </a:r>
            </a:p>
          </p:txBody>
        </p:sp>
        <p:sp>
          <p:nvSpPr>
            <p:cNvPr id="164" name="TextBox 163">
              <a:extLst>
                <a:ext uri="{FF2B5EF4-FFF2-40B4-BE49-F238E27FC236}">
                  <a16:creationId xmlns:a16="http://schemas.microsoft.com/office/drawing/2014/main" id="{B8979201-0742-49CD-86C7-737B799F579F}"/>
                </a:ext>
              </a:extLst>
            </p:cNvPr>
            <p:cNvSpPr txBox="1"/>
            <p:nvPr/>
          </p:nvSpPr>
          <p:spPr>
            <a:xfrm>
              <a:off x="10294257" y="6036848"/>
              <a:ext cx="1262925" cy="180947"/>
            </a:xfrm>
            <a:prstGeom prst="rect">
              <a:avLst/>
            </a:prstGeom>
            <a:noFill/>
          </p:spPr>
          <p:txBody>
            <a:bodyPr wrap="square" lIns="0" tIns="27978" rIns="0" bIns="27978" rtlCol="0">
              <a:spAutoFit/>
            </a:bodyPr>
            <a:lstStyle/>
            <a:p>
              <a:pPr defTabSz="932597"/>
              <a:r>
                <a:rPr lang="en-US" sz="816">
                  <a:gradFill>
                    <a:gsLst>
                      <a:gs pos="2917">
                        <a:prstClr val="black"/>
                      </a:gs>
                      <a:gs pos="30000">
                        <a:prstClr val="black"/>
                      </a:gs>
                    </a:gsLst>
                    <a:lin ang="5400000" scaled="0"/>
                  </a:gradFill>
                  <a:latin typeface="Segoe UI"/>
                </a:rPr>
                <a:t>Data pathway</a:t>
              </a:r>
            </a:p>
          </p:txBody>
        </p:sp>
        <p:cxnSp>
          <p:nvCxnSpPr>
            <p:cNvPr id="165" name="Straight Arrow Connector 164">
              <a:extLst>
                <a:ext uri="{FF2B5EF4-FFF2-40B4-BE49-F238E27FC236}">
                  <a16:creationId xmlns:a16="http://schemas.microsoft.com/office/drawing/2014/main" id="{249436E2-E873-46D1-A7F3-A7E591D9FD66}"/>
                </a:ext>
              </a:extLst>
            </p:cNvPr>
            <p:cNvCxnSpPr>
              <a:cxnSpLocks/>
            </p:cNvCxnSpPr>
            <p:nvPr/>
          </p:nvCxnSpPr>
          <p:spPr>
            <a:xfrm>
              <a:off x="9796479" y="5920653"/>
              <a:ext cx="411480" cy="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B4A607B8-33A0-49AD-B724-8D22D638C1F9}"/>
                </a:ext>
              </a:extLst>
            </p:cNvPr>
            <p:cNvCxnSpPr>
              <a:cxnSpLocks/>
            </p:cNvCxnSpPr>
            <p:nvPr/>
          </p:nvCxnSpPr>
          <p:spPr>
            <a:xfrm>
              <a:off x="9796479" y="6126103"/>
              <a:ext cx="411480" cy="0"/>
            </a:xfrm>
            <a:prstGeom prst="straightConnector1">
              <a:avLst/>
            </a:prstGeom>
            <a:ln w="12700">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F672F5BC-A3CE-4FD4-9D16-45F1216BE498}"/>
                </a:ext>
              </a:extLst>
            </p:cNvPr>
            <p:cNvSpPr/>
            <p:nvPr/>
          </p:nvSpPr>
          <p:spPr bwMode="auto">
            <a:xfrm>
              <a:off x="9680976" y="5136856"/>
              <a:ext cx="1988508" cy="1129306"/>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 tIns="46630" rIns="74608" bIns="46630" numCol="1" spcCol="0" rtlCol="0" fromWordArt="0" anchor="t" anchorCtr="0" forceAA="0" compatLnSpc="1">
              <a:prstTxWarp prst="textNoShape">
                <a:avLst/>
              </a:prstTxWarp>
              <a:noAutofit/>
            </a:bodyPr>
            <a:lstStyle/>
            <a:p>
              <a:pPr defTabSz="951028" fontAlgn="base">
                <a:spcBef>
                  <a:spcPct val="0"/>
                </a:spcBef>
                <a:spcAft>
                  <a:spcPct val="0"/>
                </a:spcAft>
              </a:pPr>
              <a:r>
                <a:rPr lang="en-US" sz="816">
                  <a:solidFill>
                    <a:srgbClr val="3C3C41"/>
                  </a:solidFill>
                  <a:latin typeface="Segoe UI"/>
                  <a:ea typeface="Segoe UI" pitchFamily="34" charset="0"/>
                  <a:cs typeface="Segoe UI" pitchFamily="34" charset="0"/>
                </a:rPr>
                <a:t>Legend:</a:t>
              </a:r>
            </a:p>
          </p:txBody>
        </p:sp>
      </p:grpSp>
      <p:sp>
        <p:nvSpPr>
          <p:cNvPr id="168" name="Text Placeholder 9">
            <a:extLst>
              <a:ext uri="{FF2B5EF4-FFF2-40B4-BE49-F238E27FC236}">
                <a16:creationId xmlns:a16="http://schemas.microsoft.com/office/drawing/2014/main" id="{E0195424-99D5-4BD7-B6D0-378AF2F3E757}"/>
              </a:ext>
            </a:extLst>
          </p:cNvPr>
          <p:cNvSpPr txBox="1">
            <a:spLocks/>
          </p:cNvSpPr>
          <p:nvPr/>
        </p:nvSpPr>
        <p:spPr>
          <a:xfrm>
            <a:off x="598149" y="1591712"/>
            <a:ext cx="4996355" cy="47715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836" dirty="0">
                <a:latin typeface="+mn-lt"/>
              </a:rPr>
              <a:t>A new, highly scalable service tier that adapts on-demand to your workload's needs, auto-scaling up to 100TB per database. </a:t>
            </a:r>
          </a:p>
          <a:p>
            <a:pPr marL="0" indent="0">
              <a:buNone/>
            </a:pPr>
            <a:endParaRPr lang="en-US" sz="1836" dirty="0">
              <a:latin typeface="+mn-lt"/>
            </a:endParaRPr>
          </a:p>
          <a:p>
            <a:pPr marL="0" indent="0">
              <a:buNone/>
            </a:pPr>
            <a:r>
              <a:rPr lang="en-US" sz="1632" dirty="0"/>
              <a:t>Storage dynamically adapts to your workloads’ needs, auto-scaling up to 100TB.</a:t>
            </a:r>
          </a:p>
          <a:p>
            <a:pPr marL="0" indent="0">
              <a:buNone/>
            </a:pPr>
            <a:endParaRPr lang="en-US" sz="1632" dirty="0"/>
          </a:p>
          <a:p>
            <a:pPr marL="0" indent="0">
              <a:buNone/>
            </a:pPr>
            <a:r>
              <a:rPr lang="en-US" sz="1632" dirty="0"/>
              <a:t>Provision one or more additional compute nodes that can serve your read-only workload and use them as a hot-standby, in case of failover.</a:t>
            </a:r>
          </a:p>
          <a:p>
            <a:pPr marL="0" indent="0">
              <a:buNone/>
            </a:pPr>
            <a:endParaRPr lang="en-US" sz="1632" dirty="0"/>
          </a:p>
          <a:p>
            <a:pPr marL="0" indent="0">
              <a:buNone/>
            </a:pPr>
            <a:r>
              <a:rPr lang="en-US" sz="1632" dirty="0"/>
              <a:t>Perform operations in constant time, regardless of the size of the data operation. </a:t>
            </a:r>
          </a:p>
          <a:p>
            <a:pPr marL="0" indent="0">
              <a:buNone/>
            </a:pPr>
            <a:endParaRPr lang="en-US" sz="1632" dirty="0"/>
          </a:p>
          <a:p>
            <a:pPr marL="0" indent="0">
              <a:buNone/>
            </a:pPr>
            <a:r>
              <a:rPr lang="en-US" sz="1632" dirty="0"/>
              <a:t>Compute and storage resources scale rapidly and independently without sacrificing performance. </a:t>
            </a:r>
          </a:p>
        </p:txBody>
      </p:sp>
    </p:spTree>
    <p:extLst>
      <p:ext uri="{BB962C8B-B14F-4D97-AF65-F5344CB8AC3E}">
        <p14:creationId xmlns:p14="http://schemas.microsoft.com/office/powerpoint/2010/main" val="4111133437"/>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yperscaleRestore3">
            <a:hlinkClick r:id="" action="ppaction://media"/>
            <a:extLst>
              <a:ext uri="{FF2B5EF4-FFF2-40B4-BE49-F238E27FC236}">
                <a16:creationId xmlns:a16="http://schemas.microsoft.com/office/drawing/2014/main" id="{1AED84B4-7BDB-4494-ADA9-AFD7138E3F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98560"/>
            <a:ext cx="12436475" cy="6295965"/>
          </a:xfrm>
          <a:prstGeom prst="rect">
            <a:avLst/>
          </a:prstGeom>
        </p:spPr>
      </p:pic>
    </p:spTree>
    <p:extLst>
      <p:ext uri="{BB962C8B-B14F-4D97-AF65-F5344CB8AC3E}">
        <p14:creationId xmlns:p14="http://schemas.microsoft.com/office/powerpoint/2010/main" val="3414435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66084"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66084" y="255801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66084" y="320686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66084" y="1909160"/>
            <a:ext cx="319490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66084" y="450457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66084" y="515343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rgbClr val="3C3C41"/>
                </a:solidFill>
              </a:rPr>
              <a:t>ETL/ELT Services overview</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771993"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771993" y="1934738"/>
            <a:ext cx="5013661"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Managed Instance overview and architecture,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738974"/>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771994" y="2584034"/>
            <a:ext cx="5001304"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demos</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771993" y="3230962"/>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771993" y="4529975"/>
            <a:ext cx="4482321"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771993" y="5213852"/>
            <a:ext cx="4432893"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Running SSIS in the cloud,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39259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046210"/>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369982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353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660682"/>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66084"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771993"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66084" y="383100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Replication &amp; Monitoring</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734923" y="3847543"/>
            <a:ext cx="4349950" cy="3995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Replication and Monitoring,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p>
        </p:txBody>
      </p:sp>
      <p:sp>
        <p:nvSpPr>
          <p:cNvPr id="28" name="Content Placeholder 11">
            <a:extLst>
              <a:ext uri="{FF2B5EF4-FFF2-40B4-BE49-F238E27FC236}">
                <a16:creationId xmlns:a16="http://schemas.microsoft.com/office/drawing/2014/main" id="{7373BE76-9770-4322-A3CE-79C54C1B204C}"/>
              </a:ext>
            </a:extLst>
          </p:cNvPr>
          <p:cNvSpPr txBox="1">
            <a:spLocks/>
          </p:cNvSpPr>
          <p:nvPr/>
        </p:nvSpPr>
        <p:spPr>
          <a:xfrm>
            <a:off x="466084" y="58022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29" name="Text Placeholder 8">
            <a:extLst>
              <a:ext uri="{FF2B5EF4-FFF2-40B4-BE49-F238E27FC236}">
                <a16:creationId xmlns:a16="http://schemas.microsoft.com/office/drawing/2014/main" id="{9A903D14-E6C9-4604-B62D-5117418520FD}"/>
              </a:ext>
            </a:extLst>
          </p:cNvPr>
          <p:cNvSpPr txBox="1">
            <a:spLocks/>
          </p:cNvSpPr>
          <p:nvPr/>
        </p:nvSpPr>
        <p:spPr>
          <a:xfrm>
            <a:off x="3771993" y="5846656"/>
            <a:ext cx="4976591"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Working with large workloads,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30" name="Straight Connector 29">
            <a:extLst>
              <a:ext uri="{FF2B5EF4-FFF2-40B4-BE49-F238E27FC236}">
                <a16:creationId xmlns:a16="http://schemas.microsoft.com/office/drawing/2014/main" id="{A85081D6-DB78-4E2A-A8A5-21BB3A19C100}"/>
              </a:ext>
            </a:extLst>
          </p:cNvPr>
          <p:cNvCxnSpPr>
            <a:cxnSpLocks/>
          </p:cNvCxnSpPr>
          <p:nvPr/>
        </p:nvCxnSpPr>
        <p:spPr>
          <a:xfrm>
            <a:off x="460748" y="5007064"/>
            <a:ext cx="8855796" cy="0"/>
          </a:xfrm>
          <a:prstGeom prst="line">
            <a:avLst/>
          </a:prstGeom>
          <a:noFill/>
          <a:ln w="9525" cap="flat" cmpd="sng" algn="ctr">
            <a:solidFill>
              <a:srgbClr val="FFFFFF">
                <a:lumMod val="85000"/>
              </a:srgbClr>
            </a:solidFill>
            <a:prstDash val="solid"/>
            <a:headEnd type="none"/>
            <a:tailEnd type="none"/>
          </a:ln>
          <a:effectLst/>
        </p:spPr>
      </p:cxnSp>
      <p:sp>
        <p:nvSpPr>
          <p:cNvPr id="32" name="Rectangle 31">
            <a:extLst>
              <a:ext uri="{FF2B5EF4-FFF2-40B4-BE49-F238E27FC236}">
                <a16:creationId xmlns:a16="http://schemas.microsoft.com/office/drawing/2014/main" id="{F0D9BE9A-E6C6-456E-A145-59927E4C19E1}"/>
              </a:ext>
            </a:extLst>
          </p:cNvPr>
          <p:cNvSpPr/>
          <p:nvPr/>
        </p:nvSpPr>
        <p:spPr bwMode="auto">
          <a:xfrm>
            <a:off x="365505" y="1240714"/>
            <a:ext cx="9025666" cy="4906086"/>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19421226"/>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E8FC0-A408-4094-AE7B-F1AC94C7A903}"/>
              </a:ext>
            </a:extLst>
          </p:cNvPr>
          <p:cNvSpPr>
            <a:spLocks noGrp="1"/>
          </p:cNvSpPr>
          <p:nvPr>
            <p:ph type="title"/>
          </p:nvPr>
        </p:nvSpPr>
        <p:spPr/>
        <p:txBody>
          <a:bodyPr/>
          <a:lstStyle/>
          <a:p>
            <a:r>
              <a:rPr lang="en-US" sz="2856"/>
              <a:t>Documentation</a:t>
            </a:r>
          </a:p>
        </p:txBody>
      </p:sp>
      <p:graphicFrame>
        <p:nvGraphicFramePr>
          <p:cNvPr id="6" name="Table 5">
            <a:extLst>
              <a:ext uri="{FF2B5EF4-FFF2-40B4-BE49-F238E27FC236}">
                <a16:creationId xmlns:a16="http://schemas.microsoft.com/office/drawing/2014/main" id="{7C07E807-7182-417E-9735-315053C7A82F}"/>
              </a:ext>
            </a:extLst>
          </p:cNvPr>
          <p:cNvGraphicFramePr>
            <a:graphicFrameLocks noGrp="1"/>
          </p:cNvGraphicFramePr>
          <p:nvPr>
            <p:extLst>
              <p:ext uri="{D42A27DB-BD31-4B8C-83A1-F6EECF244321}">
                <p14:modId xmlns:p14="http://schemas.microsoft.com/office/powerpoint/2010/main" val="1145276216"/>
              </p:ext>
            </p:extLst>
          </p:nvPr>
        </p:nvGraphicFramePr>
        <p:xfrm>
          <a:off x="565346" y="1060646"/>
          <a:ext cx="11533187" cy="5800344"/>
        </p:xfrm>
        <a:graphic>
          <a:graphicData uri="http://schemas.openxmlformats.org/drawingml/2006/table">
            <a:tbl>
              <a:tblPr firstRow="1" firstCol="1" bandRow="1"/>
              <a:tblGrid>
                <a:gridCol w="5832871">
                  <a:extLst>
                    <a:ext uri="{9D8B030D-6E8A-4147-A177-3AD203B41FA5}">
                      <a16:colId xmlns:a16="http://schemas.microsoft.com/office/drawing/2014/main" val="895096204"/>
                    </a:ext>
                  </a:extLst>
                </a:gridCol>
                <a:gridCol w="5700316">
                  <a:extLst>
                    <a:ext uri="{9D8B030D-6E8A-4147-A177-3AD203B41FA5}">
                      <a16:colId xmlns:a16="http://schemas.microsoft.com/office/drawing/2014/main" val="3611563581"/>
                    </a:ext>
                  </a:extLst>
                </a:gridCol>
              </a:tblGrid>
              <a:tr h="36576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dirty="0">
                          <a:solidFill>
                            <a:schemeClr val="bg1"/>
                          </a:solidFill>
                          <a:effectLst/>
                        </a:rPr>
                        <a:t>Document</a:t>
                      </a:r>
                      <a:r>
                        <a:rPr lang="en-US" sz="1200" dirty="0">
                          <a:solidFill>
                            <a:schemeClr val="bg1"/>
                          </a:solidFill>
                          <a:effectLst/>
                        </a:rPr>
                        <a:t> </a:t>
                      </a:r>
                      <a:endParaRPr lang="en-US" sz="1200" dirty="0">
                        <a:solidFill>
                          <a:schemeClr val="bg1"/>
                        </a:solidFill>
                        <a:effectLst/>
                        <a:latin typeface="Times New Roman" panose="02020603050405020304" pitchFamily="18" charset="0"/>
                        <a:ea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8D3"/>
                    </a:solid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dirty="0">
                          <a:effectLst/>
                        </a:rPr>
                        <a:t>When to use it</a:t>
                      </a:r>
                      <a:endParaRPr lang="en-US" sz="1400" dirty="0">
                        <a:effectLst/>
                        <a:latin typeface="Times New Roman" panose="02020603050405020304" pitchFamily="18" charset="0"/>
                        <a:ea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1145993479"/>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u="sng" dirty="0">
                          <a:solidFill>
                            <a:schemeClr val="accent1"/>
                          </a:solidFill>
                          <a:effectLst/>
                        </a:rPr>
                        <a:t>What is a Managed Instance</a:t>
                      </a:r>
                      <a:endParaRPr lang="en-US" sz="1400" b="0" dirty="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38100" cmpd="sng">
                      <a:noFill/>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High level details about SQL MI – service description and positioning</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38100" cmpd="sng">
                      <a:noFill/>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827421"/>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u="sng">
                          <a:solidFill>
                            <a:schemeClr val="accent1"/>
                          </a:solidFill>
                          <a:effectLst/>
                          <a:hlinkClick r:id="rId2">
                            <a:extLst>
                              <a:ext uri="{A12FA001-AC4F-418D-AE19-62706E023703}">
                                <ahyp:hlinkClr xmlns:ahyp="http://schemas.microsoft.com/office/drawing/2018/hyperlinkcolor" val="tx"/>
                              </a:ext>
                            </a:extLst>
                          </a:hlinkClick>
                        </a:rPr>
                        <a:t>Azure SQL Database pricing page</a:t>
                      </a:r>
                      <a:endParaRPr lang="en-US" sz="1400" b="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Business model and pricing details</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0694853"/>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u="sng">
                          <a:solidFill>
                            <a:schemeClr val="accent1"/>
                          </a:solidFill>
                          <a:effectLst/>
                          <a:hlinkClick r:id="rId3">
                            <a:extLst>
                              <a:ext uri="{A12FA001-AC4F-418D-AE19-62706E023703}">
                                <ahyp:hlinkClr xmlns:ahyp="http://schemas.microsoft.com/office/drawing/2018/hyperlinkcolor" val="tx"/>
                              </a:ext>
                            </a:extLst>
                          </a:hlinkClick>
                        </a:rPr>
                        <a:t>Azure Hybrid Use Benefit (AHUB)</a:t>
                      </a:r>
                      <a:endParaRPr lang="en-US" sz="1400" b="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Discount details for customers with SQL Server licenses </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9879426"/>
                  </a:ext>
                </a:extLst>
              </a:tr>
              <a:tr h="47243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u="sng">
                          <a:solidFill>
                            <a:schemeClr val="accent1"/>
                          </a:solidFill>
                          <a:effectLst/>
                          <a:hlinkClick r:id="rId4">
                            <a:extLst>
                              <a:ext uri="{A12FA001-AC4F-418D-AE19-62706E023703}">
                                <ahyp:hlinkClr xmlns:ahyp="http://schemas.microsoft.com/office/drawing/2018/hyperlinkcolor" val="tx"/>
                              </a:ext>
                            </a:extLst>
                          </a:hlinkClick>
                        </a:rPr>
                        <a:t>Feature comparison: Azure SQL Database versus SQL Server</a:t>
                      </a:r>
                      <a:endParaRPr lang="en-US" sz="1400" b="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High level feature availability matrix and need comparison with </a:t>
                      </a:r>
                      <a:br>
                        <a:rPr lang="en-US" sz="1400">
                          <a:effectLst/>
                        </a:rPr>
                      </a:br>
                      <a:r>
                        <a:rPr lang="en-US" sz="1400">
                          <a:effectLst/>
                        </a:rPr>
                        <a:t>SQL Server and rest of SQL Database</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522411"/>
                  </a:ext>
                </a:extLst>
              </a:tr>
              <a:tr h="47243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u="sng">
                          <a:solidFill>
                            <a:schemeClr val="accent1"/>
                          </a:solidFill>
                          <a:effectLst/>
                          <a:hlinkClick r:id="rId5">
                            <a:extLst>
                              <a:ext uri="{A12FA001-AC4F-418D-AE19-62706E023703}">
                                <ahyp:hlinkClr xmlns:ahyp="http://schemas.microsoft.com/office/drawing/2018/hyperlinkcolor" val="tx"/>
                              </a:ext>
                            </a:extLst>
                          </a:hlinkClick>
                        </a:rPr>
                        <a:t>Azure SQL Database Managed Instance T-SQL </a:t>
                      </a:r>
                      <a:br>
                        <a:rPr lang="en-US" sz="1400" b="0" u="sng">
                          <a:solidFill>
                            <a:schemeClr val="accent1"/>
                          </a:solidFill>
                          <a:effectLst/>
                          <a:hlinkClick r:id="rId5">
                            <a:extLst>
                              <a:ext uri="{A12FA001-AC4F-418D-AE19-62706E023703}">
                                <ahyp:hlinkClr xmlns:ahyp="http://schemas.microsoft.com/office/drawing/2018/hyperlinkcolor" val="tx"/>
                              </a:ext>
                            </a:extLst>
                          </a:hlinkClick>
                        </a:rPr>
                      </a:br>
                      <a:r>
                        <a:rPr lang="en-US" sz="1400" b="0" u="sng">
                          <a:solidFill>
                            <a:schemeClr val="accent1"/>
                          </a:solidFill>
                          <a:effectLst/>
                          <a:hlinkClick r:id="rId5">
                            <a:extLst>
                              <a:ext uri="{A12FA001-AC4F-418D-AE19-62706E023703}">
                                <ahyp:hlinkClr xmlns:ahyp="http://schemas.microsoft.com/office/drawing/2018/hyperlinkcolor" val="tx"/>
                              </a:ext>
                            </a:extLst>
                          </a:hlinkClick>
                        </a:rPr>
                        <a:t>differences from SQL Server</a:t>
                      </a:r>
                      <a:endParaRPr lang="en-US" sz="1400" b="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dirty="0">
                          <a:effectLst/>
                        </a:rPr>
                        <a:t>Detailed functional behavior of SQL MI</a:t>
                      </a:r>
                      <a:endParaRPr lang="en-US" sz="1400" dirty="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482073"/>
                  </a:ext>
                </a:extLst>
              </a:tr>
              <a:tr h="281644">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u="sng">
                          <a:solidFill>
                            <a:schemeClr val="accent1"/>
                          </a:solidFill>
                          <a:effectLst/>
                          <a:hlinkClick r:id="rId6">
                            <a:extLst>
                              <a:ext uri="{A12FA001-AC4F-418D-AE19-62706E023703}">
                                <ahyp:hlinkClr xmlns:ahyp="http://schemas.microsoft.com/office/drawing/2018/hyperlinkcolor" val="tx"/>
                              </a:ext>
                            </a:extLst>
                          </a:hlinkClick>
                        </a:rPr>
                        <a:t>Create Managed Instance - Tutorial</a:t>
                      </a:r>
                      <a:endParaRPr lang="en-US" sz="1400" b="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How to create SQL MI and connect to it (quick getting started guide)</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599486"/>
                  </a:ext>
                </a:extLst>
              </a:tr>
              <a:tr h="350088">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u="sng">
                          <a:solidFill>
                            <a:schemeClr val="accent1"/>
                          </a:solidFill>
                          <a:effectLst/>
                          <a:hlinkClick r:id="rId7">
                            <a:extLst>
                              <a:ext uri="{A12FA001-AC4F-418D-AE19-62706E023703}">
                                <ahyp:hlinkClr xmlns:ahyp="http://schemas.microsoft.com/office/drawing/2018/hyperlinkcolor" val="tx"/>
                              </a:ext>
                            </a:extLst>
                          </a:hlinkClick>
                        </a:rPr>
                        <a:t>How To: Configure a </a:t>
                      </a:r>
                      <a:r>
                        <a:rPr lang="en-US" sz="1400" b="0" u="sng" err="1">
                          <a:solidFill>
                            <a:schemeClr val="accent1"/>
                          </a:solidFill>
                          <a:effectLst/>
                          <a:hlinkClick r:id="rId7">
                            <a:extLst>
                              <a:ext uri="{A12FA001-AC4F-418D-AE19-62706E023703}">
                                <ahyp:hlinkClr xmlns:ahyp="http://schemas.microsoft.com/office/drawing/2018/hyperlinkcolor" val="tx"/>
                              </a:ext>
                            </a:extLst>
                          </a:hlinkClick>
                        </a:rPr>
                        <a:t>VNet</a:t>
                      </a:r>
                      <a:r>
                        <a:rPr lang="en-US" sz="1400" b="0" u="sng">
                          <a:solidFill>
                            <a:schemeClr val="accent1"/>
                          </a:solidFill>
                          <a:effectLst/>
                          <a:hlinkClick r:id="rId7">
                            <a:extLst>
                              <a:ext uri="{A12FA001-AC4F-418D-AE19-62706E023703}">
                                <ahyp:hlinkClr xmlns:ahyp="http://schemas.microsoft.com/office/drawing/2018/hyperlinkcolor" val="tx"/>
                              </a:ext>
                            </a:extLst>
                          </a:hlinkClick>
                        </a:rPr>
                        <a:t> for Azure SQL Database </a:t>
                      </a:r>
                      <a:br>
                        <a:rPr lang="en-US" sz="1400" b="0" u="sng">
                          <a:solidFill>
                            <a:schemeClr val="accent1"/>
                          </a:solidFill>
                          <a:effectLst/>
                          <a:hlinkClick r:id="rId7">
                            <a:extLst>
                              <a:ext uri="{A12FA001-AC4F-418D-AE19-62706E023703}">
                                <ahyp:hlinkClr xmlns:ahyp="http://schemas.microsoft.com/office/drawing/2018/hyperlinkcolor" val="tx"/>
                              </a:ext>
                            </a:extLst>
                          </a:hlinkClick>
                        </a:rPr>
                      </a:br>
                      <a:r>
                        <a:rPr lang="en-US" sz="1400" b="0" u="sng">
                          <a:solidFill>
                            <a:schemeClr val="accent1"/>
                          </a:solidFill>
                          <a:effectLst/>
                          <a:hlinkClick r:id="rId7">
                            <a:extLst>
                              <a:ext uri="{A12FA001-AC4F-418D-AE19-62706E023703}">
                                <ahyp:hlinkClr xmlns:ahyp="http://schemas.microsoft.com/office/drawing/2018/hyperlinkcolor" val="tx"/>
                              </a:ext>
                            </a:extLst>
                          </a:hlinkClick>
                        </a:rPr>
                        <a:t>Managed Instance</a:t>
                      </a:r>
                      <a:r>
                        <a:rPr lang="en-US" sz="1400" b="0">
                          <a:solidFill>
                            <a:schemeClr val="accent1"/>
                          </a:solidFill>
                          <a:effectLst/>
                        </a:rPr>
                        <a:t> </a:t>
                      </a: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How to makes sure that </a:t>
                      </a:r>
                      <a:r>
                        <a:rPr lang="en-US" sz="1400" err="1">
                          <a:effectLst/>
                        </a:rPr>
                        <a:t>VNet</a:t>
                      </a:r>
                      <a:r>
                        <a:rPr lang="en-US" sz="1400">
                          <a:effectLst/>
                        </a:rPr>
                        <a:t> is compliant with SQL MI requirements</a:t>
                      </a: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3454639"/>
                  </a:ext>
                </a:extLst>
              </a:tr>
              <a:tr h="45720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400" b="0" u="sng">
                          <a:solidFill>
                            <a:schemeClr val="accent1"/>
                          </a:solidFill>
                          <a:effectLst/>
                          <a:hlinkClick r:id="rId8">
                            <a:extLst>
                              <a:ext uri="{A12FA001-AC4F-418D-AE19-62706E023703}">
                                <ahyp:hlinkClr xmlns:ahyp="http://schemas.microsoft.com/office/drawing/2018/hyperlinkcolor" val="tx"/>
                              </a:ext>
                            </a:extLst>
                          </a:hlinkClick>
                        </a:rPr>
                        <a:t>How To: Configure a Custom DNS for Azure SQL Database Managed Instance</a:t>
                      </a:r>
                      <a:endParaRPr lang="en-US" sz="1400" b="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400">
                          <a:effectLst/>
                        </a:rPr>
                        <a:t>Networking misconfiguration is currently the most frequent reason that prevents customers from deploying SQL MI successfully</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9719999"/>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u="sng">
                          <a:solidFill>
                            <a:schemeClr val="accent1"/>
                          </a:solidFill>
                          <a:effectLst/>
                          <a:hlinkClick r:id="rId9">
                            <a:extLst>
                              <a:ext uri="{A12FA001-AC4F-418D-AE19-62706E023703}">
                                <ahyp:hlinkClr xmlns:ahyp="http://schemas.microsoft.com/office/drawing/2018/hyperlinkcolor" val="tx"/>
                              </a:ext>
                            </a:extLst>
                          </a:hlinkClick>
                        </a:rPr>
                        <a:t>Connect your application to Azure SQL Database</a:t>
                      </a:r>
                      <a:endParaRPr lang="en-US" sz="1400" b="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High level of detail how to connect app to MI (supported scenarios, high level steps, links on detailed how-to)</a:t>
                      </a: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88629"/>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32742" rtl="0" eaLnBrk="1" latinLnBrk="0" hangingPunct="1">
                        <a:lnSpc>
                          <a:spcPct val="90000"/>
                        </a:lnSpc>
                        <a:spcBef>
                          <a:spcPts val="0"/>
                        </a:spcBef>
                        <a:spcAft>
                          <a:spcPts val="0"/>
                        </a:spcAft>
                      </a:pPr>
                      <a:r>
                        <a:rPr lang="en-US" sz="1400" b="0" u="sng" kern="1200">
                          <a:solidFill>
                            <a:schemeClr val="accent1"/>
                          </a:solidFill>
                          <a:effectLst/>
                          <a:latin typeface="+mn-lt"/>
                          <a:ea typeface="+mn-ea"/>
                          <a:cs typeface="+mn-cs"/>
                          <a:hlinkClick r:id="rId10">
                            <a:extLst>
                              <a:ext uri="{A12FA001-AC4F-418D-AE19-62706E023703}">
                                <ahyp:hlinkClr xmlns:ahyp="http://schemas.microsoft.com/office/drawing/2018/hyperlinkcolor" val="tx"/>
                              </a:ext>
                            </a:extLst>
                          </a:hlinkClick>
                        </a:rPr>
                        <a:t>SQL Server instance migration to Azure SQL Database </a:t>
                      </a:r>
                      <a:br>
                        <a:rPr lang="en-US" sz="1400" b="0" u="sng" kern="1200">
                          <a:solidFill>
                            <a:schemeClr val="accent1"/>
                          </a:solidFill>
                          <a:effectLst/>
                          <a:latin typeface="+mn-lt"/>
                          <a:ea typeface="+mn-ea"/>
                          <a:cs typeface="+mn-cs"/>
                          <a:hlinkClick r:id="rId10">
                            <a:extLst>
                              <a:ext uri="{A12FA001-AC4F-418D-AE19-62706E023703}">
                                <ahyp:hlinkClr xmlns:ahyp="http://schemas.microsoft.com/office/drawing/2018/hyperlinkcolor" val="tx"/>
                              </a:ext>
                            </a:extLst>
                          </a:hlinkClick>
                        </a:rPr>
                      </a:br>
                      <a:r>
                        <a:rPr lang="en-US" sz="1400" b="0" u="sng" kern="1200">
                          <a:solidFill>
                            <a:schemeClr val="accent1"/>
                          </a:solidFill>
                          <a:effectLst/>
                          <a:latin typeface="+mn-lt"/>
                          <a:ea typeface="+mn-ea"/>
                          <a:cs typeface="+mn-cs"/>
                          <a:hlinkClick r:id="rId10">
                            <a:extLst>
                              <a:ext uri="{A12FA001-AC4F-418D-AE19-62706E023703}">
                                <ahyp:hlinkClr xmlns:ahyp="http://schemas.microsoft.com/office/drawing/2018/hyperlinkcolor" val="tx"/>
                              </a:ext>
                            </a:extLst>
                          </a:hlinkClick>
                        </a:rPr>
                        <a:t>Managed Instance</a:t>
                      </a:r>
                      <a:endParaRPr lang="en-US" sz="1400" b="0" u="sng" kern="1200">
                        <a:solidFill>
                          <a:schemeClr val="accent1"/>
                        </a:solidFill>
                        <a:effectLst/>
                        <a:latin typeface="+mn-lt"/>
                        <a:ea typeface="+mn-ea"/>
                        <a:cs typeface="+mn-cs"/>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Various options to migrate application to SQL MI</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825641"/>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32742" rtl="0" eaLnBrk="1" latinLnBrk="0" hangingPunct="1">
                        <a:lnSpc>
                          <a:spcPct val="90000"/>
                        </a:lnSpc>
                        <a:spcBef>
                          <a:spcPts val="0"/>
                        </a:spcBef>
                        <a:spcAft>
                          <a:spcPts val="0"/>
                        </a:spcAft>
                      </a:pPr>
                      <a:r>
                        <a:rPr lang="en-US" sz="1400" b="0" u="sng" kern="1200">
                          <a:solidFill>
                            <a:schemeClr val="accent1"/>
                          </a:solidFill>
                          <a:effectLst/>
                          <a:latin typeface="+mn-lt"/>
                          <a:ea typeface="+mn-ea"/>
                          <a:cs typeface="+mn-cs"/>
                          <a:hlinkClick r:id="rId11">
                            <a:extLst>
                              <a:ext uri="{A12FA001-AC4F-418D-AE19-62706E023703}">
                                <ahyp:hlinkClr xmlns:ahyp="http://schemas.microsoft.com/office/drawing/2018/hyperlinkcolor" val="tx"/>
                              </a:ext>
                            </a:extLst>
                          </a:hlinkClick>
                        </a:rPr>
                        <a:t>https://docs.microsoft.com/en-us/azure/sql-database/sql-database-managed-instance-resource-limits</a:t>
                      </a:r>
                      <a:endParaRPr lang="en-US" sz="1400" b="0" u="sng" kern="1200">
                        <a:solidFill>
                          <a:schemeClr val="accent1"/>
                        </a:solidFill>
                        <a:effectLst/>
                        <a:latin typeface="+mn-lt"/>
                        <a:ea typeface="+mn-ea"/>
                        <a:cs typeface="+mn-cs"/>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kern="1200">
                          <a:solidFill>
                            <a:schemeClr val="dk1"/>
                          </a:solidFill>
                          <a:effectLst/>
                          <a:latin typeface="+mn-lt"/>
                          <a:ea typeface="+mn-ea"/>
                          <a:cs typeface="+mn-cs"/>
                        </a:rPr>
                        <a:t>Subscription-level quotas and official process to obtain larger quota</a:t>
                      </a: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783617"/>
                  </a:ext>
                </a:extLst>
              </a:tr>
              <a:tr h="66322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u="sng">
                          <a:solidFill>
                            <a:schemeClr val="accent1"/>
                          </a:solidFill>
                          <a:effectLst/>
                          <a:hlinkClick r:id="rId12">
                            <a:extLst>
                              <a:ext uri="{A12FA001-AC4F-418D-AE19-62706E023703}">
                                <ahyp:hlinkClr xmlns:ahyp="http://schemas.microsoft.com/office/drawing/2018/hyperlinkcolor" val="tx"/>
                              </a:ext>
                            </a:extLst>
                          </a:hlinkClick>
                        </a:rPr>
                        <a:t>Azure Support plans</a:t>
                      </a:r>
                      <a:endParaRPr lang="en-US" sz="1400" b="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Explore the range of Azure support options and choose the plan that best fits, whether you're a developer just starting your cloud journey or a large org. deploying business-critical, strategic applications</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141223"/>
                  </a:ext>
                </a:extLst>
              </a:tr>
              <a:tr h="302843">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b="0" u="sng" dirty="0">
                          <a:solidFill>
                            <a:schemeClr val="accent1"/>
                          </a:solidFill>
                          <a:effectLst/>
                          <a:hlinkClick r:id="rId13">
                            <a:extLst>
                              <a:ext uri="{A12FA001-AC4F-418D-AE19-62706E023703}">
                                <ahyp:hlinkClr xmlns:ahyp="http://schemas.microsoft.com/office/drawing/2018/hyperlinkcolor" val="tx"/>
                              </a:ext>
                            </a:extLst>
                          </a:hlinkClick>
                        </a:rPr>
                        <a:t>How to create Azure support request</a:t>
                      </a:r>
                      <a:endParaRPr lang="en-US" sz="1400" b="0" dirty="0">
                        <a:solidFill>
                          <a:schemeClr val="accent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spcBef>
                          <a:spcPts val="0"/>
                        </a:spcBef>
                        <a:spcAft>
                          <a:spcPts val="0"/>
                        </a:spcAft>
                      </a:pPr>
                      <a:r>
                        <a:rPr lang="en-US" sz="1400" dirty="0">
                          <a:effectLst/>
                        </a:rPr>
                        <a:t>Step by step instructions to open support ticket</a:t>
                      </a:r>
                      <a:endParaRPr lang="en-US" sz="1400" dirty="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1427775"/>
                  </a:ext>
                </a:extLst>
              </a:tr>
            </a:tbl>
          </a:graphicData>
        </a:graphic>
      </p:graphicFrame>
    </p:spTree>
    <p:extLst>
      <p:ext uri="{BB962C8B-B14F-4D97-AF65-F5344CB8AC3E}">
        <p14:creationId xmlns:p14="http://schemas.microsoft.com/office/powerpoint/2010/main" val="328864835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62355D-4959-4BBD-A5FA-672E34AF55B2}"/>
              </a:ext>
            </a:extLst>
          </p:cNvPr>
          <p:cNvSpPr>
            <a:spLocks noGrp="1"/>
          </p:cNvSpPr>
          <p:nvPr>
            <p:ph type="title"/>
          </p:nvPr>
        </p:nvSpPr>
        <p:spPr/>
        <p:txBody>
          <a:bodyPr/>
          <a:lstStyle/>
          <a:p>
            <a:r>
              <a:rPr lang="en-US" sz="3264"/>
              <a:t>Blogs, best practices</a:t>
            </a:r>
          </a:p>
        </p:txBody>
      </p:sp>
      <p:graphicFrame>
        <p:nvGraphicFramePr>
          <p:cNvPr id="6" name="Table 5">
            <a:extLst>
              <a:ext uri="{FF2B5EF4-FFF2-40B4-BE49-F238E27FC236}">
                <a16:creationId xmlns:a16="http://schemas.microsoft.com/office/drawing/2014/main" id="{5B37E89F-BFC9-4195-B5FD-350ACA656D50}"/>
              </a:ext>
            </a:extLst>
          </p:cNvPr>
          <p:cNvGraphicFramePr>
            <a:graphicFrameLocks noGrp="1"/>
          </p:cNvGraphicFramePr>
          <p:nvPr>
            <p:extLst>
              <p:ext uri="{D42A27DB-BD31-4B8C-83A1-F6EECF244321}">
                <p14:modId xmlns:p14="http://schemas.microsoft.com/office/powerpoint/2010/main" val="3613940936"/>
              </p:ext>
            </p:extLst>
          </p:nvPr>
        </p:nvGraphicFramePr>
        <p:xfrm>
          <a:off x="590398" y="1223484"/>
          <a:ext cx="11544300" cy="5321808"/>
        </p:xfrm>
        <a:graphic>
          <a:graphicData uri="http://schemas.openxmlformats.org/drawingml/2006/table">
            <a:tbl>
              <a:tblPr firstRow="1" firstCol="1" bandRow="1"/>
              <a:tblGrid>
                <a:gridCol w="5688919">
                  <a:extLst>
                    <a:ext uri="{9D8B030D-6E8A-4147-A177-3AD203B41FA5}">
                      <a16:colId xmlns:a16="http://schemas.microsoft.com/office/drawing/2014/main" val="895096204"/>
                    </a:ext>
                  </a:extLst>
                </a:gridCol>
                <a:gridCol w="5855381">
                  <a:extLst>
                    <a:ext uri="{9D8B030D-6E8A-4147-A177-3AD203B41FA5}">
                      <a16:colId xmlns:a16="http://schemas.microsoft.com/office/drawing/2014/main" val="3611563581"/>
                    </a:ext>
                  </a:extLst>
                </a:gridCol>
              </a:tblGrid>
              <a:tr h="36576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a:solidFill>
                            <a:schemeClr val="bg1"/>
                          </a:solidFill>
                          <a:effectLst/>
                        </a:rPr>
                        <a:t>Document </a:t>
                      </a:r>
                      <a:endParaRPr lang="en-US" sz="1400">
                        <a:solidFill>
                          <a:schemeClr val="bg1"/>
                        </a:solidFill>
                        <a:effectLst/>
                        <a:latin typeface="Times New Roman" panose="02020603050405020304" pitchFamily="18" charset="0"/>
                        <a:ea typeface="Calibri" panose="020F0502020204030204" pitchFamily="34" charset="0"/>
                      </a:endParaRPr>
                    </a:p>
                  </a:txBody>
                  <a:tcPr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3"/>
                    </a:solid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a:effectLst/>
                        </a:rPr>
                        <a:t>When to use it</a:t>
                      </a:r>
                      <a:endParaRPr lang="en-US" sz="1400">
                        <a:effectLst/>
                        <a:latin typeface="Times New Roman" panose="02020603050405020304" pitchFamily="18" charset="0"/>
                        <a:ea typeface="Calibri" panose="020F0502020204030204" pitchFamily="34" charset="0"/>
                      </a:endParaRPr>
                    </a:p>
                  </a:txBody>
                  <a:tcPr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1145993479"/>
                  </a:ext>
                </a:extLst>
              </a:tr>
              <a:tr h="37378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a:lnSpc>
                          <a:spcPct val="90000"/>
                        </a:lnSpc>
                      </a:pPr>
                      <a:r>
                        <a:rPr lang="en-US" sz="1400" b="0" kern="1200">
                          <a:solidFill>
                            <a:schemeClr val="accent1"/>
                          </a:solidFill>
                          <a:effectLst/>
                          <a:latin typeface="+mn-lt"/>
                          <a:ea typeface="+mn-ea"/>
                          <a:cs typeface="+mn-cs"/>
                          <a:hlinkClick r:id="rId2">
                            <a:extLst>
                              <a:ext uri="{A12FA001-AC4F-418D-AE19-62706E023703}">
                                <ahyp:hlinkClr xmlns:ahyp="http://schemas.microsoft.com/office/drawing/2018/hyperlinkcolor" val="tx"/>
                              </a:ext>
                            </a:extLst>
                          </a:hlinkClick>
                        </a:rPr>
                        <a:t>Managed Instance ARM template reference</a:t>
                      </a:r>
                      <a:endParaRPr lang="en-US" sz="1400" b="0" kern="1200">
                        <a:solidFill>
                          <a:schemeClr val="accent1"/>
                        </a:solidFill>
                        <a:effectLst/>
                        <a:latin typeface="+mn-lt"/>
                        <a:ea typeface="+mn-ea"/>
                        <a:cs typeface="+mn-cs"/>
                      </a:endParaRPr>
                    </a:p>
                    <a:p>
                      <a:pPr>
                        <a:lnSpc>
                          <a:spcPct val="90000"/>
                        </a:lnSpc>
                      </a:pPr>
                      <a:r>
                        <a:rPr lang="en-US" sz="1400" b="0" kern="1200">
                          <a:solidFill>
                            <a:schemeClr val="accent1"/>
                          </a:solidFill>
                          <a:effectLst/>
                          <a:latin typeface="+mn-lt"/>
                          <a:ea typeface="+mn-ea"/>
                          <a:cs typeface="+mn-cs"/>
                        </a:rPr>
                        <a:t> </a:t>
                      </a:r>
                    </a:p>
                    <a:p>
                      <a:pPr>
                        <a:lnSpc>
                          <a:spcPct val="90000"/>
                        </a:lnSpc>
                      </a:pPr>
                      <a:r>
                        <a:rPr lang="en-US" sz="1400" b="0" kern="1200">
                          <a:solidFill>
                            <a:schemeClr val="accent1"/>
                          </a:solidFill>
                          <a:effectLst/>
                          <a:latin typeface="+mn-lt"/>
                          <a:ea typeface="+mn-ea"/>
                          <a:cs typeface="+mn-cs"/>
                          <a:hlinkClick r:id="rId3">
                            <a:extLst>
                              <a:ext uri="{A12FA001-AC4F-418D-AE19-62706E023703}">
                                <ahyp:hlinkClr xmlns:ahyp="http://schemas.microsoft.com/office/drawing/2018/hyperlinkcolor" val="tx"/>
                              </a:ext>
                            </a:extLst>
                          </a:hlinkClick>
                        </a:rPr>
                        <a:t>Create SQL MI using ARM templates</a:t>
                      </a:r>
                      <a:endParaRPr lang="en-US" sz="1400" b="0" kern="1200">
                        <a:solidFill>
                          <a:schemeClr val="accent1"/>
                        </a:solidFill>
                        <a:effectLst/>
                        <a:latin typeface="+mn-lt"/>
                        <a:ea typeface="+mn-ea"/>
                        <a:cs typeface="+mn-cs"/>
                      </a:endParaRPr>
                    </a:p>
                    <a:p>
                      <a:pPr>
                        <a:lnSpc>
                          <a:spcPct val="90000"/>
                        </a:lnSpc>
                      </a:pPr>
                      <a:r>
                        <a:rPr lang="en-US" sz="1400" b="0" kern="1200">
                          <a:solidFill>
                            <a:schemeClr val="accent1"/>
                          </a:solidFill>
                          <a:effectLst/>
                          <a:latin typeface="+mn-lt"/>
                          <a:ea typeface="+mn-ea"/>
                          <a:cs typeface="+mn-cs"/>
                        </a:rPr>
                        <a:t> </a:t>
                      </a:r>
                    </a:p>
                    <a:p>
                      <a:pPr>
                        <a:lnSpc>
                          <a:spcPct val="90000"/>
                        </a:lnSpc>
                      </a:pPr>
                      <a:r>
                        <a:rPr lang="en-US" sz="1400" b="0" kern="1200">
                          <a:solidFill>
                            <a:schemeClr val="accent1"/>
                          </a:solidFill>
                          <a:effectLst/>
                          <a:latin typeface="+mn-lt"/>
                          <a:ea typeface="+mn-ea"/>
                          <a:cs typeface="+mn-cs"/>
                          <a:hlinkClick r:id="rId4">
                            <a:extLst>
                              <a:ext uri="{A12FA001-AC4F-418D-AE19-62706E023703}">
                                <ahyp:hlinkClr xmlns:ahyp="http://schemas.microsoft.com/office/drawing/2018/hyperlinkcolor" val="tx"/>
                              </a:ext>
                            </a:extLst>
                          </a:hlinkClick>
                        </a:rPr>
                        <a:t>Change size of SQL MI using PowerShell</a:t>
                      </a:r>
                      <a:endParaRPr lang="en-US" sz="1400" b="0" kern="1200">
                        <a:solidFill>
                          <a:schemeClr val="accent1"/>
                        </a:solidFill>
                        <a:effectLst/>
                        <a:latin typeface="+mn-lt"/>
                        <a:ea typeface="+mn-ea"/>
                        <a:cs typeface="+mn-cs"/>
                      </a:endParaRPr>
                    </a:p>
                  </a:txBody>
                  <a:tcPr marR="45720">
                    <a:lnL w="12700" cmpd="sng">
                      <a:solidFill>
                        <a:srgbClr val="FFFFFF"/>
                      </a:solidFill>
                    </a:lnL>
                    <a:lnR w="12700" cmpd="sng">
                      <a:solidFill>
                        <a:srgbClr val="FFFFFF"/>
                      </a:solidFill>
                    </a:lnR>
                    <a:lnT w="38100" cmpd="sng">
                      <a:solidFill>
                        <a:srgbClr val="FFFFFF"/>
                      </a:solidFill>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solidFill>
                            <a:schemeClr val="tx1"/>
                          </a:solidFill>
                          <a:effectLst/>
                        </a:rPr>
                        <a:t>SQL MI management through ARM templates &amp; PowerShell </a:t>
                      </a:r>
                    </a:p>
                    <a:p>
                      <a:pPr marL="0" marR="0">
                        <a:lnSpc>
                          <a:spcPct val="90000"/>
                        </a:lnSpc>
                        <a:spcBef>
                          <a:spcPts val="0"/>
                        </a:spcBef>
                        <a:spcAft>
                          <a:spcPts val="0"/>
                        </a:spcAft>
                      </a:pPr>
                      <a:r>
                        <a:rPr lang="en-US" sz="1400" kern="1200">
                          <a:solidFill>
                            <a:schemeClr val="tx1"/>
                          </a:solidFill>
                          <a:effectLst/>
                          <a:latin typeface="+mn-lt"/>
                          <a:ea typeface="+mn-ea"/>
                          <a:cs typeface="+mn-cs"/>
                        </a:rPr>
                        <a:t>(official docs and blogs)</a:t>
                      </a:r>
                    </a:p>
                  </a:txBody>
                  <a:tcPr marR="45720">
                    <a:lnL w="12700" cmpd="sng">
                      <a:solidFill>
                        <a:srgbClr val="FFFFFF"/>
                      </a:solidFill>
                    </a:lnL>
                    <a:lnR w="12700" cmpd="sng">
                      <a:solidFill>
                        <a:srgbClr val="FFFFFF"/>
                      </a:solidFill>
                    </a:lnR>
                    <a:lnT w="38100" cmpd="sng">
                      <a:solidFill>
                        <a:srgbClr val="FFFFFF"/>
                      </a:solidFill>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827421"/>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0" kern="1200">
                          <a:solidFill>
                            <a:schemeClr val="accent1"/>
                          </a:solidFill>
                          <a:effectLst/>
                          <a:latin typeface="+mn-lt"/>
                          <a:ea typeface="+mn-ea"/>
                          <a:cs typeface="+mn-cs"/>
                          <a:hlinkClick r:id="rId5">
                            <a:extLst>
                              <a:ext uri="{A12FA001-AC4F-418D-AE19-62706E023703}">
                                <ahyp:hlinkClr xmlns:ahyp="http://schemas.microsoft.com/office/drawing/2018/hyperlinkcolor" val="tx"/>
                              </a:ext>
                            </a:extLst>
                          </a:hlinkClick>
                        </a:rPr>
                        <a:t>Cross-instance point-in-time restore in Azure SQL Database Managed Instance</a:t>
                      </a:r>
                      <a:endParaRPr lang="en-US" sz="1100" b="0">
                        <a:solidFill>
                          <a:schemeClr val="accent1"/>
                        </a:solidFill>
                        <a:effectLst/>
                        <a:latin typeface="Times New Roman" panose="02020603050405020304" pitchFamily="18" charset="0"/>
                        <a:ea typeface="Calibri" panose="020F0502020204030204" pitchFamily="34" charset="0"/>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kern="1200">
                          <a:solidFill>
                            <a:schemeClr val="tx1"/>
                          </a:solidFill>
                          <a:effectLst/>
                          <a:latin typeface="+mn-lt"/>
                          <a:ea typeface="+mn-ea"/>
                          <a:cs typeface="+mn-cs"/>
                        </a:rPr>
                        <a:t>How to restore database to another instance</a:t>
                      </a: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1427775"/>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0" kern="1200">
                          <a:solidFill>
                            <a:schemeClr val="accent1"/>
                          </a:solidFill>
                          <a:effectLst/>
                          <a:latin typeface="+mn-lt"/>
                          <a:ea typeface="+mn-ea"/>
                          <a:cs typeface="+mn-cs"/>
                          <a:hlinkClick r:id="rId6">
                            <a:extLst>
                              <a:ext uri="{A12FA001-AC4F-418D-AE19-62706E023703}">
                                <ahyp:hlinkClr xmlns:ahyp="http://schemas.microsoft.com/office/drawing/2018/hyperlinkcolor" val="tx"/>
                              </a:ext>
                            </a:extLst>
                          </a:hlinkClick>
                        </a:rPr>
                        <a:t>CAT Blog: CPU and Memory Allocation on Azure SQL Database Managed Instance</a:t>
                      </a:r>
                      <a:endParaRPr lang="en-US" sz="1400" b="0" kern="1200">
                        <a:solidFill>
                          <a:schemeClr val="accent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gn="l" defTabSz="914367" rtl="0" eaLnBrk="1" latinLnBrk="0" hangingPunct="1">
                        <a:lnSpc>
                          <a:spcPct val="90000"/>
                        </a:lnSpc>
                        <a:spcBef>
                          <a:spcPts val="0"/>
                        </a:spcBef>
                        <a:spcAft>
                          <a:spcPts val="0"/>
                        </a:spcAft>
                      </a:pPr>
                      <a:r>
                        <a:rPr lang="en-US" sz="1400" kern="1200">
                          <a:solidFill>
                            <a:schemeClr val="tx1"/>
                          </a:solidFill>
                          <a:effectLst/>
                          <a:latin typeface="+mn-lt"/>
                          <a:ea typeface="+mn-ea"/>
                          <a:cs typeface="+mn-cs"/>
                        </a:rPr>
                        <a:t>Explains how to interpret various information exposed in SSMS and DMVs regarding resource allocation is SQL MI</a:t>
                      </a:r>
                    </a:p>
                    <a:p>
                      <a:pPr marL="0" marR="0">
                        <a:lnSpc>
                          <a:spcPct val="90000"/>
                        </a:lnSpc>
                        <a:spcBef>
                          <a:spcPts val="0"/>
                        </a:spcBef>
                        <a:spcAft>
                          <a:spcPts val="0"/>
                        </a:spcAft>
                      </a:pPr>
                      <a:endParaRPr lang="en-US" sz="1400">
                        <a:solidFill>
                          <a:schemeClr val="tx1"/>
                        </a:solidFill>
                        <a:effectLst/>
                        <a:latin typeface="Times New Roman" panose="02020603050405020304" pitchFamily="18" charset="0"/>
                        <a:ea typeface="Calibri" panose="020F0502020204030204" pitchFamily="34" charset="0"/>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167633"/>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0" kern="1200">
                          <a:solidFill>
                            <a:schemeClr val="accent1"/>
                          </a:solidFill>
                          <a:effectLst/>
                          <a:latin typeface="+mn-lt"/>
                          <a:ea typeface="+mn-ea"/>
                          <a:cs typeface="+mn-cs"/>
                          <a:hlinkClick r:id="rId7">
                            <a:extLst>
                              <a:ext uri="{A12FA001-AC4F-418D-AE19-62706E023703}">
                                <ahyp:hlinkClr xmlns:ahyp="http://schemas.microsoft.com/office/drawing/2018/hyperlinkcolor" val="tx"/>
                              </a:ext>
                            </a:extLst>
                          </a:hlinkClick>
                        </a:rPr>
                        <a:t>CAT Blog: Storage best practices in General Purpose </a:t>
                      </a:r>
                      <a:endParaRPr lang="en-US" sz="1400" b="0" kern="1200">
                        <a:solidFill>
                          <a:schemeClr val="accent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kern="1200">
                          <a:solidFill>
                            <a:schemeClr val="tx1"/>
                          </a:solidFill>
                          <a:effectLst/>
                          <a:latin typeface="+mn-lt"/>
                          <a:ea typeface="+mn-ea"/>
                          <a:cs typeface="+mn-cs"/>
                        </a:rPr>
                        <a:t>In this article, we describe database storage architecture on Azure SQL Database Managed Instance (MI), for General Purpose (GP) instances specifically. We also provide a set of best practices to help optimize storage performance</a:t>
                      </a:r>
                    </a:p>
                    <a:p>
                      <a:pPr marL="0" marR="0">
                        <a:lnSpc>
                          <a:spcPct val="90000"/>
                        </a:lnSpc>
                        <a:spcBef>
                          <a:spcPts val="0"/>
                        </a:spcBef>
                        <a:spcAft>
                          <a:spcPts val="0"/>
                        </a:spcAft>
                      </a:pPr>
                      <a:endParaRPr lang="en-US" sz="1400">
                        <a:solidFill>
                          <a:schemeClr val="tx1"/>
                        </a:solidFill>
                        <a:effectLst/>
                        <a:latin typeface="Times New Roman" panose="02020603050405020304" pitchFamily="18" charset="0"/>
                        <a:ea typeface="Calibri" panose="020F0502020204030204" pitchFamily="34" charset="0"/>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3399030"/>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0" kern="1200">
                          <a:solidFill>
                            <a:schemeClr val="accent1"/>
                          </a:solidFill>
                          <a:effectLst/>
                          <a:latin typeface="+mn-lt"/>
                          <a:ea typeface="+mn-ea"/>
                          <a:cs typeface="+mn-cs"/>
                          <a:hlinkClick r:id="rId8">
                            <a:extLst>
                              <a:ext uri="{A12FA001-AC4F-418D-AE19-62706E023703}">
                                <ahyp:hlinkClr xmlns:ahyp="http://schemas.microsoft.com/office/drawing/2018/hyperlinkcolor" val="tx"/>
                              </a:ext>
                            </a:extLst>
                          </a:hlinkClick>
                        </a:rPr>
                        <a:t>CAT Blog: Consume SQL MI Error Log</a:t>
                      </a:r>
                      <a:endParaRPr lang="en-US" sz="1400" b="0" kern="1200">
                        <a:solidFill>
                          <a:schemeClr val="accent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kern="1200">
                          <a:solidFill>
                            <a:schemeClr val="tx1"/>
                          </a:solidFill>
                          <a:effectLst/>
                          <a:latin typeface="+mn-lt"/>
                          <a:ea typeface="+mn-ea"/>
                          <a:cs typeface="+mn-cs"/>
                        </a:rPr>
                        <a:t>How to filter out unnecessary info from SQL error log and focus on what's important to your app using </a:t>
                      </a:r>
                      <a:r>
                        <a:rPr lang="en-US" sz="1400" b="1" kern="1200" err="1">
                          <a:solidFill>
                            <a:schemeClr val="tx1"/>
                          </a:solidFill>
                          <a:effectLst/>
                          <a:latin typeface="+mj-lt"/>
                          <a:ea typeface="+mn-ea"/>
                          <a:cs typeface="+mn-cs"/>
                          <a:hlinkClick r:id="rId9">
                            <a:extLst>
                              <a:ext uri="{A12FA001-AC4F-418D-AE19-62706E023703}">
                                <ahyp:hlinkClr xmlns:ahyp="http://schemas.microsoft.com/office/drawing/2018/hyperlinkcolor" val="tx"/>
                              </a:ext>
                            </a:extLst>
                          </a:hlinkClick>
                        </a:rPr>
                        <a:t>sp_readmierrorlog</a:t>
                      </a:r>
                      <a:endParaRPr lang="en-US" sz="1400" kern="1200">
                        <a:solidFill>
                          <a:schemeClr val="tx1"/>
                        </a:solidFill>
                        <a:effectLst/>
                        <a:latin typeface="+mj-lt"/>
                        <a:ea typeface="+mn-ea"/>
                        <a:cs typeface="+mn-cs"/>
                      </a:endParaRPr>
                    </a:p>
                    <a:p>
                      <a:pPr marL="0" marR="0">
                        <a:lnSpc>
                          <a:spcPct val="90000"/>
                        </a:lnSpc>
                        <a:spcBef>
                          <a:spcPts val="0"/>
                        </a:spcBef>
                        <a:spcAft>
                          <a:spcPts val="0"/>
                        </a:spcAft>
                      </a:pPr>
                      <a:endParaRPr lang="en-US" sz="1400">
                        <a:solidFill>
                          <a:schemeClr val="tx1"/>
                        </a:solidFill>
                        <a:effectLst/>
                        <a:latin typeface="Times New Roman" panose="02020603050405020304" pitchFamily="18" charset="0"/>
                        <a:ea typeface="Calibri" panose="020F0502020204030204" pitchFamily="34" charset="0"/>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152890"/>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0" kern="1200">
                          <a:solidFill>
                            <a:schemeClr val="accent1"/>
                          </a:solidFill>
                          <a:effectLst/>
                          <a:latin typeface="+mn-lt"/>
                          <a:ea typeface="+mn-ea"/>
                          <a:cs typeface="+mn-cs"/>
                          <a:hlinkClick r:id="rId10">
                            <a:extLst>
                              <a:ext uri="{A12FA001-AC4F-418D-AE19-62706E023703}">
                                <ahyp:hlinkClr xmlns:ahyp="http://schemas.microsoft.com/office/drawing/2018/hyperlinkcolor" val="tx"/>
                              </a:ext>
                            </a:extLst>
                          </a:hlinkClick>
                        </a:rPr>
                        <a:t>CAT Blog: Real time performance monitoring for Azure SQL DB Managed Instance</a:t>
                      </a:r>
                      <a:endParaRPr lang="en-US" sz="1400" b="0" kern="1200">
                        <a:solidFill>
                          <a:schemeClr val="accent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kern="1200">
                          <a:solidFill>
                            <a:schemeClr val="tx1"/>
                          </a:solidFill>
                          <a:effectLst/>
                          <a:latin typeface="+mn-lt"/>
                          <a:ea typeface="+mn-ea"/>
                          <a:cs typeface="+mn-cs"/>
                        </a:rPr>
                        <a:t>Configuring and suing </a:t>
                      </a:r>
                      <a:r>
                        <a:rPr lang="en-US" sz="1400" b="1" kern="1200" err="1">
                          <a:solidFill>
                            <a:schemeClr val="tx1"/>
                          </a:solidFill>
                          <a:effectLst/>
                          <a:latin typeface="+mj-lt"/>
                          <a:ea typeface="+mn-ea"/>
                          <a:cs typeface="+mn-cs"/>
                          <a:hlinkClick r:id="rId11">
                            <a:extLst>
                              <a:ext uri="{A12FA001-AC4F-418D-AE19-62706E023703}">
                                <ahyp:hlinkClr xmlns:ahyp="http://schemas.microsoft.com/office/drawing/2018/hyperlinkcolor" val="tx"/>
                              </a:ext>
                            </a:extLst>
                          </a:hlinkClick>
                        </a:rPr>
                        <a:t>Telegraf</a:t>
                      </a:r>
                      <a:r>
                        <a:rPr lang="en-US" sz="1400" kern="1200">
                          <a:solidFill>
                            <a:schemeClr val="tx1"/>
                          </a:solidFill>
                          <a:effectLst/>
                          <a:latin typeface="+mn-lt"/>
                          <a:ea typeface="+mn-ea"/>
                          <a:cs typeface="+mn-cs"/>
                        </a:rPr>
                        <a:t> for real-time perf. monitoring in SQL Managed Instance</a:t>
                      </a:r>
                      <a:endParaRPr lang="en-US" sz="1100"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0679252"/>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0" kern="1200">
                          <a:solidFill>
                            <a:schemeClr val="accent1"/>
                          </a:solidFill>
                          <a:effectLst/>
                          <a:latin typeface="+mn-lt"/>
                          <a:ea typeface="+mn-ea"/>
                          <a:cs typeface="+mn-cs"/>
                          <a:hlinkClick r:id="rId12">
                            <a:extLst>
                              <a:ext uri="{A12FA001-AC4F-418D-AE19-62706E023703}">
                                <ahyp:hlinkClr xmlns:ahyp="http://schemas.microsoft.com/office/drawing/2018/hyperlinkcolor" val="tx"/>
                              </a:ext>
                            </a:extLst>
                          </a:hlinkClick>
                        </a:rPr>
                        <a:t>BLOG: How to send emails in SQL MI using </a:t>
                      </a:r>
                      <a:r>
                        <a:rPr lang="en-US" sz="1400" b="0" kern="1200" err="1">
                          <a:solidFill>
                            <a:schemeClr val="accent1"/>
                          </a:solidFill>
                          <a:effectLst/>
                          <a:latin typeface="+mn-lt"/>
                          <a:ea typeface="+mn-ea"/>
                          <a:cs typeface="+mn-cs"/>
                          <a:hlinkClick r:id="rId12">
                            <a:extLst>
                              <a:ext uri="{A12FA001-AC4F-418D-AE19-62706E023703}">
                                <ahyp:hlinkClr xmlns:ahyp="http://schemas.microsoft.com/office/drawing/2018/hyperlinkcolor" val="tx"/>
                              </a:ext>
                            </a:extLst>
                          </a:hlinkClick>
                        </a:rPr>
                        <a:t>DbMail</a:t>
                      </a:r>
                      <a:endParaRPr lang="en-US" sz="1400" b="0" kern="1200">
                        <a:solidFill>
                          <a:schemeClr val="accent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endParaRPr lang="en-US" sz="1400"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759275"/>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0" kern="1200" dirty="0">
                          <a:solidFill>
                            <a:schemeClr val="accent1"/>
                          </a:solidFill>
                          <a:effectLst/>
                          <a:latin typeface="+mn-lt"/>
                          <a:ea typeface="+mn-ea"/>
                          <a:cs typeface="+mn-cs"/>
                          <a:hlinkClick r:id="rId13">
                            <a:extLst>
                              <a:ext uri="{A12FA001-AC4F-418D-AE19-62706E023703}">
                                <ahyp:hlinkClr xmlns:ahyp="http://schemas.microsoft.com/office/drawing/2018/hyperlinkcolor" val="tx"/>
                              </a:ext>
                            </a:extLst>
                          </a:hlinkClick>
                        </a:rPr>
                        <a:t>SCOM Management Pack for SQL MI</a:t>
                      </a:r>
                      <a:endParaRPr lang="en-US" sz="1400" b="0" kern="1200" dirty="0">
                        <a:solidFill>
                          <a:schemeClr val="accent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kern="1200" dirty="0">
                          <a:solidFill>
                            <a:schemeClr val="tx1"/>
                          </a:solidFill>
                          <a:effectLst/>
                          <a:latin typeface="+mn-lt"/>
                          <a:ea typeface="+mn-ea"/>
                          <a:cs typeface="+mn-cs"/>
                        </a:rPr>
                        <a:t>The blog announcement for SCOM MP for SQL MI and scope details</a:t>
                      </a: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738542654"/>
                  </a:ext>
                </a:extLst>
              </a:tr>
            </a:tbl>
          </a:graphicData>
        </a:graphic>
      </p:graphicFrame>
    </p:spTree>
    <p:extLst>
      <p:ext uri="{BB962C8B-B14F-4D97-AF65-F5344CB8AC3E}">
        <p14:creationId xmlns:p14="http://schemas.microsoft.com/office/powerpoint/2010/main" val="374107277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E2F7BB-D857-41C2-9DDB-0B45AF4BDA17}"/>
              </a:ext>
            </a:extLst>
          </p:cNvPr>
          <p:cNvSpPr>
            <a:spLocks noGrp="1"/>
          </p:cNvSpPr>
          <p:nvPr>
            <p:ph idx="4294967295"/>
          </p:nvPr>
        </p:nvSpPr>
        <p:spPr>
          <a:xfrm>
            <a:off x="542256" y="1313638"/>
            <a:ext cx="11919706" cy="3415807"/>
          </a:xfrm>
        </p:spPr>
        <p:txBody>
          <a:bodyPr/>
          <a:lstStyle/>
          <a:p>
            <a:pPr marL="0" indent="0">
              <a:buNone/>
            </a:pPr>
            <a:r>
              <a:rPr lang="en-US" sz="3264" dirty="0">
                <a:solidFill>
                  <a:schemeClr val="bg1"/>
                </a:solidFill>
                <a:latin typeface="+mj-lt"/>
              </a:rPr>
              <a:t>Learn more about Azure SQL Database in the </a:t>
            </a:r>
            <a:r>
              <a:rPr lang="en-US" sz="3264" dirty="0">
                <a:solidFill>
                  <a:schemeClr val="accent2"/>
                </a:solidFill>
                <a:latin typeface="+mj-lt"/>
                <a:hlinkClick r:id="rId3">
                  <a:extLst>
                    <a:ext uri="{A12FA001-AC4F-418D-AE19-62706E023703}">
                      <ahyp:hlinkClr xmlns:ahyp="http://schemas.microsoft.com/office/drawing/2018/hyperlinkcolor" val="tx"/>
                    </a:ext>
                  </a:extLst>
                </a:hlinkClick>
              </a:rPr>
              <a:t>Azure blog</a:t>
            </a:r>
            <a:endParaRPr lang="en-US" sz="3264" dirty="0">
              <a:solidFill>
                <a:schemeClr val="accent2"/>
              </a:solidFill>
              <a:latin typeface="+mj-lt"/>
            </a:endParaRPr>
          </a:p>
          <a:p>
            <a:pPr marL="0" indent="0">
              <a:buNone/>
            </a:pPr>
            <a:endParaRPr lang="en-US" sz="3264" dirty="0">
              <a:solidFill>
                <a:schemeClr val="bg1"/>
              </a:solidFill>
              <a:latin typeface="+mj-lt"/>
            </a:endParaRPr>
          </a:p>
          <a:p>
            <a:pPr marL="0" indent="0">
              <a:buNone/>
            </a:pPr>
            <a:r>
              <a:rPr lang="en-US" sz="3264" dirty="0">
                <a:solidFill>
                  <a:schemeClr val="bg1"/>
                </a:solidFill>
                <a:latin typeface="+mj-lt"/>
              </a:rPr>
              <a:t>Read about the </a:t>
            </a:r>
            <a:r>
              <a:rPr lang="en-US" sz="3264" dirty="0">
                <a:solidFill>
                  <a:schemeClr val="accent2"/>
                </a:solidFill>
                <a:latin typeface="+mj-lt"/>
                <a:hlinkClick r:id="rId4">
                  <a:extLst>
                    <a:ext uri="{A12FA001-AC4F-418D-AE19-62706E023703}">
                      <ahyp:hlinkClr xmlns:ahyp="http://schemas.microsoft.com/office/drawing/2018/hyperlinkcolor" val="tx"/>
                    </a:ext>
                  </a:extLst>
                </a:hlinkClick>
              </a:rPr>
              <a:t>Database Migration Service announcement</a:t>
            </a:r>
            <a:endParaRPr lang="en-US" sz="3264" dirty="0">
              <a:solidFill>
                <a:schemeClr val="accent2"/>
              </a:solidFill>
              <a:latin typeface="+mj-lt"/>
            </a:endParaRPr>
          </a:p>
          <a:p>
            <a:pPr marL="0" indent="0">
              <a:buNone/>
            </a:pPr>
            <a:endParaRPr lang="en-US" sz="3264" dirty="0">
              <a:solidFill>
                <a:schemeClr val="bg1"/>
              </a:solidFill>
              <a:latin typeface="+mj-lt"/>
            </a:endParaRPr>
          </a:p>
          <a:p>
            <a:pPr marL="0" indent="0">
              <a:buNone/>
            </a:pPr>
            <a:r>
              <a:rPr lang="en-US" sz="3264" dirty="0">
                <a:solidFill>
                  <a:schemeClr val="bg1"/>
                </a:solidFill>
                <a:latin typeface="+mj-lt"/>
              </a:rPr>
              <a:t>Download the </a:t>
            </a:r>
            <a:r>
              <a:rPr lang="en-US" sz="3264" dirty="0">
                <a:solidFill>
                  <a:schemeClr val="accent2"/>
                </a:solidFill>
                <a:latin typeface="+mj-lt"/>
                <a:hlinkClick r:id="rId5">
                  <a:extLst>
                    <a:ext uri="{A12FA001-AC4F-418D-AE19-62706E023703}">
                      <ahyp:hlinkClr xmlns:ahyp="http://schemas.microsoft.com/office/drawing/2018/hyperlinkcolor" val="tx"/>
                    </a:ext>
                  </a:extLst>
                </a:hlinkClick>
              </a:rPr>
              <a:t>Migration Cookbook</a:t>
            </a:r>
            <a:endParaRPr lang="en-US" sz="3264" dirty="0">
              <a:solidFill>
                <a:schemeClr val="accent2"/>
              </a:solidFill>
              <a:latin typeface="+mj-lt"/>
            </a:endParaRPr>
          </a:p>
        </p:txBody>
      </p:sp>
      <p:sp>
        <p:nvSpPr>
          <p:cNvPr id="2" name="TextBox 1">
            <a:extLst>
              <a:ext uri="{FF2B5EF4-FFF2-40B4-BE49-F238E27FC236}">
                <a16:creationId xmlns:a16="http://schemas.microsoft.com/office/drawing/2014/main" id="{44F97142-F58A-4743-B88A-2FAEF204803F}"/>
              </a:ext>
            </a:extLst>
          </p:cNvPr>
          <p:cNvSpPr txBox="1"/>
          <p:nvPr/>
        </p:nvSpPr>
        <p:spPr>
          <a:xfrm>
            <a:off x="7473741" y="5586608"/>
            <a:ext cx="3534622" cy="369332"/>
          </a:xfrm>
          <a:prstGeom prst="rect">
            <a:avLst/>
          </a:prstGeom>
          <a:noFill/>
        </p:spPr>
        <p:txBody>
          <a:bodyPr wrap="none" lIns="0" tIns="0" rIns="0" bIns="0" rtlCol="0">
            <a:spAutoFit/>
          </a:bodyPr>
          <a:lstStyle/>
          <a:p>
            <a:r>
              <a:rPr lang="en-US" sz="2400" dirty="0">
                <a:solidFill>
                  <a:schemeClr val="accent2"/>
                </a:solidFill>
                <a:latin typeface="+mj-lt"/>
                <a:cs typeface="Segoe UI Semilight" panose="020B0402040204020203" pitchFamily="34" charset="0"/>
                <a:hlinkClick r:id="rId6">
                  <a:extLst>
                    <a:ext uri="{A12FA001-AC4F-418D-AE19-62706E023703}">
                      <ahyp:hlinkClr xmlns:ahyp="http://schemas.microsoft.com/office/drawing/2018/hyperlinkcolor" val="tx"/>
                    </a:ext>
                  </a:extLst>
                </a:hlinkClick>
              </a:rPr>
              <a:t>https://aka.ms/sqlmidocs</a:t>
            </a:r>
            <a:endParaRPr lang="en-US" sz="2400" dirty="0">
              <a:solidFill>
                <a:schemeClr val="accent2"/>
              </a:solidFill>
              <a:latin typeface="+mj-lt"/>
              <a:cs typeface="Segoe UI Semilight" panose="020B0402040204020203" pitchFamily="34" charset="0"/>
            </a:endParaRPr>
          </a:p>
        </p:txBody>
      </p:sp>
      <p:sp>
        <p:nvSpPr>
          <p:cNvPr id="4" name="TextBox 3">
            <a:extLst>
              <a:ext uri="{FF2B5EF4-FFF2-40B4-BE49-F238E27FC236}">
                <a16:creationId xmlns:a16="http://schemas.microsoft.com/office/drawing/2014/main" id="{1DECBAC4-A87E-4FE9-8EDA-F4C65D77D852}"/>
              </a:ext>
            </a:extLst>
          </p:cNvPr>
          <p:cNvSpPr txBox="1"/>
          <p:nvPr/>
        </p:nvSpPr>
        <p:spPr>
          <a:xfrm>
            <a:off x="604109" y="5686817"/>
            <a:ext cx="6658489" cy="307777"/>
          </a:xfrm>
          <a:prstGeom prst="rect">
            <a:avLst/>
          </a:prstGeom>
          <a:noFill/>
        </p:spPr>
        <p:txBody>
          <a:bodyPr wrap="none" lIns="0" tIns="0" rIns="0" bIns="0" rtlCol="0">
            <a:spAutoFit/>
          </a:bodyPr>
          <a:lstStyle/>
          <a:p>
            <a:r>
              <a:rPr lang="en-US" sz="2000" dirty="0">
                <a:solidFill>
                  <a:schemeClr val="bg1"/>
                </a:solidFill>
              </a:rPr>
              <a:t>Documentation for Azure SQL Database Managed Instance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97046069"/>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238793" y="2833391"/>
            <a:ext cx="2382567" cy="2172758"/>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98946" y="1591712"/>
            <a:ext cx="4995646" cy="4474623"/>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t>Dedicated resources and familiar tools</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929548" y="5545347"/>
            <a:ext cx="590343" cy="590342"/>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261561" y="3651011"/>
            <a:ext cx="116205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449074" y="3651011"/>
            <a:ext cx="1243657"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224554" y="4677267"/>
            <a:ext cx="123606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6107985" y="2709311"/>
            <a:ext cx="2645825" cy="242091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1001054" y="2174278"/>
            <a:ext cx="1039494" cy="1039494"/>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1178289" y="3242129"/>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983952" y="2398076"/>
            <a:ext cx="3017103" cy="566157"/>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727067" y="2398089"/>
            <a:ext cx="4273986" cy="587833"/>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7050048" y="3261527"/>
            <a:ext cx="728571" cy="1072956"/>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942918" y="5254305"/>
            <a:ext cx="2942829"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8D7"/>
                </a:solidFill>
                <a:latin typeface="Segoe UI Semibold" charset="0"/>
                <a:cs typeface="Segoe UI Semibold" charset="0"/>
              </a:rPr>
              <a:t>“Virtual data cluster” </a:t>
            </a:r>
            <a:r>
              <a:rPr lang="en-US" sz="1020" kern="0" dirty="0">
                <a:ln>
                  <a:solidFill>
                    <a:srgbClr val="FFFFFF">
                      <a:alpha val="0"/>
                    </a:srgbClr>
                  </a:solidFill>
                </a:ln>
                <a:solidFill>
                  <a:srgbClr val="0078D7"/>
                </a:solidFill>
                <a:latin typeface="Segoe UI"/>
                <a:cs typeface="Segoe UI Semibold" charset="0"/>
              </a:rPr>
              <a:t>dedicated to customer</a:t>
            </a:r>
            <a:br>
              <a:rPr lang="en-US" sz="1020" kern="0" dirty="0">
                <a:ln>
                  <a:solidFill>
                    <a:srgbClr val="FFFFFF">
                      <a:alpha val="0"/>
                    </a:srgbClr>
                  </a:solidFill>
                </a:ln>
                <a:solidFill>
                  <a:srgbClr val="0078D7"/>
                </a:solidFill>
                <a:latin typeface="Segoe UI"/>
                <a:cs typeface="Segoe UI Semibold" charset="0"/>
              </a:rPr>
            </a:br>
            <a:r>
              <a:rPr lang="en-US" sz="102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621360" y="2985967"/>
            <a:ext cx="237969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270871" y="2750540"/>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8D7"/>
                </a:solidFill>
                <a:latin typeface="Segoe UI Semibold" charset="0"/>
                <a:cs typeface="Segoe UI Semibold" charset="0"/>
              </a:rPr>
              <a:t>VNet-to-VNet</a:t>
            </a:r>
            <a:endParaRPr lang="en-US" sz="102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1038598" y="2830846"/>
            <a:ext cx="981394"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solidFill>
                  <a:srgbClr val="0078D7"/>
                </a:solidFill>
                <a:latin typeface="Segoe UI Semibold" charset="0"/>
                <a:cs typeface="Segoe UI Semibold" charset="0"/>
              </a:rPr>
              <a:t>Web app</a:t>
            </a:r>
            <a:br>
              <a:rPr lang="en-US" sz="1020" kern="0" dirty="0">
                <a:ln>
                  <a:solidFill>
                    <a:srgbClr val="FFFFFF">
                      <a:alpha val="0"/>
                    </a:srgbClr>
                  </a:solidFill>
                </a:ln>
                <a:solidFill>
                  <a:srgbClr val="0078D7"/>
                </a:solidFill>
                <a:latin typeface="Segoe UI Semibold" charset="0"/>
                <a:cs typeface="Segoe UI Semibold" charset="0"/>
              </a:rPr>
            </a:br>
            <a:r>
              <a:rPr lang="en-US" sz="102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216184" y="3377147"/>
            <a:ext cx="2127423" cy="1891940"/>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641627" y="5840518"/>
            <a:ext cx="321046"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1038598" y="6197591"/>
            <a:ext cx="981394"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solidFill>
                  <a:srgbClr val="0078D7"/>
                </a:solidFill>
                <a:latin typeface="Segoe UI Semibold" charset="0"/>
                <a:cs typeface="Segoe UI Semibold" charset="0"/>
              </a:rPr>
              <a:t>On-premises</a:t>
            </a:r>
            <a:endParaRPr lang="en-US" sz="102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661829" y="6205623"/>
            <a:ext cx="1128073"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solidFill>
                  <a:srgbClr val="0078D7"/>
                </a:solidFill>
                <a:latin typeface="Segoe UI Semibold" charset="0"/>
                <a:cs typeface="Segoe UI Semibold" charset="0"/>
              </a:rPr>
              <a:t>VPN/Express route gateway</a:t>
            </a:r>
            <a:endParaRPr lang="en-US" sz="102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879416" y="3542326"/>
            <a:ext cx="1276310"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dirty="0">
                <a:ln>
                  <a:solidFill>
                    <a:srgbClr val="FFFFFF">
                      <a:alpha val="0"/>
                    </a:srgbClr>
                  </a:solidFill>
                </a:ln>
                <a:solidFill>
                  <a:srgbClr val="0078D7"/>
                </a:solidFill>
                <a:latin typeface="Segoe UI Semibold" charset="0"/>
                <a:cs typeface="Segoe UI Semibold" charset="0"/>
              </a:rPr>
              <a:t>Network isolation</a:t>
            </a:r>
            <a:br>
              <a:rPr lang="en-US" sz="1020" kern="0" dirty="0">
                <a:ln>
                  <a:solidFill>
                    <a:srgbClr val="FFFFFF">
                      <a:alpha val="0"/>
                    </a:srgbClr>
                  </a:solidFill>
                </a:ln>
                <a:solidFill>
                  <a:srgbClr val="000000"/>
                </a:solidFill>
                <a:latin typeface="Segoe UI Semibold" charset="0"/>
                <a:cs typeface="Segoe UI Semibold" charset="0"/>
              </a:rPr>
            </a:br>
            <a:r>
              <a:rPr lang="en-US" sz="102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872023" y="4419909"/>
            <a:ext cx="1276310" cy="376684"/>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dirty="0">
                <a:ln>
                  <a:solidFill>
                    <a:srgbClr val="FFFFFF">
                      <a:alpha val="0"/>
                    </a:srgbClr>
                  </a:solidFill>
                </a:ln>
                <a:solidFill>
                  <a:srgbClr val="0078D7"/>
                </a:solidFill>
                <a:latin typeface="Segoe UI Semibold" charset="0"/>
                <a:cs typeface="Segoe UI Semibold" charset="0"/>
              </a:rPr>
              <a:t>Tenant isolation</a:t>
            </a:r>
            <a:br>
              <a:rPr lang="en-US" sz="1020" kern="0" dirty="0">
                <a:ln>
                  <a:solidFill>
                    <a:srgbClr val="FFFFFF">
                      <a:alpha val="0"/>
                    </a:srgbClr>
                  </a:solidFill>
                </a:ln>
                <a:solidFill>
                  <a:srgbClr val="0078D7"/>
                </a:solidFill>
                <a:latin typeface="Segoe UI Semibold" charset="0"/>
                <a:cs typeface="Segoe UI Semibold" charset="0"/>
              </a:rPr>
            </a:br>
            <a:r>
              <a:rPr lang="en-US" sz="102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621361" y="4608251"/>
            <a:ext cx="250662"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753810" y="3730668"/>
            <a:ext cx="125606" cy="2812"/>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30146" y="6209832"/>
            <a:ext cx="455152" cy="564494"/>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810069" y="4656233"/>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916253" y="1591712"/>
            <a:ext cx="5919367" cy="335223"/>
          </a:xfrm>
          <a:prstGeom prst="rect">
            <a:avLst/>
          </a:prstGeom>
          <a:noFill/>
        </p:spPr>
        <p:txBody>
          <a:bodyPr wrap="square" tIns="0" rtlCol="0">
            <a:spAutoFit/>
          </a:bodyPr>
          <a:lstStyle/>
          <a:p>
            <a:pPr defTabSz="932597">
              <a:defRPr/>
            </a:pPr>
            <a:r>
              <a:rPr lang="en-US" sz="1836"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583938" y="3050663"/>
            <a:ext cx="493102" cy="508115"/>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840822" y="3050663"/>
            <a:ext cx="493102" cy="508115"/>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583938" y="4100137"/>
            <a:ext cx="493102" cy="508115"/>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1084408" y="5602792"/>
            <a:ext cx="935584" cy="536883"/>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338241" y="2336916"/>
            <a:ext cx="382108" cy="383728"/>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600855" y="466301"/>
            <a:ext cx="11237870" cy="565027"/>
          </a:xfrm>
        </p:spPr>
        <p:txBody>
          <a:bodyPr/>
          <a:lstStyle/>
          <a:p>
            <a:r>
              <a:rPr lang="en-US" dirty="0"/>
              <a:t>Competitive TCO</a:t>
            </a:r>
          </a:p>
        </p:txBody>
      </p:sp>
      <p:sp>
        <p:nvSpPr>
          <p:cNvPr id="63" name="Text Placeholder 1">
            <a:extLst>
              <a:ext uri="{FF2B5EF4-FFF2-40B4-BE49-F238E27FC236}">
                <a16:creationId xmlns:a16="http://schemas.microsoft.com/office/drawing/2014/main" id="{468E5562-0DEF-476E-A2C4-0C8F21676650}"/>
              </a:ext>
            </a:extLst>
          </p:cNvPr>
          <p:cNvSpPr>
            <a:spLocks noGrp="1"/>
          </p:cNvSpPr>
          <p:nvPr>
            <p:ph type="body" sz="quarter" idx="10"/>
          </p:nvPr>
        </p:nvSpPr>
        <p:spPr>
          <a:xfrm>
            <a:off x="869051" y="1719068"/>
            <a:ext cx="10229863" cy="374398"/>
          </a:xfrm>
        </p:spPr>
        <p:txBody>
          <a:bodyPr/>
          <a:lstStyle/>
          <a:p>
            <a:r>
              <a:rPr lang="en-US" sz="2400" dirty="0">
                <a:solidFill>
                  <a:schemeClr val="accent1"/>
                </a:solidFill>
                <a:latin typeface="+mj-lt"/>
              </a:rPr>
              <a:t>Azure SQL Database offers the most cost-effective path to the cloud</a:t>
            </a:r>
          </a:p>
        </p:txBody>
      </p:sp>
      <p:grpSp>
        <p:nvGrpSpPr>
          <p:cNvPr id="64" name="Group 63">
            <a:extLst>
              <a:ext uri="{FF2B5EF4-FFF2-40B4-BE49-F238E27FC236}">
                <a16:creationId xmlns:a16="http://schemas.microsoft.com/office/drawing/2014/main" id="{CC4EF825-7B2F-48B5-89B2-8A87FC486E68}"/>
              </a:ext>
            </a:extLst>
          </p:cNvPr>
          <p:cNvGrpSpPr/>
          <p:nvPr/>
        </p:nvGrpSpPr>
        <p:grpSpPr>
          <a:xfrm>
            <a:off x="760883" y="2505885"/>
            <a:ext cx="357312" cy="357312"/>
            <a:chOff x="2454275" y="4329113"/>
            <a:chExt cx="419100" cy="419100"/>
          </a:xfrm>
          <a:solidFill>
            <a:schemeClr val="accent2"/>
          </a:solidFill>
        </p:grpSpPr>
        <p:sp>
          <p:nvSpPr>
            <p:cNvPr id="65" name="Freeform 37">
              <a:extLst>
                <a:ext uri="{FF2B5EF4-FFF2-40B4-BE49-F238E27FC236}">
                  <a16:creationId xmlns:a16="http://schemas.microsoft.com/office/drawing/2014/main" id="{F330E840-FA59-427F-B919-64CBF669C6E6}"/>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66" name="Freeform 38">
              <a:extLst>
                <a:ext uri="{FF2B5EF4-FFF2-40B4-BE49-F238E27FC236}">
                  <a16:creationId xmlns:a16="http://schemas.microsoft.com/office/drawing/2014/main" id="{F1C8AC7F-E71C-4FBD-909B-FC9585895B8E}"/>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grpSp>
      <p:grpSp>
        <p:nvGrpSpPr>
          <p:cNvPr id="67" name="Group 66">
            <a:extLst>
              <a:ext uri="{FF2B5EF4-FFF2-40B4-BE49-F238E27FC236}">
                <a16:creationId xmlns:a16="http://schemas.microsoft.com/office/drawing/2014/main" id="{24859062-315C-4E0E-982B-8CDE9681839C}"/>
              </a:ext>
            </a:extLst>
          </p:cNvPr>
          <p:cNvGrpSpPr/>
          <p:nvPr/>
        </p:nvGrpSpPr>
        <p:grpSpPr>
          <a:xfrm>
            <a:off x="760883" y="3469348"/>
            <a:ext cx="357312" cy="357312"/>
            <a:chOff x="2454275" y="4329113"/>
            <a:chExt cx="419100" cy="419100"/>
          </a:xfrm>
          <a:solidFill>
            <a:schemeClr val="accent2"/>
          </a:solidFill>
        </p:grpSpPr>
        <p:sp>
          <p:nvSpPr>
            <p:cNvPr id="68" name="Freeform 37">
              <a:extLst>
                <a:ext uri="{FF2B5EF4-FFF2-40B4-BE49-F238E27FC236}">
                  <a16:creationId xmlns:a16="http://schemas.microsoft.com/office/drawing/2014/main" id="{8CDADB27-08BE-47F5-A9A4-606A9C301002}"/>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69" name="Freeform 38">
              <a:extLst>
                <a:ext uri="{FF2B5EF4-FFF2-40B4-BE49-F238E27FC236}">
                  <a16:creationId xmlns:a16="http://schemas.microsoft.com/office/drawing/2014/main" id="{30DC49F6-E0CC-4002-B365-D5F0AC303C1D}"/>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grpSp>
      <p:grpSp>
        <p:nvGrpSpPr>
          <p:cNvPr id="70" name="Group 69">
            <a:extLst>
              <a:ext uri="{FF2B5EF4-FFF2-40B4-BE49-F238E27FC236}">
                <a16:creationId xmlns:a16="http://schemas.microsoft.com/office/drawing/2014/main" id="{1D7D815A-66C6-4541-9A47-F32FC6379D34}"/>
              </a:ext>
            </a:extLst>
          </p:cNvPr>
          <p:cNvGrpSpPr/>
          <p:nvPr/>
        </p:nvGrpSpPr>
        <p:grpSpPr>
          <a:xfrm>
            <a:off x="760883" y="4495431"/>
            <a:ext cx="357312" cy="357312"/>
            <a:chOff x="2454275" y="4329113"/>
            <a:chExt cx="419100" cy="419100"/>
          </a:xfrm>
          <a:solidFill>
            <a:schemeClr val="accent2"/>
          </a:solidFill>
        </p:grpSpPr>
        <p:sp>
          <p:nvSpPr>
            <p:cNvPr id="71" name="Freeform 37">
              <a:extLst>
                <a:ext uri="{FF2B5EF4-FFF2-40B4-BE49-F238E27FC236}">
                  <a16:creationId xmlns:a16="http://schemas.microsoft.com/office/drawing/2014/main" id="{7DFAD8D8-D76C-450E-B80A-DDBA711D1608}"/>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72" name="Freeform 38">
              <a:extLst>
                <a:ext uri="{FF2B5EF4-FFF2-40B4-BE49-F238E27FC236}">
                  <a16:creationId xmlns:a16="http://schemas.microsoft.com/office/drawing/2014/main" id="{94F42DCE-A302-4531-BF4B-9E94EF8EA157}"/>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grpSp>
      <p:sp>
        <p:nvSpPr>
          <p:cNvPr id="74" name="Text Placeholder 1">
            <a:extLst>
              <a:ext uri="{FF2B5EF4-FFF2-40B4-BE49-F238E27FC236}">
                <a16:creationId xmlns:a16="http://schemas.microsoft.com/office/drawing/2014/main" id="{B2F56FDE-11E1-45C3-A2E6-C28414F0A67E}"/>
              </a:ext>
            </a:extLst>
          </p:cNvPr>
          <p:cNvSpPr txBox="1">
            <a:spLocks/>
          </p:cNvSpPr>
          <p:nvPr/>
        </p:nvSpPr>
        <p:spPr>
          <a:xfrm>
            <a:off x="1478660" y="2502088"/>
            <a:ext cx="10229863" cy="2281778"/>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00" dirty="0"/>
              <a:t>Leverage your on-premises licenses in the cloud with Azure Hybrid Benefit</a:t>
            </a:r>
          </a:p>
          <a:p>
            <a:endParaRPr lang="en-US" sz="2000" dirty="0"/>
          </a:p>
          <a:p>
            <a:r>
              <a:rPr lang="en-US" sz="2000" dirty="0"/>
              <a:t>Save even more by prepaying for compute resources with reserved capacity</a:t>
            </a:r>
          </a:p>
          <a:p>
            <a:endParaRPr lang="en-US" sz="2000" dirty="0"/>
          </a:p>
          <a:p>
            <a:r>
              <a:rPr lang="en-US" sz="2000" dirty="0"/>
              <a:t>Get competitive TCO and SQL DB discounted for dev/test</a:t>
            </a:r>
          </a:p>
        </p:txBody>
      </p:sp>
      <p:grpSp>
        <p:nvGrpSpPr>
          <p:cNvPr id="75" name="Group 74">
            <a:extLst>
              <a:ext uri="{FF2B5EF4-FFF2-40B4-BE49-F238E27FC236}">
                <a16:creationId xmlns:a16="http://schemas.microsoft.com/office/drawing/2014/main" id="{140A58EB-821C-42C4-92EF-F536E1918570}"/>
              </a:ext>
            </a:extLst>
          </p:cNvPr>
          <p:cNvGrpSpPr/>
          <p:nvPr/>
        </p:nvGrpSpPr>
        <p:grpSpPr>
          <a:xfrm>
            <a:off x="10517365" y="5516186"/>
            <a:ext cx="754521" cy="875911"/>
            <a:chOff x="4972405" y="5350247"/>
            <a:chExt cx="570148" cy="661875"/>
          </a:xfrm>
          <a:solidFill>
            <a:schemeClr val="bg1"/>
          </a:solidFill>
        </p:grpSpPr>
        <p:sp>
          <p:nvSpPr>
            <p:cNvPr id="76" name="Rectangle 75">
              <a:extLst>
                <a:ext uri="{FF2B5EF4-FFF2-40B4-BE49-F238E27FC236}">
                  <a16:creationId xmlns:a16="http://schemas.microsoft.com/office/drawing/2014/main" id="{7CF3170A-F035-49E4-AEFC-666E8DF27F78}"/>
                </a:ext>
              </a:extLst>
            </p:cNvPr>
            <p:cNvSpPr/>
            <p:nvPr/>
          </p:nvSpPr>
          <p:spPr>
            <a:xfrm rot="18000000">
              <a:off x="4991265" y="5570425"/>
              <a:ext cx="556178" cy="230415"/>
            </a:xfrm>
            <a:prstGeom prst="rect">
              <a:avLst/>
            </a:prstGeom>
            <a:grpFill/>
            <a:ln w="6747" cap="flat">
              <a:noFill/>
              <a:prstDash val="solid"/>
              <a:miter/>
            </a:ln>
          </p:spPr>
          <p:txBody>
            <a:bodyPr rtlCol="0" anchor="ctr"/>
            <a:lstStyle/>
            <a:p>
              <a:pPr defTabSz="932597"/>
              <a:endParaRPr lang="en-US" sz="1836" dirty="0">
                <a:solidFill>
                  <a:prstClr val="black"/>
                </a:solidFill>
                <a:latin typeface="Segoe UI"/>
              </a:endParaRPr>
            </a:p>
          </p:txBody>
        </p:sp>
        <p:sp>
          <p:nvSpPr>
            <p:cNvPr id="77" name="Freeform: Shape 76">
              <a:extLst>
                <a:ext uri="{FF2B5EF4-FFF2-40B4-BE49-F238E27FC236}">
                  <a16:creationId xmlns:a16="http://schemas.microsoft.com/office/drawing/2014/main" id="{98B61133-78FD-447C-8921-CA644441AF14}"/>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grpFill/>
            <a:ln w="6747" cap="flat">
              <a:noFill/>
              <a:prstDash val="solid"/>
              <a:miter/>
            </a:ln>
          </p:spPr>
          <p:txBody>
            <a:bodyPr rtlCol="0" anchor="ctr"/>
            <a:lstStyle/>
            <a:p>
              <a:pPr defTabSz="932597"/>
              <a:endParaRPr lang="en-US" sz="1836" dirty="0">
                <a:solidFill>
                  <a:prstClr val="black"/>
                </a:solidFill>
                <a:latin typeface="Segoe UI"/>
              </a:endParaRPr>
            </a:p>
          </p:txBody>
        </p:sp>
        <p:sp>
          <p:nvSpPr>
            <p:cNvPr id="78" name="Freeform: Shape 77">
              <a:extLst>
                <a:ext uri="{FF2B5EF4-FFF2-40B4-BE49-F238E27FC236}">
                  <a16:creationId xmlns:a16="http://schemas.microsoft.com/office/drawing/2014/main" id="{31584216-795C-4FB6-8997-FAA002002132}"/>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grpFill/>
            <a:ln w="6747" cap="flat">
              <a:noFill/>
              <a:prstDash val="solid"/>
              <a:miter/>
            </a:ln>
          </p:spPr>
          <p:txBody>
            <a:bodyPr rtlCol="0" anchor="ctr"/>
            <a:lstStyle/>
            <a:p>
              <a:pPr defTabSz="932597"/>
              <a:endParaRPr lang="en-US" sz="1836" dirty="0">
                <a:solidFill>
                  <a:prstClr val="black"/>
                </a:solidFill>
                <a:latin typeface="Segoe UI"/>
              </a:endParaRPr>
            </a:p>
          </p:txBody>
        </p:sp>
        <p:sp>
          <p:nvSpPr>
            <p:cNvPr id="79" name="Freeform: Shape 78">
              <a:extLst>
                <a:ext uri="{FF2B5EF4-FFF2-40B4-BE49-F238E27FC236}">
                  <a16:creationId xmlns:a16="http://schemas.microsoft.com/office/drawing/2014/main" id="{801EB1AD-8806-4ADF-AC30-FF53106ECCBF}"/>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80" name="Freeform: Shape 79">
              <a:extLst>
                <a:ext uri="{FF2B5EF4-FFF2-40B4-BE49-F238E27FC236}">
                  <a16:creationId xmlns:a16="http://schemas.microsoft.com/office/drawing/2014/main" id="{58610E0F-29B4-40ED-BC33-F9F4E01DCF0D}"/>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81" name="Freeform: Shape 80">
              <a:extLst>
                <a:ext uri="{FF2B5EF4-FFF2-40B4-BE49-F238E27FC236}">
                  <a16:creationId xmlns:a16="http://schemas.microsoft.com/office/drawing/2014/main" id="{D7AA530E-CBD6-4ED9-A4C0-9A748DE4A845}"/>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82" name="Freeform: Shape 81">
              <a:extLst>
                <a:ext uri="{FF2B5EF4-FFF2-40B4-BE49-F238E27FC236}">
                  <a16:creationId xmlns:a16="http://schemas.microsoft.com/office/drawing/2014/main" id="{F0458621-5637-4D41-BCAA-4921809C09C9}"/>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83" name="Freeform: Shape 82">
              <a:extLst>
                <a:ext uri="{FF2B5EF4-FFF2-40B4-BE49-F238E27FC236}">
                  <a16:creationId xmlns:a16="http://schemas.microsoft.com/office/drawing/2014/main" id="{2C7919F6-C2C3-42B8-9E30-A33E0BFD4395}"/>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84" name="Freeform: Shape 83">
              <a:extLst>
                <a:ext uri="{FF2B5EF4-FFF2-40B4-BE49-F238E27FC236}">
                  <a16:creationId xmlns:a16="http://schemas.microsoft.com/office/drawing/2014/main" id="{715C9E04-E694-4D1B-9A81-FBE74CCEC76F}"/>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grpSp>
    </p:spTree>
    <p:extLst>
      <p:ext uri="{BB962C8B-B14F-4D97-AF65-F5344CB8AC3E}">
        <p14:creationId xmlns:p14="http://schemas.microsoft.com/office/powerpoint/2010/main" val="31143262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E3A31D-C609-4F6F-80A1-73C5EA802DA7}"/>
              </a:ext>
            </a:extLst>
          </p:cNvPr>
          <p:cNvSpPr/>
          <p:nvPr/>
        </p:nvSpPr>
        <p:spPr bwMode="auto">
          <a:xfrm>
            <a:off x="6042699" y="2291093"/>
            <a:ext cx="1793041" cy="312859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598946" y="1591712"/>
            <a:ext cx="4995646" cy="2932580"/>
          </a:xfrm>
        </p:spPr>
        <p:txBody>
          <a:bodyPr/>
          <a:lstStyle/>
          <a:p>
            <a:r>
              <a:rPr lang="en-US" dirty="0"/>
              <a:t>Convert on-premises cores to vCores to maximize value of investments </a:t>
            </a:r>
          </a:p>
          <a:p>
            <a:r>
              <a:rPr lang="en-US" dirty="0"/>
              <a:t>1 Standard license core =</a:t>
            </a:r>
            <a:br>
              <a:rPr lang="en-US" dirty="0"/>
            </a:br>
            <a:r>
              <a:rPr lang="en-US" dirty="0"/>
              <a:t>1 General Purpose core</a:t>
            </a:r>
          </a:p>
          <a:p>
            <a:r>
              <a:rPr lang="en-US" dirty="0"/>
              <a:t>1 Enterprise license core =</a:t>
            </a:r>
            <a:br>
              <a:rPr lang="en-US" dirty="0"/>
            </a:br>
            <a:r>
              <a:rPr lang="en-US" dirty="0"/>
              <a:t>1 Business Critical core</a:t>
            </a:r>
          </a:p>
          <a:p>
            <a:r>
              <a:rPr lang="en-US" dirty="0"/>
              <a:t>1 Enterprise license core =</a:t>
            </a:r>
            <a:br>
              <a:rPr lang="en-US" dirty="0"/>
            </a:br>
            <a:r>
              <a:rPr lang="en-US" dirty="0"/>
              <a:t>4 General Purpose cores (virtualization benefit)</a:t>
            </a:r>
          </a:p>
        </p:txBody>
      </p:sp>
      <p:sp>
        <p:nvSpPr>
          <p:cNvPr id="2" name="Title 1"/>
          <p:cNvSpPr>
            <a:spLocks noGrp="1"/>
          </p:cNvSpPr>
          <p:nvPr>
            <p:ph type="title"/>
          </p:nvPr>
        </p:nvSpPr>
        <p:spPr/>
        <p:txBody>
          <a:bodyPr/>
          <a:lstStyle/>
          <a:p>
            <a:r>
              <a:rPr lang="en-US" dirty="0"/>
              <a:t>Trade in on-premises cores with Azure Hybrid benefit </a:t>
            </a:r>
          </a:p>
        </p:txBody>
      </p:sp>
      <p:sp>
        <p:nvSpPr>
          <p:cNvPr id="60" name="TextBox 59">
            <a:extLst>
              <a:ext uri="{FF2B5EF4-FFF2-40B4-BE49-F238E27FC236}">
                <a16:creationId xmlns:a16="http://schemas.microsoft.com/office/drawing/2014/main" id="{300F97C5-F6E8-4BF9-ACB7-E880A9E3539E}"/>
              </a:ext>
            </a:extLst>
          </p:cNvPr>
          <p:cNvSpPr txBox="1"/>
          <p:nvPr/>
        </p:nvSpPr>
        <p:spPr>
          <a:xfrm>
            <a:off x="5916253" y="1996335"/>
            <a:ext cx="3718984" cy="224114"/>
          </a:xfrm>
          <a:prstGeom prst="rect">
            <a:avLst/>
          </a:prstGeom>
          <a:noFill/>
        </p:spPr>
        <p:txBody>
          <a:bodyPr wrap="square" lIns="93260" tIns="0" rIns="0" bIns="0" rtlCol="0">
            <a:spAutoFit/>
          </a:bodyPr>
          <a:lstStyle/>
          <a:p>
            <a:pPr defTabSz="932597"/>
            <a:r>
              <a:rPr lang="en-US" sz="1428" b="1" dirty="0">
                <a:solidFill>
                  <a:srgbClr val="0078D7"/>
                </a:solidFill>
                <a:latin typeface="Segoe UI Semibold" panose="020B0702040204020203" pitchFamily="34" charset="0"/>
                <a:cs typeface="Segoe UI Semibold" panose="020B0702040204020203" pitchFamily="34" charset="0"/>
              </a:rPr>
              <a:t>SQL Database vCore-based options</a:t>
            </a:r>
          </a:p>
        </p:txBody>
      </p:sp>
      <p:sp>
        <p:nvSpPr>
          <p:cNvPr id="83" name="TextBox 82">
            <a:extLst>
              <a:ext uri="{FF2B5EF4-FFF2-40B4-BE49-F238E27FC236}">
                <a16:creationId xmlns:a16="http://schemas.microsoft.com/office/drawing/2014/main" id="{E37DCF0B-538C-4323-BD27-011E801755DC}"/>
              </a:ext>
            </a:extLst>
          </p:cNvPr>
          <p:cNvSpPr txBox="1"/>
          <p:nvPr/>
        </p:nvSpPr>
        <p:spPr>
          <a:xfrm>
            <a:off x="5916253" y="5513809"/>
            <a:ext cx="3435284" cy="224114"/>
          </a:xfrm>
          <a:prstGeom prst="rect">
            <a:avLst/>
          </a:prstGeom>
          <a:noFill/>
        </p:spPr>
        <p:txBody>
          <a:bodyPr wrap="square" lIns="93260" tIns="0" rIns="0" bIns="0" rtlCol="0">
            <a:spAutoFit/>
          </a:bodyPr>
          <a:lstStyle/>
          <a:p>
            <a:pPr defTabSz="932597"/>
            <a:r>
              <a:rPr lang="en-US" sz="1428" b="1" dirty="0">
                <a:solidFill>
                  <a:srgbClr val="0078D7"/>
                </a:solidFill>
                <a:latin typeface="Segoe UI Semibold" panose="020B0702040204020203" pitchFamily="34" charset="0"/>
                <a:cs typeface="Segoe UI Semibold" panose="020B0702040204020203" pitchFamily="34" charset="0"/>
              </a:rPr>
              <a:t>SQL Server with Software Assurance</a:t>
            </a:r>
          </a:p>
        </p:txBody>
      </p:sp>
      <p:sp>
        <p:nvSpPr>
          <p:cNvPr id="61" name="TextBox 60">
            <a:extLst>
              <a:ext uri="{FF2B5EF4-FFF2-40B4-BE49-F238E27FC236}">
                <a16:creationId xmlns:a16="http://schemas.microsoft.com/office/drawing/2014/main" id="{9480F388-FB4F-4D9A-A713-AC197C95DD7A}"/>
              </a:ext>
            </a:extLst>
          </p:cNvPr>
          <p:cNvSpPr txBox="1"/>
          <p:nvPr/>
        </p:nvSpPr>
        <p:spPr>
          <a:xfrm>
            <a:off x="8234459" y="3351003"/>
            <a:ext cx="1153481"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dirty="0"/>
              <a:t>Business Critical</a:t>
            </a:r>
          </a:p>
        </p:txBody>
      </p:sp>
      <p:sp>
        <p:nvSpPr>
          <p:cNvPr id="62" name="TextBox 61">
            <a:extLst>
              <a:ext uri="{FF2B5EF4-FFF2-40B4-BE49-F238E27FC236}">
                <a16:creationId xmlns:a16="http://schemas.microsoft.com/office/drawing/2014/main" id="{ACD343EE-ACDD-4F86-8DD4-5480F1FDD035}"/>
              </a:ext>
            </a:extLst>
          </p:cNvPr>
          <p:cNvSpPr txBox="1"/>
          <p:nvPr/>
        </p:nvSpPr>
        <p:spPr>
          <a:xfrm>
            <a:off x="10512326" y="3351003"/>
            <a:ext cx="1205206"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dirty="0"/>
              <a:t>General Purpose</a:t>
            </a:r>
          </a:p>
        </p:txBody>
      </p:sp>
      <p:sp>
        <p:nvSpPr>
          <p:cNvPr id="63" name="TextBox 62">
            <a:extLst>
              <a:ext uri="{FF2B5EF4-FFF2-40B4-BE49-F238E27FC236}">
                <a16:creationId xmlns:a16="http://schemas.microsoft.com/office/drawing/2014/main" id="{4E0F9AD2-4ACC-4550-A9AD-AA47C5932007}"/>
              </a:ext>
            </a:extLst>
          </p:cNvPr>
          <p:cNvSpPr txBox="1"/>
          <p:nvPr/>
        </p:nvSpPr>
        <p:spPr>
          <a:xfrm>
            <a:off x="8184365" y="5057889"/>
            <a:ext cx="1253671"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dirty="0"/>
              <a:t>Enterprise Edition</a:t>
            </a:r>
          </a:p>
        </p:txBody>
      </p:sp>
      <p:sp>
        <p:nvSpPr>
          <p:cNvPr id="64" name="TextBox 63">
            <a:extLst>
              <a:ext uri="{FF2B5EF4-FFF2-40B4-BE49-F238E27FC236}">
                <a16:creationId xmlns:a16="http://schemas.microsoft.com/office/drawing/2014/main" id="{5262C7EC-CBEB-415C-8278-CED1B15B1A56}"/>
              </a:ext>
            </a:extLst>
          </p:cNvPr>
          <p:cNvSpPr txBox="1"/>
          <p:nvPr/>
        </p:nvSpPr>
        <p:spPr>
          <a:xfrm>
            <a:off x="10512325" y="5057889"/>
            <a:ext cx="1205208"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dirty="0"/>
              <a:t>Standard Edition</a:t>
            </a:r>
          </a:p>
        </p:txBody>
      </p:sp>
      <p:sp>
        <p:nvSpPr>
          <p:cNvPr id="85" name="TextBox 84">
            <a:extLst>
              <a:ext uri="{FF2B5EF4-FFF2-40B4-BE49-F238E27FC236}">
                <a16:creationId xmlns:a16="http://schemas.microsoft.com/office/drawing/2014/main" id="{B56C28DE-FE49-4F15-BAC4-70C3FA8D3CC8}"/>
              </a:ext>
            </a:extLst>
          </p:cNvPr>
          <p:cNvSpPr txBox="1"/>
          <p:nvPr/>
        </p:nvSpPr>
        <p:spPr>
          <a:xfrm>
            <a:off x="7826105" y="4544729"/>
            <a:ext cx="358260" cy="238240"/>
          </a:xfrm>
          <a:prstGeom prst="rect">
            <a:avLst/>
          </a:prstGeom>
          <a:noFill/>
        </p:spPr>
        <p:txBody>
          <a:bodyPr wrap="square" lIns="0" tIns="46630" rIns="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dirty="0"/>
              <a:t>OR</a:t>
            </a:r>
          </a:p>
        </p:txBody>
      </p:sp>
      <p:sp>
        <p:nvSpPr>
          <p:cNvPr id="34" name="TextBox 33">
            <a:extLst>
              <a:ext uri="{FF2B5EF4-FFF2-40B4-BE49-F238E27FC236}">
                <a16:creationId xmlns:a16="http://schemas.microsoft.com/office/drawing/2014/main" id="{EFB3640B-42BB-4AB3-B9E7-DDC11D68606D}"/>
              </a:ext>
            </a:extLst>
          </p:cNvPr>
          <p:cNvSpPr txBox="1"/>
          <p:nvPr/>
        </p:nvSpPr>
        <p:spPr>
          <a:xfrm>
            <a:off x="6354189" y="3351003"/>
            <a:ext cx="1170060" cy="235428"/>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dirty="0"/>
              <a:t>General Purpose</a:t>
            </a:r>
          </a:p>
        </p:txBody>
      </p:sp>
      <p:sp>
        <p:nvSpPr>
          <p:cNvPr id="35" name="TextBox 34">
            <a:extLst>
              <a:ext uri="{FF2B5EF4-FFF2-40B4-BE49-F238E27FC236}">
                <a16:creationId xmlns:a16="http://schemas.microsoft.com/office/drawing/2014/main" id="{D6CA06F8-DA05-46EC-A493-A102BF27B901}"/>
              </a:ext>
            </a:extLst>
          </p:cNvPr>
          <p:cNvSpPr txBox="1"/>
          <p:nvPr/>
        </p:nvSpPr>
        <p:spPr>
          <a:xfrm>
            <a:off x="6312384" y="5057889"/>
            <a:ext cx="1253671"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dirty="0"/>
              <a:t>Enterprise Edition</a:t>
            </a:r>
          </a:p>
        </p:txBody>
      </p:sp>
      <p:sp>
        <p:nvSpPr>
          <p:cNvPr id="36" name="TextBox 35">
            <a:extLst>
              <a:ext uri="{FF2B5EF4-FFF2-40B4-BE49-F238E27FC236}">
                <a16:creationId xmlns:a16="http://schemas.microsoft.com/office/drawing/2014/main" id="{E3F5F816-CCCF-43FA-8B81-4C5F9B66AA89}"/>
              </a:ext>
            </a:extLst>
          </p:cNvPr>
          <p:cNvSpPr txBox="1"/>
          <p:nvPr/>
        </p:nvSpPr>
        <p:spPr>
          <a:xfrm>
            <a:off x="5916253" y="1591712"/>
            <a:ext cx="5919367" cy="335223"/>
          </a:xfrm>
          <a:prstGeom prst="rect">
            <a:avLst/>
          </a:prstGeom>
          <a:noFill/>
        </p:spPr>
        <p:txBody>
          <a:bodyPr wrap="square" tIns="0" rtlCol="0">
            <a:spAutoFit/>
          </a:bodyPr>
          <a:lstStyle/>
          <a:p>
            <a:pPr defTabSz="932597">
              <a:defRPr/>
            </a:pPr>
            <a:r>
              <a:rPr lang="en-US" sz="1836" dirty="0">
                <a:solidFill>
                  <a:srgbClr val="0078D4"/>
                </a:solidFill>
                <a:latin typeface="Segoe UI Semibold"/>
              </a:rPr>
              <a:t>SQL Server license trade-in values</a:t>
            </a:r>
          </a:p>
        </p:txBody>
      </p:sp>
      <p:grpSp>
        <p:nvGrpSpPr>
          <p:cNvPr id="38" name="Group 37">
            <a:extLst>
              <a:ext uri="{FF2B5EF4-FFF2-40B4-BE49-F238E27FC236}">
                <a16:creationId xmlns:a16="http://schemas.microsoft.com/office/drawing/2014/main" id="{B1D852D4-3C33-4F75-8BF1-B8FB5215231C}"/>
              </a:ext>
            </a:extLst>
          </p:cNvPr>
          <p:cNvGrpSpPr/>
          <p:nvPr/>
        </p:nvGrpSpPr>
        <p:grpSpPr>
          <a:xfrm>
            <a:off x="6656732" y="4379976"/>
            <a:ext cx="564974" cy="564933"/>
            <a:chOff x="4784672" y="5121552"/>
            <a:chExt cx="647745" cy="647700"/>
          </a:xfrm>
        </p:grpSpPr>
        <p:sp>
          <p:nvSpPr>
            <p:cNvPr id="90" name="Freeform: Shape 89">
              <a:extLst>
                <a:ext uri="{FF2B5EF4-FFF2-40B4-BE49-F238E27FC236}">
                  <a16:creationId xmlns:a16="http://schemas.microsoft.com/office/drawing/2014/main" id="{13EF7230-6EB4-4F5E-8C3F-1E474944CA23}"/>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91" name="Freeform: Shape 90">
              <a:extLst>
                <a:ext uri="{FF2B5EF4-FFF2-40B4-BE49-F238E27FC236}">
                  <a16:creationId xmlns:a16="http://schemas.microsoft.com/office/drawing/2014/main" id="{04236BCB-55CC-425D-A1AA-373EA6CF4FE1}"/>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88" name="Freeform: Shape 87">
              <a:extLst>
                <a:ext uri="{FF2B5EF4-FFF2-40B4-BE49-F238E27FC236}">
                  <a16:creationId xmlns:a16="http://schemas.microsoft.com/office/drawing/2014/main" id="{43F98959-DB53-40DC-8C73-4110DB8265B9}"/>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89" name="Freeform: Shape 88">
              <a:extLst>
                <a:ext uri="{FF2B5EF4-FFF2-40B4-BE49-F238E27FC236}">
                  <a16:creationId xmlns:a16="http://schemas.microsoft.com/office/drawing/2014/main" id="{159B9E84-77C4-4D23-AA62-46EE253FE3CF}"/>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86" name="Freeform: Shape 85">
              <a:extLst>
                <a:ext uri="{FF2B5EF4-FFF2-40B4-BE49-F238E27FC236}">
                  <a16:creationId xmlns:a16="http://schemas.microsoft.com/office/drawing/2014/main" id="{6967ABE8-65C0-4CFB-98B1-472975EBC947}"/>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1"/>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84" name="Freeform: Shape 83">
              <a:extLst>
                <a:ext uri="{FF2B5EF4-FFF2-40B4-BE49-F238E27FC236}">
                  <a16:creationId xmlns:a16="http://schemas.microsoft.com/office/drawing/2014/main" id="{CDD9AFB9-A635-43CF-8BD8-7F1A488974A4}"/>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92" name="Group 91">
            <a:extLst>
              <a:ext uri="{FF2B5EF4-FFF2-40B4-BE49-F238E27FC236}">
                <a16:creationId xmlns:a16="http://schemas.microsoft.com/office/drawing/2014/main" id="{5219FC7E-3EB2-453F-9566-040D95CFF42B}"/>
              </a:ext>
            </a:extLst>
          </p:cNvPr>
          <p:cNvGrpSpPr/>
          <p:nvPr/>
        </p:nvGrpSpPr>
        <p:grpSpPr>
          <a:xfrm>
            <a:off x="8528713" y="4379976"/>
            <a:ext cx="564974" cy="564933"/>
            <a:chOff x="4784672" y="5121552"/>
            <a:chExt cx="647745" cy="647700"/>
          </a:xfrm>
        </p:grpSpPr>
        <p:sp>
          <p:nvSpPr>
            <p:cNvPr id="93" name="Freeform: Shape 92">
              <a:extLst>
                <a:ext uri="{FF2B5EF4-FFF2-40B4-BE49-F238E27FC236}">
                  <a16:creationId xmlns:a16="http://schemas.microsoft.com/office/drawing/2014/main" id="{B127A6AF-0DEF-4BFE-A8E0-4CD6527E2949}"/>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94" name="Freeform: Shape 93">
              <a:extLst>
                <a:ext uri="{FF2B5EF4-FFF2-40B4-BE49-F238E27FC236}">
                  <a16:creationId xmlns:a16="http://schemas.microsoft.com/office/drawing/2014/main" id="{922BA73C-08EF-4F8A-AAD9-57A33F040885}"/>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95" name="Freeform: Shape 94">
              <a:extLst>
                <a:ext uri="{FF2B5EF4-FFF2-40B4-BE49-F238E27FC236}">
                  <a16:creationId xmlns:a16="http://schemas.microsoft.com/office/drawing/2014/main" id="{6AAE02C2-BC1F-408B-85D0-6B80E3689002}"/>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96" name="Freeform: Shape 95">
              <a:extLst>
                <a:ext uri="{FF2B5EF4-FFF2-40B4-BE49-F238E27FC236}">
                  <a16:creationId xmlns:a16="http://schemas.microsoft.com/office/drawing/2014/main" id="{CCBDC75D-2E8D-4DD0-9E9B-4B93E4B86944}"/>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97" name="Freeform: Shape 96">
              <a:extLst>
                <a:ext uri="{FF2B5EF4-FFF2-40B4-BE49-F238E27FC236}">
                  <a16:creationId xmlns:a16="http://schemas.microsoft.com/office/drawing/2014/main" id="{3AEFC142-EE23-4DC9-8BA9-2AD3100994EE}"/>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1"/>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98" name="Freeform: Shape 97">
              <a:extLst>
                <a:ext uri="{FF2B5EF4-FFF2-40B4-BE49-F238E27FC236}">
                  <a16:creationId xmlns:a16="http://schemas.microsoft.com/office/drawing/2014/main" id="{5EF79F0D-8793-4C5A-83DF-C255BC381C89}"/>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99" name="Group 98">
            <a:extLst>
              <a:ext uri="{FF2B5EF4-FFF2-40B4-BE49-F238E27FC236}">
                <a16:creationId xmlns:a16="http://schemas.microsoft.com/office/drawing/2014/main" id="{99161CA9-1320-49E3-8C3D-A810F5C6CEAB}"/>
              </a:ext>
            </a:extLst>
          </p:cNvPr>
          <p:cNvGrpSpPr/>
          <p:nvPr/>
        </p:nvGrpSpPr>
        <p:grpSpPr>
          <a:xfrm>
            <a:off x="10832442" y="4379976"/>
            <a:ext cx="564974" cy="564933"/>
            <a:chOff x="4784672" y="5121552"/>
            <a:chExt cx="647745" cy="647700"/>
          </a:xfrm>
        </p:grpSpPr>
        <p:sp>
          <p:nvSpPr>
            <p:cNvPr id="100" name="Freeform: Shape 99">
              <a:extLst>
                <a:ext uri="{FF2B5EF4-FFF2-40B4-BE49-F238E27FC236}">
                  <a16:creationId xmlns:a16="http://schemas.microsoft.com/office/drawing/2014/main" id="{E4DB8C06-8E9E-41D6-BCF8-D83728EBB89C}"/>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01" name="Freeform: Shape 100">
              <a:extLst>
                <a:ext uri="{FF2B5EF4-FFF2-40B4-BE49-F238E27FC236}">
                  <a16:creationId xmlns:a16="http://schemas.microsoft.com/office/drawing/2014/main" id="{6AB32847-6D25-4C3E-AAFD-C9BA67CDB33B}"/>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02" name="Freeform: Shape 101">
              <a:extLst>
                <a:ext uri="{FF2B5EF4-FFF2-40B4-BE49-F238E27FC236}">
                  <a16:creationId xmlns:a16="http://schemas.microsoft.com/office/drawing/2014/main" id="{D1F0D591-D949-4B77-9CC2-D20E9B381299}"/>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03" name="Freeform: Shape 102">
              <a:extLst>
                <a:ext uri="{FF2B5EF4-FFF2-40B4-BE49-F238E27FC236}">
                  <a16:creationId xmlns:a16="http://schemas.microsoft.com/office/drawing/2014/main" id="{87FEABF3-2AA3-4545-A11D-A3CDBDF4C39D}"/>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04" name="Freeform: Shape 103">
              <a:extLst>
                <a:ext uri="{FF2B5EF4-FFF2-40B4-BE49-F238E27FC236}">
                  <a16:creationId xmlns:a16="http://schemas.microsoft.com/office/drawing/2014/main" id="{DA40262B-7419-4C0A-BFDB-B50AFA1D719B}"/>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1"/>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05" name="Freeform: Shape 104">
              <a:extLst>
                <a:ext uri="{FF2B5EF4-FFF2-40B4-BE49-F238E27FC236}">
                  <a16:creationId xmlns:a16="http://schemas.microsoft.com/office/drawing/2014/main" id="{E766E342-A192-4B93-82B8-01FCC8B508F9}"/>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39" name="Group 38">
            <a:extLst>
              <a:ext uri="{FF2B5EF4-FFF2-40B4-BE49-F238E27FC236}">
                <a16:creationId xmlns:a16="http://schemas.microsoft.com/office/drawing/2014/main" id="{88BA24DA-DEC8-48EF-860E-D1F810FFFDE6}"/>
              </a:ext>
            </a:extLst>
          </p:cNvPr>
          <p:cNvGrpSpPr/>
          <p:nvPr/>
        </p:nvGrpSpPr>
        <p:grpSpPr>
          <a:xfrm>
            <a:off x="8101191" y="2471323"/>
            <a:ext cx="1420017" cy="810696"/>
            <a:chOff x="7942201" y="2738772"/>
            <a:chExt cx="1392300" cy="794872"/>
          </a:xfrm>
        </p:grpSpPr>
        <p:sp>
          <p:nvSpPr>
            <p:cNvPr id="81" name="Freeform 128">
              <a:extLst>
                <a:ext uri="{FF2B5EF4-FFF2-40B4-BE49-F238E27FC236}">
                  <a16:creationId xmlns:a16="http://schemas.microsoft.com/office/drawing/2014/main" id="{17A3339C-9511-46FC-9D74-CFA82D4DF132}"/>
                </a:ext>
              </a:extLst>
            </p:cNvPr>
            <p:cNvSpPr>
              <a:spLocks noChangeAspect="1"/>
            </p:cNvSpPr>
            <p:nvPr/>
          </p:nvSpPr>
          <p:spPr bwMode="auto">
            <a:xfrm>
              <a:off x="7942201" y="2738772"/>
              <a:ext cx="1392300" cy="7948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2700">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333333"/>
                </a:solidFill>
                <a:latin typeface="Segoe UI"/>
              </a:endParaRPr>
            </a:p>
          </p:txBody>
        </p:sp>
        <p:grpSp>
          <p:nvGrpSpPr>
            <p:cNvPr id="106" name="Group 105">
              <a:extLst>
                <a:ext uri="{FF2B5EF4-FFF2-40B4-BE49-F238E27FC236}">
                  <a16:creationId xmlns:a16="http://schemas.microsoft.com/office/drawing/2014/main" id="{B2E1076C-D12C-4DF1-BBC7-5E6FB077387A}"/>
                </a:ext>
              </a:extLst>
            </p:cNvPr>
            <p:cNvGrpSpPr/>
            <p:nvPr/>
          </p:nvGrpSpPr>
          <p:grpSpPr>
            <a:xfrm>
              <a:off x="8414418" y="2993712"/>
              <a:ext cx="416736" cy="416706"/>
              <a:chOff x="4784672" y="5121552"/>
              <a:chExt cx="647745" cy="647700"/>
            </a:xfrm>
            <a:solidFill>
              <a:schemeClr val="bg1"/>
            </a:solidFill>
          </p:grpSpPr>
          <p:sp>
            <p:nvSpPr>
              <p:cNvPr id="107" name="Freeform: Shape 106">
                <a:extLst>
                  <a:ext uri="{FF2B5EF4-FFF2-40B4-BE49-F238E27FC236}">
                    <a16:creationId xmlns:a16="http://schemas.microsoft.com/office/drawing/2014/main" id="{E773823D-5FF6-48FB-BC1B-B364CF14F5DA}"/>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08" name="Freeform: Shape 107">
                <a:extLst>
                  <a:ext uri="{FF2B5EF4-FFF2-40B4-BE49-F238E27FC236}">
                    <a16:creationId xmlns:a16="http://schemas.microsoft.com/office/drawing/2014/main" id="{11621452-E13D-489A-AED7-1B741A534A55}"/>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09" name="Freeform: Shape 108">
                <a:extLst>
                  <a:ext uri="{FF2B5EF4-FFF2-40B4-BE49-F238E27FC236}">
                    <a16:creationId xmlns:a16="http://schemas.microsoft.com/office/drawing/2014/main" id="{A58FF415-EB6D-456F-A4AA-474F60B9FB10}"/>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10" name="Freeform: Shape 109">
                <a:extLst>
                  <a:ext uri="{FF2B5EF4-FFF2-40B4-BE49-F238E27FC236}">
                    <a16:creationId xmlns:a16="http://schemas.microsoft.com/office/drawing/2014/main" id="{EFEA121E-CE77-4376-A7F1-6F39A9B51936}"/>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11" name="Freeform: Shape 110">
                <a:extLst>
                  <a:ext uri="{FF2B5EF4-FFF2-40B4-BE49-F238E27FC236}">
                    <a16:creationId xmlns:a16="http://schemas.microsoft.com/office/drawing/2014/main" id="{BB2AEF43-EA77-4906-B98F-43FF6632F729}"/>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12" name="Freeform: Shape 111">
                <a:extLst>
                  <a:ext uri="{FF2B5EF4-FFF2-40B4-BE49-F238E27FC236}">
                    <a16:creationId xmlns:a16="http://schemas.microsoft.com/office/drawing/2014/main" id="{6F09CDB3-AD7B-4615-B065-D7374344AED6}"/>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grpSp>
      </p:grpSp>
      <p:grpSp>
        <p:nvGrpSpPr>
          <p:cNvPr id="120" name="Group 119">
            <a:extLst>
              <a:ext uri="{FF2B5EF4-FFF2-40B4-BE49-F238E27FC236}">
                <a16:creationId xmlns:a16="http://schemas.microsoft.com/office/drawing/2014/main" id="{627F8C62-5259-49BF-B5E3-8AAE2C7D88DF}"/>
              </a:ext>
            </a:extLst>
          </p:cNvPr>
          <p:cNvGrpSpPr/>
          <p:nvPr/>
        </p:nvGrpSpPr>
        <p:grpSpPr>
          <a:xfrm>
            <a:off x="10404920" y="2471323"/>
            <a:ext cx="1420017" cy="810696"/>
            <a:chOff x="7942201" y="2738772"/>
            <a:chExt cx="1392300" cy="794872"/>
          </a:xfrm>
        </p:grpSpPr>
        <p:sp>
          <p:nvSpPr>
            <p:cNvPr id="121" name="Freeform 128">
              <a:extLst>
                <a:ext uri="{FF2B5EF4-FFF2-40B4-BE49-F238E27FC236}">
                  <a16:creationId xmlns:a16="http://schemas.microsoft.com/office/drawing/2014/main" id="{8E30F51E-AB41-4D4B-8BFA-7D167F4682A2}"/>
                </a:ext>
              </a:extLst>
            </p:cNvPr>
            <p:cNvSpPr>
              <a:spLocks noChangeAspect="1"/>
            </p:cNvSpPr>
            <p:nvPr/>
          </p:nvSpPr>
          <p:spPr bwMode="auto">
            <a:xfrm>
              <a:off x="7942201" y="2738772"/>
              <a:ext cx="1392300" cy="7948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2700">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333333"/>
                </a:solidFill>
                <a:latin typeface="Segoe UI"/>
              </a:endParaRPr>
            </a:p>
          </p:txBody>
        </p:sp>
        <p:grpSp>
          <p:nvGrpSpPr>
            <p:cNvPr id="122" name="Group 121">
              <a:extLst>
                <a:ext uri="{FF2B5EF4-FFF2-40B4-BE49-F238E27FC236}">
                  <a16:creationId xmlns:a16="http://schemas.microsoft.com/office/drawing/2014/main" id="{A25C5EB1-6CD9-430F-BE93-91FD90579594}"/>
                </a:ext>
              </a:extLst>
            </p:cNvPr>
            <p:cNvGrpSpPr/>
            <p:nvPr/>
          </p:nvGrpSpPr>
          <p:grpSpPr>
            <a:xfrm>
              <a:off x="8414418" y="2993712"/>
              <a:ext cx="416736" cy="416706"/>
              <a:chOff x="4784672" y="5121552"/>
              <a:chExt cx="647745" cy="647700"/>
            </a:xfrm>
            <a:solidFill>
              <a:schemeClr val="bg1"/>
            </a:solidFill>
          </p:grpSpPr>
          <p:sp>
            <p:nvSpPr>
              <p:cNvPr id="123" name="Freeform: Shape 122">
                <a:extLst>
                  <a:ext uri="{FF2B5EF4-FFF2-40B4-BE49-F238E27FC236}">
                    <a16:creationId xmlns:a16="http://schemas.microsoft.com/office/drawing/2014/main" id="{B13B48D7-0355-447D-9125-CE488BEE22C0}"/>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4" name="Freeform: Shape 123">
                <a:extLst>
                  <a:ext uri="{FF2B5EF4-FFF2-40B4-BE49-F238E27FC236}">
                    <a16:creationId xmlns:a16="http://schemas.microsoft.com/office/drawing/2014/main" id="{DEEF6E39-587B-4D20-B882-CBDF8C0FDBD8}"/>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5" name="Freeform: Shape 124">
                <a:extLst>
                  <a:ext uri="{FF2B5EF4-FFF2-40B4-BE49-F238E27FC236}">
                    <a16:creationId xmlns:a16="http://schemas.microsoft.com/office/drawing/2014/main" id="{0F8E85CA-3C89-44F0-98D0-F33451BE2BCE}"/>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6" name="Freeform: Shape 125">
                <a:extLst>
                  <a:ext uri="{FF2B5EF4-FFF2-40B4-BE49-F238E27FC236}">
                    <a16:creationId xmlns:a16="http://schemas.microsoft.com/office/drawing/2014/main" id="{B7D6BDFA-5619-43DA-9734-E626238B29C6}"/>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7" name="Freeform: Shape 126">
                <a:extLst>
                  <a:ext uri="{FF2B5EF4-FFF2-40B4-BE49-F238E27FC236}">
                    <a16:creationId xmlns:a16="http://schemas.microsoft.com/office/drawing/2014/main" id="{AA5C0D16-1F42-41A9-BC88-D2254947E242}"/>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8" name="Freeform: Shape 127">
                <a:extLst>
                  <a:ext uri="{FF2B5EF4-FFF2-40B4-BE49-F238E27FC236}">
                    <a16:creationId xmlns:a16="http://schemas.microsoft.com/office/drawing/2014/main" id="{B3D85F8F-CB8F-4898-B8C4-3186E2C1DCD2}"/>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grpSp>
      </p:grpSp>
      <p:cxnSp>
        <p:nvCxnSpPr>
          <p:cNvPr id="41" name="Straight Arrow Connector 40">
            <a:extLst>
              <a:ext uri="{FF2B5EF4-FFF2-40B4-BE49-F238E27FC236}">
                <a16:creationId xmlns:a16="http://schemas.microsoft.com/office/drawing/2014/main" id="{59DF70C7-51BC-4445-AC81-0D7249B6D22E}"/>
              </a:ext>
            </a:extLst>
          </p:cNvPr>
          <p:cNvCxnSpPr/>
          <p:nvPr/>
        </p:nvCxnSpPr>
        <p:spPr>
          <a:xfrm flipV="1">
            <a:off x="8811200" y="3689333"/>
            <a:ext cx="0" cy="53612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77B6A1FA-238E-4492-8727-7BFCDC8528A9}"/>
              </a:ext>
            </a:extLst>
          </p:cNvPr>
          <p:cNvCxnSpPr/>
          <p:nvPr/>
        </p:nvCxnSpPr>
        <p:spPr>
          <a:xfrm flipV="1">
            <a:off x="11114929" y="3689333"/>
            <a:ext cx="0" cy="53612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9758C96-1C56-4723-A13B-984CF7A93A7E}"/>
              </a:ext>
            </a:extLst>
          </p:cNvPr>
          <p:cNvCxnSpPr/>
          <p:nvPr/>
        </p:nvCxnSpPr>
        <p:spPr>
          <a:xfrm flipV="1">
            <a:off x="6939219" y="3689333"/>
            <a:ext cx="0" cy="53612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2" name="Freeform 128">
            <a:extLst>
              <a:ext uri="{FF2B5EF4-FFF2-40B4-BE49-F238E27FC236}">
                <a16:creationId xmlns:a16="http://schemas.microsoft.com/office/drawing/2014/main" id="{D761BA6D-546B-4920-8A16-3A50110FD449}"/>
              </a:ext>
            </a:extLst>
          </p:cNvPr>
          <p:cNvSpPr>
            <a:spLocks noChangeAspect="1"/>
          </p:cNvSpPr>
          <p:nvPr/>
        </p:nvSpPr>
        <p:spPr bwMode="auto">
          <a:xfrm>
            <a:off x="6229210" y="2471323"/>
            <a:ext cx="1420017" cy="81069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2700">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333333"/>
              </a:solidFill>
              <a:latin typeface="Segoe UI"/>
            </a:endParaRPr>
          </a:p>
        </p:txBody>
      </p:sp>
      <p:grpSp>
        <p:nvGrpSpPr>
          <p:cNvPr id="133" name="Group 132">
            <a:extLst>
              <a:ext uri="{FF2B5EF4-FFF2-40B4-BE49-F238E27FC236}">
                <a16:creationId xmlns:a16="http://schemas.microsoft.com/office/drawing/2014/main" id="{61361660-F1C4-4FDD-BCA0-A58B4ED59674}"/>
              </a:ext>
            </a:extLst>
          </p:cNvPr>
          <p:cNvGrpSpPr/>
          <p:nvPr/>
        </p:nvGrpSpPr>
        <p:grpSpPr>
          <a:xfrm>
            <a:off x="6495599" y="2968078"/>
            <a:ext cx="220429" cy="220412"/>
            <a:chOff x="4784672" y="5121552"/>
            <a:chExt cx="647745" cy="647700"/>
          </a:xfrm>
          <a:solidFill>
            <a:schemeClr val="bg1"/>
          </a:solidFill>
        </p:grpSpPr>
        <p:sp>
          <p:nvSpPr>
            <p:cNvPr id="134" name="Freeform: Shape 133">
              <a:extLst>
                <a:ext uri="{FF2B5EF4-FFF2-40B4-BE49-F238E27FC236}">
                  <a16:creationId xmlns:a16="http://schemas.microsoft.com/office/drawing/2014/main" id="{6C09FB5B-C190-45A4-A993-DA36A0BE2613}"/>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5" name="Freeform: Shape 134">
              <a:extLst>
                <a:ext uri="{FF2B5EF4-FFF2-40B4-BE49-F238E27FC236}">
                  <a16:creationId xmlns:a16="http://schemas.microsoft.com/office/drawing/2014/main" id="{C0045E5E-F386-49A6-A690-0D68DA7B50D6}"/>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6" name="Freeform: Shape 135">
              <a:extLst>
                <a:ext uri="{FF2B5EF4-FFF2-40B4-BE49-F238E27FC236}">
                  <a16:creationId xmlns:a16="http://schemas.microsoft.com/office/drawing/2014/main" id="{16159253-19F1-47E7-8DA2-82C8D125D051}"/>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7" name="Freeform: Shape 136">
              <a:extLst>
                <a:ext uri="{FF2B5EF4-FFF2-40B4-BE49-F238E27FC236}">
                  <a16:creationId xmlns:a16="http://schemas.microsoft.com/office/drawing/2014/main" id="{405CE0A4-0679-4015-AE95-CF6CA91ECE77}"/>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8" name="Freeform: Shape 137">
              <a:extLst>
                <a:ext uri="{FF2B5EF4-FFF2-40B4-BE49-F238E27FC236}">
                  <a16:creationId xmlns:a16="http://schemas.microsoft.com/office/drawing/2014/main" id="{2E1F1269-BB5D-477B-B88F-902D2F8DA99F}"/>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39" name="Freeform: Shape 138">
              <a:extLst>
                <a:ext uri="{FF2B5EF4-FFF2-40B4-BE49-F238E27FC236}">
                  <a16:creationId xmlns:a16="http://schemas.microsoft.com/office/drawing/2014/main" id="{CBF6BB36-D812-4A84-827B-AB5B3A84F7F8}"/>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140" name="Group 139">
            <a:extLst>
              <a:ext uri="{FF2B5EF4-FFF2-40B4-BE49-F238E27FC236}">
                <a16:creationId xmlns:a16="http://schemas.microsoft.com/office/drawing/2014/main" id="{8A70BA94-E3EE-439F-9C34-92A5903892FC}"/>
              </a:ext>
            </a:extLst>
          </p:cNvPr>
          <p:cNvGrpSpPr/>
          <p:nvPr/>
        </p:nvGrpSpPr>
        <p:grpSpPr>
          <a:xfrm>
            <a:off x="6929404" y="2968078"/>
            <a:ext cx="220429" cy="220412"/>
            <a:chOff x="4784672" y="5121552"/>
            <a:chExt cx="647745" cy="647700"/>
          </a:xfrm>
          <a:solidFill>
            <a:schemeClr val="bg1"/>
          </a:solidFill>
        </p:grpSpPr>
        <p:sp>
          <p:nvSpPr>
            <p:cNvPr id="141" name="Freeform: Shape 140">
              <a:extLst>
                <a:ext uri="{FF2B5EF4-FFF2-40B4-BE49-F238E27FC236}">
                  <a16:creationId xmlns:a16="http://schemas.microsoft.com/office/drawing/2014/main" id="{CBF5B352-32DD-4FB7-BC6C-F236B6E56C5C}"/>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42" name="Freeform: Shape 141">
              <a:extLst>
                <a:ext uri="{FF2B5EF4-FFF2-40B4-BE49-F238E27FC236}">
                  <a16:creationId xmlns:a16="http://schemas.microsoft.com/office/drawing/2014/main" id="{84405693-532B-4F80-836B-2B856A613930}"/>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43" name="Freeform: Shape 142">
              <a:extLst>
                <a:ext uri="{FF2B5EF4-FFF2-40B4-BE49-F238E27FC236}">
                  <a16:creationId xmlns:a16="http://schemas.microsoft.com/office/drawing/2014/main" id="{8A17D4B7-DA2B-4C7F-A0BB-E520A628D96B}"/>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44" name="Freeform: Shape 143">
              <a:extLst>
                <a:ext uri="{FF2B5EF4-FFF2-40B4-BE49-F238E27FC236}">
                  <a16:creationId xmlns:a16="http://schemas.microsoft.com/office/drawing/2014/main" id="{D20E6767-8077-4C4E-BA9C-1A2531BCFC26}"/>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45" name="Freeform: Shape 144">
              <a:extLst>
                <a:ext uri="{FF2B5EF4-FFF2-40B4-BE49-F238E27FC236}">
                  <a16:creationId xmlns:a16="http://schemas.microsoft.com/office/drawing/2014/main" id="{36A90E69-CB12-4828-A0DD-F9255D7E73B8}"/>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46" name="Freeform: Shape 145">
              <a:extLst>
                <a:ext uri="{FF2B5EF4-FFF2-40B4-BE49-F238E27FC236}">
                  <a16:creationId xmlns:a16="http://schemas.microsoft.com/office/drawing/2014/main" id="{93A9AE8C-3912-4EC4-9E63-4C2177D17B49}"/>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147" name="Group 146">
            <a:extLst>
              <a:ext uri="{FF2B5EF4-FFF2-40B4-BE49-F238E27FC236}">
                <a16:creationId xmlns:a16="http://schemas.microsoft.com/office/drawing/2014/main" id="{D8EA4B9A-9AB2-432D-9FD7-58065AAD0581}"/>
              </a:ext>
            </a:extLst>
          </p:cNvPr>
          <p:cNvGrpSpPr/>
          <p:nvPr/>
        </p:nvGrpSpPr>
        <p:grpSpPr>
          <a:xfrm>
            <a:off x="6712501" y="2731339"/>
            <a:ext cx="220429" cy="220412"/>
            <a:chOff x="4784672" y="5121552"/>
            <a:chExt cx="647745" cy="647700"/>
          </a:xfrm>
          <a:solidFill>
            <a:schemeClr val="bg1"/>
          </a:solidFill>
        </p:grpSpPr>
        <p:sp>
          <p:nvSpPr>
            <p:cNvPr id="148" name="Freeform: Shape 147">
              <a:extLst>
                <a:ext uri="{FF2B5EF4-FFF2-40B4-BE49-F238E27FC236}">
                  <a16:creationId xmlns:a16="http://schemas.microsoft.com/office/drawing/2014/main" id="{56D1A104-E27D-4AC5-800B-FA06A308BD3C}"/>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49" name="Freeform: Shape 148">
              <a:extLst>
                <a:ext uri="{FF2B5EF4-FFF2-40B4-BE49-F238E27FC236}">
                  <a16:creationId xmlns:a16="http://schemas.microsoft.com/office/drawing/2014/main" id="{659F01F5-06A4-4720-ADB3-3D0835DC9480}"/>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50" name="Freeform: Shape 149">
              <a:extLst>
                <a:ext uri="{FF2B5EF4-FFF2-40B4-BE49-F238E27FC236}">
                  <a16:creationId xmlns:a16="http://schemas.microsoft.com/office/drawing/2014/main" id="{4E03FEC2-1B1E-49B3-BDBE-75169F6F46BD}"/>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51" name="Freeform: Shape 150">
              <a:extLst>
                <a:ext uri="{FF2B5EF4-FFF2-40B4-BE49-F238E27FC236}">
                  <a16:creationId xmlns:a16="http://schemas.microsoft.com/office/drawing/2014/main" id="{F4C324D5-EB17-4847-A945-21511039B38E}"/>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52" name="Freeform: Shape 151">
              <a:extLst>
                <a:ext uri="{FF2B5EF4-FFF2-40B4-BE49-F238E27FC236}">
                  <a16:creationId xmlns:a16="http://schemas.microsoft.com/office/drawing/2014/main" id="{3D9F0E29-3BC7-4D9D-A1DE-252849488AF5}"/>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53" name="Freeform: Shape 152">
              <a:extLst>
                <a:ext uri="{FF2B5EF4-FFF2-40B4-BE49-F238E27FC236}">
                  <a16:creationId xmlns:a16="http://schemas.microsoft.com/office/drawing/2014/main" id="{49BF9F21-61F4-4142-A354-37162170B1DC}"/>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154" name="Group 153">
            <a:extLst>
              <a:ext uri="{FF2B5EF4-FFF2-40B4-BE49-F238E27FC236}">
                <a16:creationId xmlns:a16="http://schemas.microsoft.com/office/drawing/2014/main" id="{FDF3C828-2CA6-4BC7-AD86-271B43E0CD22}"/>
              </a:ext>
            </a:extLst>
          </p:cNvPr>
          <p:cNvGrpSpPr/>
          <p:nvPr/>
        </p:nvGrpSpPr>
        <p:grpSpPr>
          <a:xfrm>
            <a:off x="7146306" y="2731339"/>
            <a:ext cx="220429" cy="220412"/>
            <a:chOff x="4784672" y="5121552"/>
            <a:chExt cx="647745" cy="647700"/>
          </a:xfrm>
          <a:solidFill>
            <a:schemeClr val="bg1"/>
          </a:solidFill>
        </p:grpSpPr>
        <p:sp>
          <p:nvSpPr>
            <p:cNvPr id="155" name="Freeform: Shape 154">
              <a:extLst>
                <a:ext uri="{FF2B5EF4-FFF2-40B4-BE49-F238E27FC236}">
                  <a16:creationId xmlns:a16="http://schemas.microsoft.com/office/drawing/2014/main" id="{AE0105F3-107F-416F-8DE5-93BB9FF4481E}"/>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56" name="Freeform: Shape 155">
              <a:extLst>
                <a:ext uri="{FF2B5EF4-FFF2-40B4-BE49-F238E27FC236}">
                  <a16:creationId xmlns:a16="http://schemas.microsoft.com/office/drawing/2014/main" id="{34113972-D3FF-4700-94F1-689914F8396A}"/>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57" name="Freeform: Shape 156">
              <a:extLst>
                <a:ext uri="{FF2B5EF4-FFF2-40B4-BE49-F238E27FC236}">
                  <a16:creationId xmlns:a16="http://schemas.microsoft.com/office/drawing/2014/main" id="{477FC580-AED2-40B1-ABFC-0839D0A25D04}"/>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58" name="Freeform: Shape 157">
              <a:extLst>
                <a:ext uri="{FF2B5EF4-FFF2-40B4-BE49-F238E27FC236}">
                  <a16:creationId xmlns:a16="http://schemas.microsoft.com/office/drawing/2014/main" id="{07E12959-09C5-4888-8C53-3EB83E4EBAF9}"/>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59" name="Freeform: Shape 158">
              <a:extLst>
                <a:ext uri="{FF2B5EF4-FFF2-40B4-BE49-F238E27FC236}">
                  <a16:creationId xmlns:a16="http://schemas.microsoft.com/office/drawing/2014/main" id="{2D865FFD-69C5-41EC-BBA1-B2C045071158}"/>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60" name="Freeform: Shape 159">
              <a:extLst>
                <a:ext uri="{FF2B5EF4-FFF2-40B4-BE49-F238E27FC236}">
                  <a16:creationId xmlns:a16="http://schemas.microsoft.com/office/drawing/2014/main" id="{FEA6332D-82C0-433A-95F5-1691C941E8E3}"/>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dirty="0">
                <a:solidFill>
                  <a:prstClr val="black"/>
                </a:solidFill>
                <a:latin typeface="Segoe UI"/>
              </a:endParaRPr>
            </a:p>
          </p:txBody>
        </p:sp>
      </p:grpSp>
    </p:spTree>
    <p:extLst>
      <p:ext uri="{BB962C8B-B14F-4D97-AF65-F5344CB8AC3E}">
        <p14:creationId xmlns:p14="http://schemas.microsoft.com/office/powerpoint/2010/main" val="13780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182">
            <a:extLst>
              <a:ext uri="{FF2B5EF4-FFF2-40B4-BE49-F238E27FC236}">
                <a16:creationId xmlns:a16="http://schemas.microsoft.com/office/drawing/2014/main" id="{C9B702CB-CB48-4ABC-9FB2-8C5A31DED094}"/>
              </a:ext>
            </a:extLst>
          </p:cNvPr>
          <p:cNvSpPr/>
          <p:nvPr/>
        </p:nvSpPr>
        <p:spPr bwMode="auto">
          <a:xfrm>
            <a:off x="9934689" y="2468254"/>
            <a:ext cx="1516575" cy="194508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 name="connsiteX0" fmla="*/ 808941 w 1536641"/>
              <a:gd name="connsiteY0" fmla="*/ 107085 h 1866625"/>
              <a:gd name="connsiteX1" fmla="*/ 306651 w 1536641"/>
              <a:gd name="connsiteY1" fmla="*/ 254506 h 1866625"/>
              <a:gd name="connsiteX2" fmla="*/ 808941 w 1536641"/>
              <a:gd name="connsiteY2" fmla="*/ 401926 h 1866625"/>
              <a:gd name="connsiteX3" fmla="*/ 1311231 w 1536641"/>
              <a:gd name="connsiteY3" fmla="*/ 254506 h 1866625"/>
              <a:gd name="connsiteX4" fmla="*/ 808941 w 1536641"/>
              <a:gd name="connsiteY4" fmla="*/ 107085 h 1866625"/>
              <a:gd name="connsiteX5" fmla="*/ 808940 w 1536641"/>
              <a:gd name="connsiteY5" fmla="*/ 0 h 1866625"/>
              <a:gd name="connsiteX6" fmla="*/ 1532884 w 1536641"/>
              <a:gd name="connsiteY6" fmla="*/ 266488 h 1866625"/>
              <a:gd name="connsiteX7" fmla="*/ 1535529 w 1536641"/>
              <a:gd name="connsiteY7" fmla="*/ 287858 h 1866625"/>
              <a:gd name="connsiteX8" fmla="*/ 1536640 w 1536641"/>
              <a:gd name="connsiteY8" fmla="*/ 287858 h 1866625"/>
              <a:gd name="connsiteX9" fmla="*/ 1536640 w 1536641"/>
              <a:gd name="connsiteY9" fmla="*/ 296838 h 1866625"/>
              <a:gd name="connsiteX10" fmla="*/ 1536641 w 1536641"/>
              <a:gd name="connsiteY10" fmla="*/ 1569784 h 1866625"/>
              <a:gd name="connsiteX11" fmla="*/ 1536641 w 1536641"/>
              <a:gd name="connsiteY11" fmla="*/ 1569787 h 1866625"/>
              <a:gd name="connsiteX12" fmla="*/ 1536641 w 1536641"/>
              <a:gd name="connsiteY12" fmla="*/ 1569790 h 1866625"/>
              <a:gd name="connsiteX13" fmla="*/ 1536641 w 1536641"/>
              <a:gd name="connsiteY13" fmla="*/ 1578767 h 1866625"/>
              <a:gd name="connsiteX14" fmla="*/ 1535529 w 1536641"/>
              <a:gd name="connsiteY14" fmla="*/ 1578767 h 1866625"/>
              <a:gd name="connsiteX15" fmla="*/ 1532884 w 1536641"/>
              <a:gd name="connsiteY15" fmla="*/ 1600137 h 1866625"/>
              <a:gd name="connsiteX16" fmla="*/ 808941 w 1536641"/>
              <a:gd name="connsiteY16" fmla="*/ 1866625 h 1866625"/>
              <a:gd name="connsiteX17" fmla="*/ 84998 w 1536641"/>
              <a:gd name="connsiteY17" fmla="*/ 1600137 h 1866625"/>
              <a:gd name="connsiteX18" fmla="*/ 82353 w 1536641"/>
              <a:gd name="connsiteY18" fmla="*/ 1578767 h 1866625"/>
              <a:gd name="connsiteX19" fmla="*/ 81241 w 1536641"/>
              <a:gd name="connsiteY19" fmla="*/ 1578767 h 1866625"/>
              <a:gd name="connsiteX20" fmla="*/ 81241 w 1536641"/>
              <a:gd name="connsiteY20" fmla="*/ 1569787 h 1866625"/>
              <a:gd name="connsiteX21" fmla="*/ 81241 w 1536641"/>
              <a:gd name="connsiteY21" fmla="*/ 296841 h 1866625"/>
              <a:gd name="connsiteX22" fmla="*/ 81240 w 1536641"/>
              <a:gd name="connsiteY22" fmla="*/ 296838 h 1866625"/>
              <a:gd name="connsiteX23" fmla="*/ 0 w 1536641"/>
              <a:gd name="connsiteY23" fmla="*/ 404712 h 1866625"/>
              <a:gd name="connsiteX24" fmla="*/ 84998 w 1536641"/>
              <a:gd name="connsiteY24" fmla="*/ 266488 h 1866625"/>
              <a:gd name="connsiteX25" fmla="*/ 808940 w 1536641"/>
              <a:gd name="connsiteY2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3758 w 1455401"/>
              <a:gd name="connsiteY23" fmla="*/ 266488 h 1866625"/>
              <a:gd name="connsiteX24" fmla="*/ 727700 w 1455401"/>
              <a:gd name="connsiteY24" fmla="*/ 0 h 1866625"/>
              <a:gd name="connsiteX0" fmla="*/ 778694 w 1506394"/>
              <a:gd name="connsiteY0" fmla="*/ 107085 h 1866625"/>
              <a:gd name="connsiteX1" fmla="*/ 276404 w 1506394"/>
              <a:gd name="connsiteY1" fmla="*/ 254506 h 1866625"/>
              <a:gd name="connsiteX2" fmla="*/ 778694 w 1506394"/>
              <a:gd name="connsiteY2" fmla="*/ 401926 h 1866625"/>
              <a:gd name="connsiteX3" fmla="*/ 1280984 w 1506394"/>
              <a:gd name="connsiteY3" fmla="*/ 254506 h 1866625"/>
              <a:gd name="connsiteX4" fmla="*/ 778694 w 1506394"/>
              <a:gd name="connsiteY4" fmla="*/ 107085 h 1866625"/>
              <a:gd name="connsiteX5" fmla="*/ 778693 w 1506394"/>
              <a:gd name="connsiteY5" fmla="*/ 0 h 1866625"/>
              <a:gd name="connsiteX6" fmla="*/ 1502637 w 1506394"/>
              <a:gd name="connsiteY6" fmla="*/ 266488 h 1866625"/>
              <a:gd name="connsiteX7" fmla="*/ 1505282 w 1506394"/>
              <a:gd name="connsiteY7" fmla="*/ 287858 h 1866625"/>
              <a:gd name="connsiteX8" fmla="*/ 1506393 w 1506394"/>
              <a:gd name="connsiteY8" fmla="*/ 287858 h 1866625"/>
              <a:gd name="connsiteX9" fmla="*/ 1506393 w 1506394"/>
              <a:gd name="connsiteY9" fmla="*/ 296838 h 1866625"/>
              <a:gd name="connsiteX10" fmla="*/ 1506394 w 1506394"/>
              <a:gd name="connsiteY10" fmla="*/ 1569784 h 1866625"/>
              <a:gd name="connsiteX11" fmla="*/ 1506394 w 1506394"/>
              <a:gd name="connsiteY11" fmla="*/ 1569787 h 1866625"/>
              <a:gd name="connsiteX12" fmla="*/ 1506394 w 1506394"/>
              <a:gd name="connsiteY12" fmla="*/ 1569790 h 1866625"/>
              <a:gd name="connsiteX13" fmla="*/ 1506394 w 1506394"/>
              <a:gd name="connsiteY13" fmla="*/ 1578767 h 1866625"/>
              <a:gd name="connsiteX14" fmla="*/ 1505282 w 1506394"/>
              <a:gd name="connsiteY14" fmla="*/ 1578767 h 1866625"/>
              <a:gd name="connsiteX15" fmla="*/ 1502637 w 1506394"/>
              <a:gd name="connsiteY15" fmla="*/ 1600137 h 1866625"/>
              <a:gd name="connsiteX16" fmla="*/ 778694 w 1506394"/>
              <a:gd name="connsiteY16" fmla="*/ 1866625 h 1866625"/>
              <a:gd name="connsiteX17" fmla="*/ 54751 w 1506394"/>
              <a:gd name="connsiteY17" fmla="*/ 1600137 h 1866625"/>
              <a:gd name="connsiteX18" fmla="*/ 52106 w 1506394"/>
              <a:gd name="connsiteY18" fmla="*/ 1578767 h 1866625"/>
              <a:gd name="connsiteX19" fmla="*/ 50994 w 1506394"/>
              <a:gd name="connsiteY19" fmla="*/ 1578767 h 1866625"/>
              <a:gd name="connsiteX20" fmla="*/ 50994 w 1506394"/>
              <a:gd name="connsiteY20" fmla="*/ 1569787 h 1866625"/>
              <a:gd name="connsiteX21" fmla="*/ 50994 w 1506394"/>
              <a:gd name="connsiteY21" fmla="*/ 296841 h 1866625"/>
              <a:gd name="connsiteX22" fmla="*/ 54751 w 1506394"/>
              <a:gd name="connsiteY22" fmla="*/ 266488 h 1866625"/>
              <a:gd name="connsiteX23" fmla="*/ 778693 w 1506394"/>
              <a:gd name="connsiteY23"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5400" h="1866625">
                <a:moveTo>
                  <a:pt x="727700" y="107085"/>
                </a:moveTo>
                <a:cubicBezTo>
                  <a:pt x="450293" y="107085"/>
                  <a:pt x="225410" y="173087"/>
                  <a:pt x="225410" y="254506"/>
                </a:cubicBezTo>
                <a:cubicBezTo>
                  <a:pt x="225410" y="335924"/>
                  <a:pt x="450293" y="401926"/>
                  <a:pt x="727700" y="401926"/>
                </a:cubicBezTo>
                <a:cubicBezTo>
                  <a:pt x="1005107" y="401926"/>
                  <a:pt x="1229990" y="335924"/>
                  <a:pt x="1229990" y="254506"/>
                </a:cubicBezTo>
                <a:cubicBezTo>
                  <a:pt x="1229990" y="173087"/>
                  <a:pt x="1005107" y="107085"/>
                  <a:pt x="727700" y="107085"/>
                </a:cubicBezTo>
                <a:close/>
                <a:moveTo>
                  <a:pt x="727699" y="0"/>
                </a:moveTo>
                <a:cubicBezTo>
                  <a:pt x="1104478" y="0"/>
                  <a:pt x="1414377" y="116806"/>
                  <a:pt x="1451643" y="266488"/>
                </a:cubicBezTo>
                <a:lnTo>
                  <a:pt x="1454288" y="287858"/>
                </a:lnTo>
                <a:lnTo>
                  <a:pt x="1455399" y="287858"/>
                </a:lnTo>
                <a:lnTo>
                  <a:pt x="1455399" y="296838"/>
                </a:lnTo>
                <a:cubicBezTo>
                  <a:pt x="1455399" y="510492"/>
                  <a:pt x="1455400" y="1357626"/>
                  <a:pt x="1455400" y="1569784"/>
                </a:cubicBezTo>
                <a:lnTo>
                  <a:pt x="1455400" y="1569787"/>
                </a:lnTo>
                <a:lnTo>
                  <a:pt x="1455400" y="1569790"/>
                </a:lnTo>
                <a:lnTo>
                  <a:pt x="1455400" y="1578767"/>
                </a:lnTo>
                <a:lnTo>
                  <a:pt x="1454288" y="1578767"/>
                </a:lnTo>
                <a:lnTo>
                  <a:pt x="1451643" y="1600137"/>
                </a:lnTo>
                <a:cubicBezTo>
                  <a:pt x="1414378" y="1749819"/>
                  <a:pt x="1104479" y="1866625"/>
                  <a:pt x="727700" y="1866625"/>
                </a:cubicBezTo>
                <a:cubicBezTo>
                  <a:pt x="350921" y="1866625"/>
                  <a:pt x="41023" y="1749819"/>
                  <a:pt x="3757" y="1600137"/>
                </a:cubicBezTo>
                <a:lnTo>
                  <a:pt x="1112" y="1578767"/>
                </a:lnTo>
                <a:lnTo>
                  <a:pt x="0" y="1578767"/>
                </a:lnTo>
                <a:lnTo>
                  <a:pt x="0" y="1569787"/>
                </a:lnTo>
                <a:cubicBezTo>
                  <a:pt x="1252" y="1135354"/>
                  <a:pt x="2505" y="700921"/>
                  <a:pt x="3757" y="266488"/>
                </a:cubicBezTo>
                <a:cubicBezTo>
                  <a:pt x="7840" y="138438"/>
                  <a:pt x="350920" y="0"/>
                  <a:pt x="727699" y="0"/>
                </a:cubicBezTo>
                <a:close/>
              </a:path>
            </a:pathLst>
          </a:custGeom>
          <a:noFill/>
          <a:ln w="19050" cap="flat">
            <a:solidFill>
              <a:srgbClr val="505050">
                <a:lumMod val="20000"/>
                <a:lumOff val="80000"/>
              </a:srgbClr>
            </a:solidFill>
            <a:prstDash val="solid"/>
            <a:round/>
          </a:ln>
        </p:spPr>
        <p:txBody>
          <a:bodyPr rtlCol="0" anchor="ctr"/>
          <a:lstStyle/>
          <a:p>
            <a:pPr defTabSz="932658">
              <a:defRPr/>
            </a:pPr>
            <a:endParaRPr lang="en-US" kern="0" dirty="0">
              <a:solidFill>
                <a:srgbClr val="002050"/>
              </a:solidFill>
              <a:latin typeface="Segoe UI"/>
            </a:endParaRPr>
          </a:p>
        </p:txBody>
      </p:sp>
      <p:sp>
        <p:nvSpPr>
          <p:cNvPr id="60" name="Freeform 182">
            <a:extLst>
              <a:ext uri="{FF2B5EF4-FFF2-40B4-BE49-F238E27FC236}">
                <a16:creationId xmlns:a16="http://schemas.microsoft.com/office/drawing/2014/main" id="{4525A456-F82E-4680-85EE-7DD57D65FA92}"/>
              </a:ext>
            </a:extLst>
          </p:cNvPr>
          <p:cNvSpPr/>
          <p:nvPr/>
        </p:nvSpPr>
        <p:spPr bwMode="auto">
          <a:xfrm>
            <a:off x="8192326" y="2468254"/>
            <a:ext cx="1516575" cy="194508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 name="connsiteX0" fmla="*/ 808941 w 1536641"/>
              <a:gd name="connsiteY0" fmla="*/ 107085 h 1866625"/>
              <a:gd name="connsiteX1" fmla="*/ 306651 w 1536641"/>
              <a:gd name="connsiteY1" fmla="*/ 254506 h 1866625"/>
              <a:gd name="connsiteX2" fmla="*/ 808941 w 1536641"/>
              <a:gd name="connsiteY2" fmla="*/ 401926 h 1866625"/>
              <a:gd name="connsiteX3" fmla="*/ 1311231 w 1536641"/>
              <a:gd name="connsiteY3" fmla="*/ 254506 h 1866625"/>
              <a:gd name="connsiteX4" fmla="*/ 808941 w 1536641"/>
              <a:gd name="connsiteY4" fmla="*/ 107085 h 1866625"/>
              <a:gd name="connsiteX5" fmla="*/ 808940 w 1536641"/>
              <a:gd name="connsiteY5" fmla="*/ 0 h 1866625"/>
              <a:gd name="connsiteX6" fmla="*/ 1532884 w 1536641"/>
              <a:gd name="connsiteY6" fmla="*/ 266488 h 1866625"/>
              <a:gd name="connsiteX7" fmla="*/ 1535529 w 1536641"/>
              <a:gd name="connsiteY7" fmla="*/ 287858 h 1866625"/>
              <a:gd name="connsiteX8" fmla="*/ 1536640 w 1536641"/>
              <a:gd name="connsiteY8" fmla="*/ 287858 h 1866625"/>
              <a:gd name="connsiteX9" fmla="*/ 1536640 w 1536641"/>
              <a:gd name="connsiteY9" fmla="*/ 296838 h 1866625"/>
              <a:gd name="connsiteX10" fmla="*/ 1536641 w 1536641"/>
              <a:gd name="connsiteY10" fmla="*/ 1569784 h 1866625"/>
              <a:gd name="connsiteX11" fmla="*/ 1536641 w 1536641"/>
              <a:gd name="connsiteY11" fmla="*/ 1569787 h 1866625"/>
              <a:gd name="connsiteX12" fmla="*/ 1536641 w 1536641"/>
              <a:gd name="connsiteY12" fmla="*/ 1569790 h 1866625"/>
              <a:gd name="connsiteX13" fmla="*/ 1536641 w 1536641"/>
              <a:gd name="connsiteY13" fmla="*/ 1578767 h 1866625"/>
              <a:gd name="connsiteX14" fmla="*/ 1535529 w 1536641"/>
              <a:gd name="connsiteY14" fmla="*/ 1578767 h 1866625"/>
              <a:gd name="connsiteX15" fmla="*/ 1532884 w 1536641"/>
              <a:gd name="connsiteY15" fmla="*/ 1600137 h 1866625"/>
              <a:gd name="connsiteX16" fmla="*/ 808941 w 1536641"/>
              <a:gd name="connsiteY16" fmla="*/ 1866625 h 1866625"/>
              <a:gd name="connsiteX17" fmla="*/ 84998 w 1536641"/>
              <a:gd name="connsiteY17" fmla="*/ 1600137 h 1866625"/>
              <a:gd name="connsiteX18" fmla="*/ 82353 w 1536641"/>
              <a:gd name="connsiteY18" fmla="*/ 1578767 h 1866625"/>
              <a:gd name="connsiteX19" fmla="*/ 81241 w 1536641"/>
              <a:gd name="connsiteY19" fmla="*/ 1578767 h 1866625"/>
              <a:gd name="connsiteX20" fmla="*/ 81241 w 1536641"/>
              <a:gd name="connsiteY20" fmla="*/ 1569787 h 1866625"/>
              <a:gd name="connsiteX21" fmla="*/ 81241 w 1536641"/>
              <a:gd name="connsiteY21" fmla="*/ 296841 h 1866625"/>
              <a:gd name="connsiteX22" fmla="*/ 81240 w 1536641"/>
              <a:gd name="connsiteY22" fmla="*/ 296838 h 1866625"/>
              <a:gd name="connsiteX23" fmla="*/ 0 w 1536641"/>
              <a:gd name="connsiteY23" fmla="*/ 404712 h 1866625"/>
              <a:gd name="connsiteX24" fmla="*/ 84998 w 1536641"/>
              <a:gd name="connsiteY24" fmla="*/ 266488 h 1866625"/>
              <a:gd name="connsiteX25" fmla="*/ 808940 w 1536641"/>
              <a:gd name="connsiteY2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3758 w 1455401"/>
              <a:gd name="connsiteY23" fmla="*/ 266488 h 1866625"/>
              <a:gd name="connsiteX24" fmla="*/ 727700 w 1455401"/>
              <a:gd name="connsiteY24" fmla="*/ 0 h 1866625"/>
              <a:gd name="connsiteX0" fmla="*/ 778694 w 1506394"/>
              <a:gd name="connsiteY0" fmla="*/ 107085 h 1866625"/>
              <a:gd name="connsiteX1" fmla="*/ 276404 w 1506394"/>
              <a:gd name="connsiteY1" fmla="*/ 254506 h 1866625"/>
              <a:gd name="connsiteX2" fmla="*/ 778694 w 1506394"/>
              <a:gd name="connsiteY2" fmla="*/ 401926 h 1866625"/>
              <a:gd name="connsiteX3" fmla="*/ 1280984 w 1506394"/>
              <a:gd name="connsiteY3" fmla="*/ 254506 h 1866625"/>
              <a:gd name="connsiteX4" fmla="*/ 778694 w 1506394"/>
              <a:gd name="connsiteY4" fmla="*/ 107085 h 1866625"/>
              <a:gd name="connsiteX5" fmla="*/ 778693 w 1506394"/>
              <a:gd name="connsiteY5" fmla="*/ 0 h 1866625"/>
              <a:gd name="connsiteX6" fmla="*/ 1502637 w 1506394"/>
              <a:gd name="connsiteY6" fmla="*/ 266488 h 1866625"/>
              <a:gd name="connsiteX7" fmla="*/ 1505282 w 1506394"/>
              <a:gd name="connsiteY7" fmla="*/ 287858 h 1866625"/>
              <a:gd name="connsiteX8" fmla="*/ 1506393 w 1506394"/>
              <a:gd name="connsiteY8" fmla="*/ 287858 h 1866625"/>
              <a:gd name="connsiteX9" fmla="*/ 1506393 w 1506394"/>
              <a:gd name="connsiteY9" fmla="*/ 296838 h 1866625"/>
              <a:gd name="connsiteX10" fmla="*/ 1506394 w 1506394"/>
              <a:gd name="connsiteY10" fmla="*/ 1569784 h 1866625"/>
              <a:gd name="connsiteX11" fmla="*/ 1506394 w 1506394"/>
              <a:gd name="connsiteY11" fmla="*/ 1569787 h 1866625"/>
              <a:gd name="connsiteX12" fmla="*/ 1506394 w 1506394"/>
              <a:gd name="connsiteY12" fmla="*/ 1569790 h 1866625"/>
              <a:gd name="connsiteX13" fmla="*/ 1506394 w 1506394"/>
              <a:gd name="connsiteY13" fmla="*/ 1578767 h 1866625"/>
              <a:gd name="connsiteX14" fmla="*/ 1505282 w 1506394"/>
              <a:gd name="connsiteY14" fmla="*/ 1578767 h 1866625"/>
              <a:gd name="connsiteX15" fmla="*/ 1502637 w 1506394"/>
              <a:gd name="connsiteY15" fmla="*/ 1600137 h 1866625"/>
              <a:gd name="connsiteX16" fmla="*/ 778694 w 1506394"/>
              <a:gd name="connsiteY16" fmla="*/ 1866625 h 1866625"/>
              <a:gd name="connsiteX17" fmla="*/ 54751 w 1506394"/>
              <a:gd name="connsiteY17" fmla="*/ 1600137 h 1866625"/>
              <a:gd name="connsiteX18" fmla="*/ 52106 w 1506394"/>
              <a:gd name="connsiteY18" fmla="*/ 1578767 h 1866625"/>
              <a:gd name="connsiteX19" fmla="*/ 50994 w 1506394"/>
              <a:gd name="connsiteY19" fmla="*/ 1578767 h 1866625"/>
              <a:gd name="connsiteX20" fmla="*/ 50994 w 1506394"/>
              <a:gd name="connsiteY20" fmla="*/ 1569787 h 1866625"/>
              <a:gd name="connsiteX21" fmla="*/ 50994 w 1506394"/>
              <a:gd name="connsiteY21" fmla="*/ 296841 h 1866625"/>
              <a:gd name="connsiteX22" fmla="*/ 54751 w 1506394"/>
              <a:gd name="connsiteY22" fmla="*/ 266488 h 1866625"/>
              <a:gd name="connsiteX23" fmla="*/ 778693 w 1506394"/>
              <a:gd name="connsiteY23"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5400" h="1866625">
                <a:moveTo>
                  <a:pt x="727700" y="107085"/>
                </a:moveTo>
                <a:cubicBezTo>
                  <a:pt x="450293" y="107085"/>
                  <a:pt x="225410" y="173087"/>
                  <a:pt x="225410" y="254506"/>
                </a:cubicBezTo>
                <a:cubicBezTo>
                  <a:pt x="225410" y="335924"/>
                  <a:pt x="450293" y="401926"/>
                  <a:pt x="727700" y="401926"/>
                </a:cubicBezTo>
                <a:cubicBezTo>
                  <a:pt x="1005107" y="401926"/>
                  <a:pt x="1229990" y="335924"/>
                  <a:pt x="1229990" y="254506"/>
                </a:cubicBezTo>
                <a:cubicBezTo>
                  <a:pt x="1229990" y="173087"/>
                  <a:pt x="1005107" y="107085"/>
                  <a:pt x="727700" y="107085"/>
                </a:cubicBezTo>
                <a:close/>
                <a:moveTo>
                  <a:pt x="727699" y="0"/>
                </a:moveTo>
                <a:cubicBezTo>
                  <a:pt x="1104478" y="0"/>
                  <a:pt x="1414377" y="116806"/>
                  <a:pt x="1451643" y="266488"/>
                </a:cubicBezTo>
                <a:lnTo>
                  <a:pt x="1454288" y="287858"/>
                </a:lnTo>
                <a:lnTo>
                  <a:pt x="1455399" y="287858"/>
                </a:lnTo>
                <a:lnTo>
                  <a:pt x="1455399" y="296838"/>
                </a:lnTo>
                <a:cubicBezTo>
                  <a:pt x="1455399" y="510492"/>
                  <a:pt x="1455400" y="1357626"/>
                  <a:pt x="1455400" y="1569784"/>
                </a:cubicBezTo>
                <a:lnTo>
                  <a:pt x="1455400" y="1569787"/>
                </a:lnTo>
                <a:lnTo>
                  <a:pt x="1455400" y="1569790"/>
                </a:lnTo>
                <a:lnTo>
                  <a:pt x="1455400" y="1578767"/>
                </a:lnTo>
                <a:lnTo>
                  <a:pt x="1454288" y="1578767"/>
                </a:lnTo>
                <a:lnTo>
                  <a:pt x="1451643" y="1600137"/>
                </a:lnTo>
                <a:cubicBezTo>
                  <a:pt x="1414378" y="1749819"/>
                  <a:pt x="1104479" y="1866625"/>
                  <a:pt x="727700" y="1866625"/>
                </a:cubicBezTo>
                <a:cubicBezTo>
                  <a:pt x="350921" y="1866625"/>
                  <a:pt x="41023" y="1749819"/>
                  <a:pt x="3757" y="1600137"/>
                </a:cubicBezTo>
                <a:lnTo>
                  <a:pt x="1112" y="1578767"/>
                </a:lnTo>
                <a:lnTo>
                  <a:pt x="0" y="1578767"/>
                </a:lnTo>
                <a:lnTo>
                  <a:pt x="0" y="1569787"/>
                </a:lnTo>
                <a:cubicBezTo>
                  <a:pt x="1252" y="1135354"/>
                  <a:pt x="2505" y="700921"/>
                  <a:pt x="3757" y="266488"/>
                </a:cubicBezTo>
                <a:cubicBezTo>
                  <a:pt x="7840" y="138438"/>
                  <a:pt x="350920" y="0"/>
                  <a:pt x="727699" y="0"/>
                </a:cubicBezTo>
                <a:close/>
              </a:path>
            </a:pathLst>
          </a:custGeom>
          <a:noFill/>
          <a:ln w="19050" cap="flat">
            <a:solidFill>
              <a:srgbClr val="505050">
                <a:lumMod val="20000"/>
                <a:lumOff val="80000"/>
              </a:srgbClr>
            </a:solidFill>
            <a:prstDash val="solid"/>
            <a:round/>
          </a:ln>
        </p:spPr>
        <p:txBody>
          <a:bodyPr rtlCol="0" anchor="ctr"/>
          <a:lstStyle/>
          <a:p>
            <a:pPr defTabSz="932658">
              <a:defRPr/>
            </a:pPr>
            <a:endParaRPr lang="en-US" kern="0" dirty="0">
              <a:solidFill>
                <a:srgbClr val="002050"/>
              </a:solidFill>
              <a:latin typeface="Segoe UI"/>
            </a:endParaRPr>
          </a:p>
        </p:txBody>
      </p:sp>
      <p:grpSp>
        <p:nvGrpSpPr>
          <p:cNvPr id="4" name="Group 3">
            <a:extLst>
              <a:ext uri="{FF2B5EF4-FFF2-40B4-BE49-F238E27FC236}">
                <a16:creationId xmlns:a16="http://schemas.microsoft.com/office/drawing/2014/main" id="{E359C4C3-ED21-4DAA-B83A-BA5FF27FD305}"/>
              </a:ext>
            </a:extLst>
          </p:cNvPr>
          <p:cNvGrpSpPr/>
          <p:nvPr/>
        </p:nvGrpSpPr>
        <p:grpSpPr>
          <a:xfrm>
            <a:off x="8191736" y="3114334"/>
            <a:ext cx="1517758" cy="1299007"/>
            <a:chOff x="8030978" y="3053546"/>
            <a:chExt cx="1488133" cy="1273652"/>
          </a:xfrm>
        </p:grpSpPr>
        <p:sp>
          <p:nvSpPr>
            <p:cNvPr id="41" name="Freeform: Shape 40">
              <a:extLst>
                <a:ext uri="{FF2B5EF4-FFF2-40B4-BE49-F238E27FC236}">
                  <a16:creationId xmlns:a16="http://schemas.microsoft.com/office/drawing/2014/main" id="{507DCD4A-27D6-4500-A836-426EB92B3820}"/>
                </a:ext>
              </a:extLst>
            </p:cNvPr>
            <p:cNvSpPr/>
            <p:nvPr/>
          </p:nvSpPr>
          <p:spPr bwMode="auto">
            <a:xfrm>
              <a:off x="8030978" y="3522858"/>
              <a:ext cx="1488133" cy="510169"/>
            </a:xfrm>
            <a:custGeom>
              <a:avLst/>
              <a:gdLst>
                <a:gd name="connsiteX0" fmla="*/ 0 w 463635"/>
                <a:gd name="connsiteY0" fmla="*/ 0 h 350129"/>
                <a:gd name="connsiteX1" fmla="*/ 463635 w 463635"/>
                <a:gd name="connsiteY1" fmla="*/ 0 h 350129"/>
                <a:gd name="connsiteX2" fmla="*/ 463635 w 463635"/>
                <a:gd name="connsiteY2" fmla="*/ 24275 h 350129"/>
                <a:gd name="connsiteX3" fmla="*/ 463635 w 463635"/>
                <a:gd name="connsiteY3" fmla="*/ 347217 h 350129"/>
                <a:gd name="connsiteX4" fmla="*/ 463635 w 463635"/>
                <a:gd name="connsiteY4" fmla="*/ 347218 h 350129"/>
                <a:gd name="connsiteX5" fmla="*/ 463635 w 463635"/>
                <a:gd name="connsiteY5" fmla="*/ 347219 h 350129"/>
                <a:gd name="connsiteX6" fmla="*/ 463635 w 463635"/>
                <a:gd name="connsiteY6" fmla="*/ 350078 h 350129"/>
                <a:gd name="connsiteX7" fmla="*/ 463281 w 463635"/>
                <a:gd name="connsiteY7" fmla="*/ 350078 h 350129"/>
                <a:gd name="connsiteX8" fmla="*/ 463275 w 463635"/>
                <a:gd name="connsiteY8" fmla="*/ 350129 h 350129"/>
                <a:gd name="connsiteX9" fmla="*/ 361 w 463635"/>
                <a:gd name="connsiteY9" fmla="*/ 350129 h 350129"/>
                <a:gd name="connsiteX10" fmla="*/ 355 w 463635"/>
                <a:gd name="connsiteY10" fmla="*/ 350078 h 350129"/>
                <a:gd name="connsiteX11" fmla="*/ 0 w 463635"/>
                <a:gd name="connsiteY11" fmla="*/ 350078 h 350129"/>
                <a:gd name="connsiteX12" fmla="*/ 0 w 463635"/>
                <a:gd name="connsiteY12" fmla="*/ 347218 h 350129"/>
                <a:gd name="connsiteX13" fmla="*/ 0 w 463635"/>
                <a:gd name="connsiteY13" fmla="*/ 0 h 35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635" h="350129">
                  <a:moveTo>
                    <a:pt x="0" y="0"/>
                  </a:moveTo>
                  <a:lnTo>
                    <a:pt x="463635" y="0"/>
                  </a:lnTo>
                  <a:lnTo>
                    <a:pt x="463635" y="24275"/>
                  </a:lnTo>
                  <a:cubicBezTo>
                    <a:pt x="463635" y="132056"/>
                    <a:pt x="463635" y="296528"/>
                    <a:pt x="463635" y="347217"/>
                  </a:cubicBezTo>
                  <a:lnTo>
                    <a:pt x="463635" y="347218"/>
                  </a:lnTo>
                  <a:lnTo>
                    <a:pt x="463635" y="347219"/>
                  </a:lnTo>
                  <a:lnTo>
                    <a:pt x="463635" y="350078"/>
                  </a:lnTo>
                  <a:lnTo>
                    <a:pt x="463281" y="350078"/>
                  </a:lnTo>
                  <a:lnTo>
                    <a:pt x="463275" y="350129"/>
                  </a:lnTo>
                  <a:lnTo>
                    <a:pt x="361" y="350129"/>
                  </a:lnTo>
                  <a:lnTo>
                    <a:pt x="355" y="350078"/>
                  </a:lnTo>
                  <a:lnTo>
                    <a:pt x="0" y="350078"/>
                  </a:lnTo>
                  <a:lnTo>
                    <a:pt x="0" y="347218"/>
                  </a:ln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42" name="Freeform: Shape 41">
              <a:extLst>
                <a:ext uri="{FF2B5EF4-FFF2-40B4-BE49-F238E27FC236}">
                  <a16:creationId xmlns:a16="http://schemas.microsoft.com/office/drawing/2014/main" id="{AC2CCA22-6C3D-42EB-9829-776D72FF1940}"/>
                </a:ext>
              </a:extLst>
            </p:cNvPr>
            <p:cNvSpPr/>
            <p:nvPr/>
          </p:nvSpPr>
          <p:spPr bwMode="auto">
            <a:xfrm>
              <a:off x="8030978" y="3053546"/>
              <a:ext cx="1488133" cy="490626"/>
            </a:xfrm>
            <a:custGeom>
              <a:avLst/>
              <a:gdLst>
                <a:gd name="connsiteX0" fmla="*/ 231817 w 463635"/>
                <a:gd name="connsiteY0" fmla="*/ 0 h 152857"/>
                <a:gd name="connsiteX1" fmla="*/ 462438 w 463635"/>
                <a:gd name="connsiteY1" fmla="*/ 84893 h 152857"/>
                <a:gd name="connsiteX2" fmla="*/ 463281 w 463635"/>
                <a:gd name="connsiteY2" fmla="*/ 91701 h 152857"/>
                <a:gd name="connsiteX3" fmla="*/ 463635 w 463635"/>
                <a:gd name="connsiteY3" fmla="*/ 91701 h 152857"/>
                <a:gd name="connsiteX4" fmla="*/ 463635 w 463635"/>
                <a:gd name="connsiteY4" fmla="*/ 94561 h 152857"/>
                <a:gd name="connsiteX5" fmla="*/ 463635 w 463635"/>
                <a:gd name="connsiteY5" fmla="*/ 128755 h 152857"/>
                <a:gd name="connsiteX6" fmla="*/ 463635 w 463635"/>
                <a:gd name="connsiteY6" fmla="*/ 152857 h 152857"/>
                <a:gd name="connsiteX7" fmla="*/ 0 w 463635"/>
                <a:gd name="connsiteY7" fmla="*/ 152857 h 152857"/>
                <a:gd name="connsiteX8" fmla="*/ 0 w 463635"/>
                <a:gd name="connsiteY8" fmla="*/ 94562 h 152857"/>
                <a:gd name="connsiteX9" fmla="*/ 0 w 463635"/>
                <a:gd name="connsiteY9" fmla="*/ 94561 h 152857"/>
                <a:gd name="connsiteX10" fmla="*/ 0 w 463635"/>
                <a:gd name="connsiteY10" fmla="*/ 94560 h 152857"/>
                <a:gd name="connsiteX11" fmla="*/ 1197 w 463635"/>
                <a:gd name="connsiteY11" fmla="*/ 84893 h 152857"/>
                <a:gd name="connsiteX12" fmla="*/ 231817 w 463635"/>
                <a:gd name="connsiteY12" fmla="*/ 0 h 152857"/>
                <a:gd name="connsiteX13" fmla="*/ 231818 w 463635"/>
                <a:gd name="connsiteY13" fmla="*/ 34113 h 152857"/>
                <a:gd name="connsiteX14" fmla="*/ 71807 w 463635"/>
                <a:gd name="connsiteY14" fmla="*/ 81076 h 152857"/>
                <a:gd name="connsiteX15" fmla="*/ 231818 w 463635"/>
                <a:gd name="connsiteY15" fmla="*/ 128038 h 152857"/>
                <a:gd name="connsiteX16" fmla="*/ 391828 w 463635"/>
                <a:gd name="connsiteY16" fmla="*/ 81076 h 152857"/>
                <a:gd name="connsiteX17" fmla="*/ 231818 w 463635"/>
                <a:gd name="connsiteY17" fmla="*/ 34113 h 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635" h="152857">
                  <a:moveTo>
                    <a:pt x="231817" y="0"/>
                  </a:moveTo>
                  <a:cubicBezTo>
                    <a:pt x="351845" y="0"/>
                    <a:pt x="450567" y="37210"/>
                    <a:pt x="462438" y="84893"/>
                  </a:cubicBezTo>
                  <a:lnTo>
                    <a:pt x="463281" y="91701"/>
                  </a:lnTo>
                  <a:lnTo>
                    <a:pt x="463635" y="91701"/>
                  </a:lnTo>
                  <a:lnTo>
                    <a:pt x="463635" y="94561"/>
                  </a:lnTo>
                  <a:cubicBezTo>
                    <a:pt x="463635" y="103069"/>
                    <a:pt x="463635" y="114730"/>
                    <a:pt x="463635" y="128755"/>
                  </a:cubicBezTo>
                  <a:lnTo>
                    <a:pt x="463635" y="152857"/>
                  </a:lnTo>
                  <a:lnTo>
                    <a:pt x="0" y="152857"/>
                  </a:lnTo>
                  <a:lnTo>
                    <a:pt x="0" y="94562"/>
                  </a:lnTo>
                  <a:lnTo>
                    <a:pt x="0" y="94561"/>
                  </a:lnTo>
                  <a:cubicBezTo>
                    <a:pt x="0" y="94561"/>
                    <a:pt x="0" y="94561"/>
                    <a:pt x="0" y="94560"/>
                  </a:cubicBezTo>
                  <a:lnTo>
                    <a:pt x="1197" y="84893"/>
                  </a:lnTo>
                  <a:cubicBezTo>
                    <a:pt x="13068" y="37210"/>
                    <a:pt x="111790" y="0"/>
                    <a:pt x="231817" y="0"/>
                  </a:cubicBezTo>
                  <a:close/>
                  <a:moveTo>
                    <a:pt x="231818" y="34113"/>
                  </a:moveTo>
                  <a:cubicBezTo>
                    <a:pt x="143446" y="34113"/>
                    <a:pt x="71807" y="55139"/>
                    <a:pt x="71807" y="81076"/>
                  </a:cubicBezTo>
                  <a:cubicBezTo>
                    <a:pt x="71807" y="107013"/>
                    <a:pt x="143446" y="128038"/>
                    <a:pt x="231818" y="128038"/>
                  </a:cubicBezTo>
                  <a:cubicBezTo>
                    <a:pt x="320189" y="128038"/>
                    <a:pt x="391828" y="107013"/>
                    <a:pt x="391828" y="81076"/>
                  </a:cubicBezTo>
                  <a:cubicBezTo>
                    <a:pt x="391828" y="55139"/>
                    <a:pt x="320189" y="34113"/>
                    <a:pt x="231818" y="34113"/>
                  </a:cubicBez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43" name="Freeform: Shape 42">
              <a:extLst>
                <a:ext uri="{FF2B5EF4-FFF2-40B4-BE49-F238E27FC236}">
                  <a16:creationId xmlns:a16="http://schemas.microsoft.com/office/drawing/2014/main" id="{062D7F0F-F857-4B98-91EF-8F1A48583DFF}"/>
                </a:ext>
              </a:extLst>
            </p:cNvPr>
            <p:cNvSpPr/>
            <p:nvPr/>
          </p:nvSpPr>
          <p:spPr bwMode="auto">
            <a:xfrm>
              <a:off x="8032135" y="4033028"/>
              <a:ext cx="1485819" cy="294170"/>
            </a:xfrm>
            <a:custGeom>
              <a:avLst/>
              <a:gdLst>
                <a:gd name="connsiteX0" fmla="*/ 0 w 462914"/>
                <a:gd name="connsiteY0" fmla="*/ 0 h 91650"/>
                <a:gd name="connsiteX1" fmla="*/ 462914 w 462914"/>
                <a:gd name="connsiteY1" fmla="*/ 0 h 91650"/>
                <a:gd name="connsiteX2" fmla="*/ 462077 w 462914"/>
                <a:gd name="connsiteY2" fmla="*/ 6757 h 91650"/>
                <a:gd name="connsiteX3" fmla="*/ 231457 w 462914"/>
                <a:gd name="connsiteY3" fmla="*/ 91650 h 91650"/>
                <a:gd name="connsiteX4" fmla="*/ 836 w 462914"/>
                <a:gd name="connsiteY4" fmla="*/ 6757 h 91650"/>
                <a:gd name="connsiteX5" fmla="*/ 0 w 462914"/>
                <a:gd name="connsiteY5" fmla="*/ 0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14" h="91650">
                  <a:moveTo>
                    <a:pt x="0" y="0"/>
                  </a:moveTo>
                  <a:lnTo>
                    <a:pt x="462914" y="0"/>
                  </a:lnTo>
                  <a:lnTo>
                    <a:pt x="462077" y="6757"/>
                  </a:lnTo>
                  <a:cubicBezTo>
                    <a:pt x="450206" y="54440"/>
                    <a:pt x="351484" y="91650"/>
                    <a:pt x="231457" y="91650"/>
                  </a:cubicBezTo>
                  <a:cubicBezTo>
                    <a:pt x="111429" y="91650"/>
                    <a:pt x="12708" y="54440"/>
                    <a:pt x="836" y="6757"/>
                  </a:cubicBez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grpSp>
      <p:grpSp>
        <p:nvGrpSpPr>
          <p:cNvPr id="44" name="Group 43">
            <a:extLst>
              <a:ext uri="{FF2B5EF4-FFF2-40B4-BE49-F238E27FC236}">
                <a16:creationId xmlns:a16="http://schemas.microsoft.com/office/drawing/2014/main" id="{F8A963F4-009C-485B-BBCD-31790AAE51B2}"/>
              </a:ext>
            </a:extLst>
          </p:cNvPr>
          <p:cNvGrpSpPr/>
          <p:nvPr/>
        </p:nvGrpSpPr>
        <p:grpSpPr>
          <a:xfrm>
            <a:off x="9934101" y="3616705"/>
            <a:ext cx="1517758" cy="796631"/>
            <a:chOff x="11275459" y="2103429"/>
            <a:chExt cx="463635" cy="243350"/>
          </a:xfrm>
        </p:grpSpPr>
        <p:sp>
          <p:nvSpPr>
            <p:cNvPr id="46" name="Freeform: Shape 45">
              <a:extLst>
                <a:ext uri="{FF2B5EF4-FFF2-40B4-BE49-F238E27FC236}">
                  <a16:creationId xmlns:a16="http://schemas.microsoft.com/office/drawing/2014/main" id="{48ACC460-C63F-48F8-AC1E-83C64062465E}"/>
                </a:ext>
              </a:extLst>
            </p:cNvPr>
            <p:cNvSpPr/>
            <p:nvPr/>
          </p:nvSpPr>
          <p:spPr bwMode="auto">
            <a:xfrm>
              <a:off x="11275459" y="2103429"/>
              <a:ext cx="463635" cy="152857"/>
            </a:xfrm>
            <a:custGeom>
              <a:avLst/>
              <a:gdLst>
                <a:gd name="connsiteX0" fmla="*/ 231817 w 463635"/>
                <a:gd name="connsiteY0" fmla="*/ 0 h 152857"/>
                <a:gd name="connsiteX1" fmla="*/ 462438 w 463635"/>
                <a:gd name="connsiteY1" fmla="*/ 84893 h 152857"/>
                <a:gd name="connsiteX2" fmla="*/ 463281 w 463635"/>
                <a:gd name="connsiteY2" fmla="*/ 91701 h 152857"/>
                <a:gd name="connsiteX3" fmla="*/ 463635 w 463635"/>
                <a:gd name="connsiteY3" fmla="*/ 91701 h 152857"/>
                <a:gd name="connsiteX4" fmla="*/ 463635 w 463635"/>
                <a:gd name="connsiteY4" fmla="*/ 94561 h 152857"/>
                <a:gd name="connsiteX5" fmla="*/ 463635 w 463635"/>
                <a:gd name="connsiteY5" fmla="*/ 128755 h 152857"/>
                <a:gd name="connsiteX6" fmla="*/ 463635 w 463635"/>
                <a:gd name="connsiteY6" fmla="*/ 152857 h 152857"/>
                <a:gd name="connsiteX7" fmla="*/ 0 w 463635"/>
                <a:gd name="connsiteY7" fmla="*/ 152857 h 152857"/>
                <a:gd name="connsiteX8" fmla="*/ 0 w 463635"/>
                <a:gd name="connsiteY8" fmla="*/ 94562 h 152857"/>
                <a:gd name="connsiteX9" fmla="*/ 0 w 463635"/>
                <a:gd name="connsiteY9" fmla="*/ 94561 h 152857"/>
                <a:gd name="connsiteX10" fmla="*/ 0 w 463635"/>
                <a:gd name="connsiteY10" fmla="*/ 94560 h 152857"/>
                <a:gd name="connsiteX11" fmla="*/ 1197 w 463635"/>
                <a:gd name="connsiteY11" fmla="*/ 84893 h 152857"/>
                <a:gd name="connsiteX12" fmla="*/ 231817 w 463635"/>
                <a:gd name="connsiteY12" fmla="*/ 0 h 152857"/>
                <a:gd name="connsiteX13" fmla="*/ 231818 w 463635"/>
                <a:gd name="connsiteY13" fmla="*/ 34113 h 152857"/>
                <a:gd name="connsiteX14" fmla="*/ 71807 w 463635"/>
                <a:gd name="connsiteY14" fmla="*/ 81076 h 152857"/>
                <a:gd name="connsiteX15" fmla="*/ 231818 w 463635"/>
                <a:gd name="connsiteY15" fmla="*/ 128038 h 152857"/>
                <a:gd name="connsiteX16" fmla="*/ 391828 w 463635"/>
                <a:gd name="connsiteY16" fmla="*/ 81076 h 152857"/>
                <a:gd name="connsiteX17" fmla="*/ 231818 w 463635"/>
                <a:gd name="connsiteY17" fmla="*/ 34113 h 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635" h="152857">
                  <a:moveTo>
                    <a:pt x="231817" y="0"/>
                  </a:moveTo>
                  <a:cubicBezTo>
                    <a:pt x="351845" y="0"/>
                    <a:pt x="450567" y="37210"/>
                    <a:pt x="462438" y="84893"/>
                  </a:cubicBezTo>
                  <a:lnTo>
                    <a:pt x="463281" y="91701"/>
                  </a:lnTo>
                  <a:lnTo>
                    <a:pt x="463635" y="91701"/>
                  </a:lnTo>
                  <a:lnTo>
                    <a:pt x="463635" y="94561"/>
                  </a:lnTo>
                  <a:cubicBezTo>
                    <a:pt x="463635" y="103069"/>
                    <a:pt x="463635" y="114730"/>
                    <a:pt x="463635" y="128755"/>
                  </a:cubicBezTo>
                  <a:lnTo>
                    <a:pt x="463635" y="152857"/>
                  </a:lnTo>
                  <a:lnTo>
                    <a:pt x="0" y="152857"/>
                  </a:lnTo>
                  <a:lnTo>
                    <a:pt x="0" y="94562"/>
                  </a:lnTo>
                  <a:lnTo>
                    <a:pt x="0" y="94561"/>
                  </a:lnTo>
                  <a:cubicBezTo>
                    <a:pt x="0" y="94561"/>
                    <a:pt x="0" y="94561"/>
                    <a:pt x="0" y="94560"/>
                  </a:cubicBezTo>
                  <a:lnTo>
                    <a:pt x="1197" y="84893"/>
                  </a:lnTo>
                  <a:cubicBezTo>
                    <a:pt x="13068" y="37210"/>
                    <a:pt x="111790" y="0"/>
                    <a:pt x="231817" y="0"/>
                  </a:cubicBezTo>
                  <a:close/>
                  <a:moveTo>
                    <a:pt x="231818" y="34113"/>
                  </a:moveTo>
                  <a:cubicBezTo>
                    <a:pt x="143446" y="34113"/>
                    <a:pt x="71807" y="55139"/>
                    <a:pt x="71807" y="81076"/>
                  </a:cubicBezTo>
                  <a:cubicBezTo>
                    <a:pt x="71807" y="107013"/>
                    <a:pt x="143446" y="128038"/>
                    <a:pt x="231818" y="128038"/>
                  </a:cubicBezTo>
                  <a:cubicBezTo>
                    <a:pt x="320189" y="128038"/>
                    <a:pt x="391828" y="107013"/>
                    <a:pt x="391828" y="81076"/>
                  </a:cubicBezTo>
                  <a:cubicBezTo>
                    <a:pt x="391828" y="55139"/>
                    <a:pt x="320189" y="34113"/>
                    <a:pt x="231818" y="34113"/>
                  </a:cubicBez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47" name="Freeform: Shape 46">
              <a:extLst>
                <a:ext uri="{FF2B5EF4-FFF2-40B4-BE49-F238E27FC236}">
                  <a16:creationId xmlns:a16="http://schemas.microsoft.com/office/drawing/2014/main" id="{A7E3EAA5-8023-4BF7-81D9-267276C365A0}"/>
                </a:ext>
              </a:extLst>
            </p:cNvPr>
            <p:cNvSpPr/>
            <p:nvPr/>
          </p:nvSpPr>
          <p:spPr bwMode="auto">
            <a:xfrm>
              <a:off x="11275819" y="2255129"/>
              <a:ext cx="462914" cy="91650"/>
            </a:xfrm>
            <a:custGeom>
              <a:avLst/>
              <a:gdLst>
                <a:gd name="connsiteX0" fmla="*/ 0 w 462914"/>
                <a:gd name="connsiteY0" fmla="*/ 0 h 91650"/>
                <a:gd name="connsiteX1" fmla="*/ 462914 w 462914"/>
                <a:gd name="connsiteY1" fmla="*/ 0 h 91650"/>
                <a:gd name="connsiteX2" fmla="*/ 462077 w 462914"/>
                <a:gd name="connsiteY2" fmla="*/ 6757 h 91650"/>
                <a:gd name="connsiteX3" fmla="*/ 231457 w 462914"/>
                <a:gd name="connsiteY3" fmla="*/ 91650 h 91650"/>
                <a:gd name="connsiteX4" fmla="*/ 836 w 462914"/>
                <a:gd name="connsiteY4" fmla="*/ 6757 h 91650"/>
                <a:gd name="connsiteX5" fmla="*/ 0 w 462914"/>
                <a:gd name="connsiteY5" fmla="*/ 0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14" h="91650">
                  <a:moveTo>
                    <a:pt x="0" y="0"/>
                  </a:moveTo>
                  <a:lnTo>
                    <a:pt x="462914" y="0"/>
                  </a:lnTo>
                  <a:lnTo>
                    <a:pt x="462077" y="6757"/>
                  </a:lnTo>
                  <a:cubicBezTo>
                    <a:pt x="450206" y="54440"/>
                    <a:pt x="351484" y="91650"/>
                    <a:pt x="231457" y="91650"/>
                  </a:cubicBezTo>
                  <a:cubicBezTo>
                    <a:pt x="111429" y="91650"/>
                    <a:pt x="12708" y="54440"/>
                    <a:pt x="836" y="6757"/>
                  </a:cubicBez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grpSp>
      <p:sp>
        <p:nvSpPr>
          <p:cNvPr id="3" name="Text Placeholder 2"/>
          <p:cNvSpPr>
            <a:spLocks noGrp="1"/>
          </p:cNvSpPr>
          <p:nvPr>
            <p:ph type="body" sz="quarter" idx="10"/>
          </p:nvPr>
        </p:nvSpPr>
        <p:spPr>
          <a:xfrm>
            <a:off x="598149" y="1591712"/>
            <a:ext cx="4996355" cy="3133037"/>
          </a:xfrm>
        </p:spPr>
        <p:txBody>
          <a:bodyPr/>
          <a:lstStyle/>
          <a:p>
            <a:r>
              <a:rPr lang="en-US" dirty="0"/>
              <a:t>Reserve Azure SQL Database resources in advance and save up to 33%</a:t>
            </a:r>
            <a:r>
              <a:rPr lang="en-US" baseline="30000" dirty="0"/>
              <a:t>1</a:t>
            </a:r>
          </a:p>
          <a:p>
            <a:pPr lvl="1"/>
            <a:r>
              <a:rPr lang="en-US" dirty="0"/>
              <a:t>Budget and forecast better with upfront payment for one-year or three-year terms </a:t>
            </a:r>
          </a:p>
          <a:p>
            <a:pPr lvl="1"/>
            <a:r>
              <a:rPr lang="en-US" dirty="0"/>
              <a:t>Get prioritized compute capacity in Azure regions </a:t>
            </a:r>
          </a:p>
          <a:p>
            <a:pPr lvl="1"/>
            <a:r>
              <a:rPr lang="en-US" dirty="0"/>
              <a:t>Exchange or cancel reservations as your needs evolve</a:t>
            </a:r>
          </a:p>
          <a:p>
            <a:pPr lvl="1"/>
            <a:r>
              <a:rPr lang="en-US" dirty="0"/>
              <a:t>Scale up or down within a performance tier and region with auto-fit</a:t>
            </a:r>
          </a:p>
          <a:p>
            <a:pPr lvl="1"/>
            <a:r>
              <a:rPr lang="en-US" dirty="0"/>
              <a:t>Move SaaS apps between elastic pools and single databases and keep your reserved instance benefit</a:t>
            </a:r>
          </a:p>
        </p:txBody>
      </p:sp>
      <p:sp>
        <p:nvSpPr>
          <p:cNvPr id="2" name="Title 1"/>
          <p:cNvSpPr>
            <a:spLocks noGrp="1"/>
          </p:cNvSpPr>
          <p:nvPr>
            <p:ph type="title"/>
          </p:nvPr>
        </p:nvSpPr>
        <p:spPr/>
        <p:txBody>
          <a:bodyPr/>
          <a:lstStyle/>
          <a:p>
            <a:r>
              <a:rPr lang="en-US" dirty="0"/>
              <a:t>Reserved Capacity for Azure SQL Database</a:t>
            </a:r>
          </a:p>
        </p:txBody>
      </p:sp>
      <p:sp>
        <p:nvSpPr>
          <p:cNvPr id="80" name="TextBox 79">
            <a:extLst>
              <a:ext uri="{FF2B5EF4-FFF2-40B4-BE49-F238E27FC236}">
                <a16:creationId xmlns:a16="http://schemas.microsoft.com/office/drawing/2014/main" id="{7D39FA19-01D0-4D4F-938D-83BF07ED0377}"/>
              </a:ext>
            </a:extLst>
          </p:cNvPr>
          <p:cNvSpPr txBox="1"/>
          <p:nvPr/>
        </p:nvSpPr>
        <p:spPr>
          <a:xfrm>
            <a:off x="6690808" y="4547930"/>
            <a:ext cx="997731" cy="160091"/>
          </a:xfrm>
          <a:prstGeom prst="rect">
            <a:avLst/>
          </a:prstGeom>
          <a:noFill/>
        </p:spPr>
        <p:txBody>
          <a:bodyPr wrap="square" lIns="0" tIns="0" rIns="0" bIns="0" rtlCol="0">
            <a:spAutoFit/>
          </a:bodyPr>
          <a:lstStyle/>
          <a:p>
            <a:pPr algn="ctr" defTabSz="932597">
              <a:defRPr/>
            </a:pPr>
            <a:r>
              <a:rPr lang="en-US" sz="1020" b="1" dirty="0">
                <a:solidFill>
                  <a:srgbClr val="0078D7"/>
                </a:solidFill>
                <a:latin typeface="Segoe UI Semibold" charset="0"/>
                <a:ea typeface="Segoe UI Semibold" charset="0"/>
                <a:cs typeface="Segoe UI Semibold" charset="0"/>
              </a:rPr>
              <a:t>License included</a:t>
            </a:r>
          </a:p>
        </p:txBody>
      </p:sp>
      <p:sp>
        <p:nvSpPr>
          <p:cNvPr id="81" name="TextBox 80">
            <a:extLst>
              <a:ext uri="{FF2B5EF4-FFF2-40B4-BE49-F238E27FC236}">
                <a16:creationId xmlns:a16="http://schemas.microsoft.com/office/drawing/2014/main" id="{0DC7C238-892E-4006-B2BF-E1BCF153FB02}"/>
              </a:ext>
            </a:extLst>
          </p:cNvPr>
          <p:cNvSpPr txBox="1"/>
          <p:nvPr/>
        </p:nvSpPr>
        <p:spPr>
          <a:xfrm>
            <a:off x="8167851" y="4541371"/>
            <a:ext cx="1565525" cy="156966"/>
          </a:xfrm>
          <a:prstGeom prst="rect">
            <a:avLst/>
          </a:prstGeom>
          <a:noFill/>
        </p:spPr>
        <p:txBody>
          <a:bodyPr wrap="square" lIns="0" tIns="0" rIns="0" bIns="0" rtlCol="0">
            <a:spAutoFit/>
          </a:bodyPr>
          <a:lstStyle/>
          <a:p>
            <a:pPr algn="ctr" defTabSz="932597">
              <a:defRPr/>
            </a:pPr>
            <a:r>
              <a:rPr lang="en-US" sz="1020" b="1" dirty="0">
                <a:solidFill>
                  <a:srgbClr val="0078D7"/>
                </a:solidFill>
                <a:latin typeface="Segoe UI Semibold" charset="0"/>
                <a:ea typeface="Segoe UI Semibold" charset="0"/>
                <a:cs typeface="Segoe UI Semibold" charset="0"/>
              </a:rPr>
              <a:t>With Azure Hybrid Benefit</a:t>
            </a:r>
          </a:p>
        </p:txBody>
      </p:sp>
      <p:sp>
        <p:nvSpPr>
          <p:cNvPr id="82" name="TextBox 81">
            <a:extLst>
              <a:ext uri="{FF2B5EF4-FFF2-40B4-BE49-F238E27FC236}">
                <a16:creationId xmlns:a16="http://schemas.microsoft.com/office/drawing/2014/main" id="{1B6F5F85-C638-4865-A87D-9188298383BF}"/>
              </a:ext>
            </a:extLst>
          </p:cNvPr>
          <p:cNvSpPr txBox="1"/>
          <p:nvPr/>
        </p:nvSpPr>
        <p:spPr>
          <a:xfrm>
            <a:off x="8468190" y="2014222"/>
            <a:ext cx="964847" cy="384271"/>
          </a:xfrm>
          <a:prstGeom prst="rect">
            <a:avLst/>
          </a:prstGeom>
          <a:noFill/>
        </p:spPr>
        <p:txBody>
          <a:bodyPr wrap="square" lIns="0" tIns="0" rIns="0" bIns="0" rtlCol="0">
            <a:spAutoFit/>
          </a:bodyPr>
          <a:lstStyle/>
          <a:p>
            <a:pPr algn="ctr" defTabSz="932597">
              <a:defRPr/>
            </a:pPr>
            <a:r>
              <a:rPr lang="en-US" sz="1224" b="1" dirty="0">
                <a:solidFill>
                  <a:srgbClr val="0078D7"/>
                </a:solidFill>
                <a:latin typeface="Segoe UI Semibold" charset="0"/>
                <a:ea typeface="Segoe UI Semibold" charset="0"/>
                <a:cs typeface="Segoe UI Semibold" charset="0"/>
              </a:rPr>
              <a:t>Up to 55% savings</a:t>
            </a:r>
            <a:r>
              <a:rPr lang="en-US" sz="1224" b="1" baseline="30000" dirty="0">
                <a:solidFill>
                  <a:srgbClr val="0078D7"/>
                </a:solidFill>
                <a:latin typeface="Segoe UI Semibold" charset="0"/>
                <a:ea typeface="Segoe UI Semibold" charset="0"/>
                <a:cs typeface="Segoe UI Semibold" charset="0"/>
              </a:rPr>
              <a:t>2</a:t>
            </a:r>
          </a:p>
        </p:txBody>
      </p:sp>
      <p:sp>
        <p:nvSpPr>
          <p:cNvPr id="95" name="TextBox 94">
            <a:extLst>
              <a:ext uri="{FF2B5EF4-FFF2-40B4-BE49-F238E27FC236}">
                <a16:creationId xmlns:a16="http://schemas.microsoft.com/office/drawing/2014/main" id="{E88A8D4D-1EF5-4BE6-B7ED-55E118BDFC6C}"/>
              </a:ext>
            </a:extLst>
          </p:cNvPr>
          <p:cNvSpPr txBox="1"/>
          <p:nvPr/>
        </p:nvSpPr>
        <p:spPr>
          <a:xfrm>
            <a:off x="9910216" y="4541371"/>
            <a:ext cx="1565525" cy="320182"/>
          </a:xfrm>
          <a:prstGeom prst="rect">
            <a:avLst/>
          </a:prstGeom>
          <a:noFill/>
        </p:spPr>
        <p:txBody>
          <a:bodyPr wrap="square" lIns="0" tIns="0" rIns="0" bIns="0" rtlCol="0">
            <a:spAutoFit/>
          </a:bodyPr>
          <a:lstStyle/>
          <a:p>
            <a:pPr algn="ctr" defTabSz="932597">
              <a:defRPr/>
            </a:pPr>
            <a:r>
              <a:rPr lang="en-US" sz="1020" b="1" dirty="0">
                <a:solidFill>
                  <a:srgbClr val="0078D7"/>
                </a:solidFill>
                <a:latin typeface="Segoe UI Semibold" charset="0"/>
                <a:ea typeface="Segoe UI Semibold" charset="0"/>
                <a:cs typeface="Segoe UI Semibold" charset="0"/>
              </a:rPr>
              <a:t>Reserved Instances with Azure Hybrid Benefit</a:t>
            </a:r>
          </a:p>
        </p:txBody>
      </p:sp>
      <p:sp>
        <p:nvSpPr>
          <p:cNvPr id="103" name="TextBox 102">
            <a:extLst>
              <a:ext uri="{FF2B5EF4-FFF2-40B4-BE49-F238E27FC236}">
                <a16:creationId xmlns:a16="http://schemas.microsoft.com/office/drawing/2014/main" id="{366A06B3-6154-43A9-8AD7-BCFAB9D87D25}"/>
              </a:ext>
            </a:extLst>
          </p:cNvPr>
          <p:cNvSpPr txBox="1"/>
          <p:nvPr/>
        </p:nvSpPr>
        <p:spPr>
          <a:xfrm>
            <a:off x="10210555" y="2014325"/>
            <a:ext cx="964847" cy="384271"/>
          </a:xfrm>
          <a:prstGeom prst="rect">
            <a:avLst/>
          </a:prstGeom>
          <a:noFill/>
        </p:spPr>
        <p:txBody>
          <a:bodyPr wrap="square" lIns="0" tIns="0" rIns="0" bIns="0" rtlCol="0">
            <a:spAutoFit/>
          </a:bodyPr>
          <a:lstStyle/>
          <a:p>
            <a:pPr algn="ctr" defTabSz="932597">
              <a:defRPr/>
            </a:pPr>
            <a:r>
              <a:rPr lang="en-US" sz="1224" b="1" dirty="0">
                <a:solidFill>
                  <a:srgbClr val="0078D7"/>
                </a:solidFill>
                <a:latin typeface="Segoe UI Semibold" charset="0"/>
                <a:ea typeface="Segoe UI Semibold" charset="0"/>
                <a:cs typeface="Segoe UI Semibold" charset="0"/>
              </a:rPr>
              <a:t>Up to 80% savings</a:t>
            </a:r>
            <a:r>
              <a:rPr lang="en-US" sz="1224" b="1" baseline="30000" dirty="0">
                <a:solidFill>
                  <a:srgbClr val="0078D7"/>
                </a:solidFill>
                <a:latin typeface="Segoe UI Semibold" charset="0"/>
                <a:ea typeface="Segoe UI Semibold" charset="0"/>
                <a:cs typeface="Segoe UI Semibold" charset="0"/>
              </a:rPr>
              <a:t>3</a:t>
            </a:r>
          </a:p>
        </p:txBody>
      </p:sp>
      <p:sp>
        <p:nvSpPr>
          <p:cNvPr id="58" name="TextBox 57">
            <a:extLst>
              <a:ext uri="{FF2B5EF4-FFF2-40B4-BE49-F238E27FC236}">
                <a16:creationId xmlns:a16="http://schemas.microsoft.com/office/drawing/2014/main" id="{AD508251-2722-4DE5-92C5-32B712D41063}"/>
              </a:ext>
            </a:extLst>
          </p:cNvPr>
          <p:cNvSpPr txBox="1"/>
          <p:nvPr/>
        </p:nvSpPr>
        <p:spPr>
          <a:xfrm>
            <a:off x="275482" y="6109510"/>
            <a:ext cx="11887878" cy="812879"/>
          </a:xfrm>
          <a:prstGeom prst="rect">
            <a:avLst/>
          </a:prstGeom>
          <a:noFill/>
        </p:spPr>
        <p:txBody>
          <a:bodyPr wrap="square" rtlCol="0">
            <a:spAutoFit/>
          </a:bodyPr>
          <a:lstStyle/>
          <a:p>
            <a:pPr defTabSz="932597">
              <a:spcBef>
                <a:spcPts val="612"/>
              </a:spcBef>
              <a:defRPr/>
            </a:pPr>
            <a:r>
              <a:rPr lang="en-US" sz="816" baseline="30000" dirty="0">
                <a:solidFill>
                  <a:srgbClr val="505050"/>
                </a:solidFill>
                <a:latin typeface="Segoe UI" panose="020B0502040204020203" pitchFamily="34" charset="0"/>
              </a:rPr>
              <a:t>1 </a:t>
            </a:r>
            <a:r>
              <a:rPr lang="en-US" sz="816" dirty="0">
                <a:solidFill>
                  <a:srgbClr val="505050"/>
                </a:solidFill>
                <a:latin typeface="Segoe UI" panose="020B0502040204020203" pitchFamily="34" charset="0"/>
              </a:rPr>
              <a:t>Savings based on eight vCore Managed Instance Business Critical in East US Region, running 730 hours per month. Savings are calculated from full price (license included) against base rate (applying Azure Hybrid Benefit for SQL Server), which excludes Software Assurance cost for SQL Server Enterprise edition, which may vary based on EA agreement. Actual savings may vary based on region, instance size and performance tier. Prices as of May 2018, subject to change.</a:t>
            </a:r>
          </a:p>
          <a:p>
            <a:pPr defTabSz="932597">
              <a:spcBef>
                <a:spcPts val="612"/>
              </a:spcBef>
              <a:defRPr/>
            </a:pPr>
            <a:r>
              <a:rPr lang="en-US" sz="816" baseline="30000" dirty="0">
                <a:solidFill>
                  <a:srgbClr val="505050"/>
                </a:solidFill>
                <a:latin typeface="Segoe UI" panose="020B0502040204020203" pitchFamily="34" charset="0"/>
              </a:rPr>
              <a:t>2 </a:t>
            </a:r>
            <a:r>
              <a:rPr lang="en-US" sz="816" dirty="0">
                <a:solidFill>
                  <a:srgbClr val="505050"/>
                </a:solidFill>
                <a:latin typeface="Segoe UI" panose="020B0502040204020203" pitchFamily="34" charset="0"/>
              </a:rPr>
              <a:t>Savings based on eight vCore SQL Database Managed Instance Business Critical in West 2 US Region, running 730 hours per month. Savings are calculated from on demand full price (license included) against base rate with Azure Hybrid Benefit plus 3-year reserved capacity commitment.  Savings excludes Software Assurance cost for SQL Server Enterprise edition, which may vary based on EA agreement. Actual savings may vary based on region, instance size and performance tier. Prices as of May 2018, subject to change.</a:t>
            </a:r>
            <a:endParaRPr lang="en-US" sz="816" dirty="0">
              <a:solidFill>
                <a:srgbClr val="000000"/>
              </a:solidFill>
              <a:latin typeface="Segoe UI"/>
            </a:endParaRPr>
          </a:p>
        </p:txBody>
      </p:sp>
      <p:grpSp>
        <p:nvGrpSpPr>
          <p:cNvPr id="7" name="Group 6">
            <a:extLst>
              <a:ext uri="{FF2B5EF4-FFF2-40B4-BE49-F238E27FC236}">
                <a16:creationId xmlns:a16="http://schemas.microsoft.com/office/drawing/2014/main" id="{9B560CF5-11F8-4FDA-9892-7CDD14B5BBBF}"/>
              </a:ext>
            </a:extLst>
          </p:cNvPr>
          <p:cNvGrpSpPr/>
          <p:nvPr/>
        </p:nvGrpSpPr>
        <p:grpSpPr>
          <a:xfrm>
            <a:off x="6447241" y="2466738"/>
            <a:ext cx="1517758" cy="1946603"/>
            <a:chOff x="11275459" y="1752143"/>
            <a:chExt cx="463635" cy="594636"/>
          </a:xfrm>
        </p:grpSpPr>
        <p:sp>
          <p:nvSpPr>
            <p:cNvPr id="37" name="Freeform: Shape 36">
              <a:extLst>
                <a:ext uri="{FF2B5EF4-FFF2-40B4-BE49-F238E27FC236}">
                  <a16:creationId xmlns:a16="http://schemas.microsoft.com/office/drawing/2014/main" id="{CDADDAA4-B3AE-4E30-8BA3-DC90C5EB1AA4}"/>
                </a:ext>
              </a:extLst>
            </p:cNvPr>
            <p:cNvSpPr/>
            <p:nvPr/>
          </p:nvSpPr>
          <p:spPr bwMode="auto">
            <a:xfrm>
              <a:off x="11275459" y="1905000"/>
              <a:ext cx="463635" cy="350129"/>
            </a:xfrm>
            <a:custGeom>
              <a:avLst/>
              <a:gdLst>
                <a:gd name="connsiteX0" fmla="*/ 0 w 463635"/>
                <a:gd name="connsiteY0" fmla="*/ 0 h 350129"/>
                <a:gd name="connsiteX1" fmla="*/ 463635 w 463635"/>
                <a:gd name="connsiteY1" fmla="*/ 0 h 350129"/>
                <a:gd name="connsiteX2" fmla="*/ 463635 w 463635"/>
                <a:gd name="connsiteY2" fmla="*/ 24275 h 350129"/>
                <a:gd name="connsiteX3" fmla="*/ 463635 w 463635"/>
                <a:gd name="connsiteY3" fmla="*/ 347217 h 350129"/>
                <a:gd name="connsiteX4" fmla="*/ 463635 w 463635"/>
                <a:gd name="connsiteY4" fmla="*/ 347218 h 350129"/>
                <a:gd name="connsiteX5" fmla="*/ 463635 w 463635"/>
                <a:gd name="connsiteY5" fmla="*/ 347219 h 350129"/>
                <a:gd name="connsiteX6" fmla="*/ 463635 w 463635"/>
                <a:gd name="connsiteY6" fmla="*/ 350078 h 350129"/>
                <a:gd name="connsiteX7" fmla="*/ 463281 w 463635"/>
                <a:gd name="connsiteY7" fmla="*/ 350078 h 350129"/>
                <a:gd name="connsiteX8" fmla="*/ 463275 w 463635"/>
                <a:gd name="connsiteY8" fmla="*/ 350129 h 350129"/>
                <a:gd name="connsiteX9" fmla="*/ 361 w 463635"/>
                <a:gd name="connsiteY9" fmla="*/ 350129 h 350129"/>
                <a:gd name="connsiteX10" fmla="*/ 355 w 463635"/>
                <a:gd name="connsiteY10" fmla="*/ 350078 h 350129"/>
                <a:gd name="connsiteX11" fmla="*/ 0 w 463635"/>
                <a:gd name="connsiteY11" fmla="*/ 350078 h 350129"/>
                <a:gd name="connsiteX12" fmla="*/ 0 w 463635"/>
                <a:gd name="connsiteY12" fmla="*/ 347218 h 350129"/>
                <a:gd name="connsiteX13" fmla="*/ 0 w 463635"/>
                <a:gd name="connsiteY13" fmla="*/ 0 h 35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635" h="350129">
                  <a:moveTo>
                    <a:pt x="0" y="0"/>
                  </a:moveTo>
                  <a:lnTo>
                    <a:pt x="463635" y="0"/>
                  </a:lnTo>
                  <a:lnTo>
                    <a:pt x="463635" y="24275"/>
                  </a:lnTo>
                  <a:cubicBezTo>
                    <a:pt x="463635" y="132056"/>
                    <a:pt x="463635" y="296528"/>
                    <a:pt x="463635" y="347217"/>
                  </a:cubicBezTo>
                  <a:lnTo>
                    <a:pt x="463635" y="347218"/>
                  </a:lnTo>
                  <a:lnTo>
                    <a:pt x="463635" y="347219"/>
                  </a:lnTo>
                  <a:lnTo>
                    <a:pt x="463635" y="350078"/>
                  </a:lnTo>
                  <a:lnTo>
                    <a:pt x="463281" y="350078"/>
                  </a:lnTo>
                  <a:lnTo>
                    <a:pt x="463275" y="350129"/>
                  </a:lnTo>
                  <a:lnTo>
                    <a:pt x="361" y="350129"/>
                  </a:lnTo>
                  <a:lnTo>
                    <a:pt x="355" y="350078"/>
                  </a:lnTo>
                  <a:lnTo>
                    <a:pt x="0" y="350078"/>
                  </a:lnTo>
                  <a:lnTo>
                    <a:pt x="0" y="347218"/>
                  </a:ln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6" name="Freeform: Shape 35">
              <a:extLst>
                <a:ext uri="{FF2B5EF4-FFF2-40B4-BE49-F238E27FC236}">
                  <a16:creationId xmlns:a16="http://schemas.microsoft.com/office/drawing/2014/main" id="{58AD8906-255E-46A9-A5AA-2236A80F82E9}"/>
                </a:ext>
              </a:extLst>
            </p:cNvPr>
            <p:cNvSpPr/>
            <p:nvPr/>
          </p:nvSpPr>
          <p:spPr bwMode="auto">
            <a:xfrm>
              <a:off x="11275459" y="1752143"/>
              <a:ext cx="463635" cy="152857"/>
            </a:xfrm>
            <a:custGeom>
              <a:avLst/>
              <a:gdLst>
                <a:gd name="connsiteX0" fmla="*/ 231817 w 463635"/>
                <a:gd name="connsiteY0" fmla="*/ 0 h 152857"/>
                <a:gd name="connsiteX1" fmla="*/ 462438 w 463635"/>
                <a:gd name="connsiteY1" fmla="*/ 84893 h 152857"/>
                <a:gd name="connsiteX2" fmla="*/ 463281 w 463635"/>
                <a:gd name="connsiteY2" fmla="*/ 91701 h 152857"/>
                <a:gd name="connsiteX3" fmla="*/ 463635 w 463635"/>
                <a:gd name="connsiteY3" fmla="*/ 91701 h 152857"/>
                <a:gd name="connsiteX4" fmla="*/ 463635 w 463635"/>
                <a:gd name="connsiteY4" fmla="*/ 94561 h 152857"/>
                <a:gd name="connsiteX5" fmla="*/ 463635 w 463635"/>
                <a:gd name="connsiteY5" fmla="*/ 128755 h 152857"/>
                <a:gd name="connsiteX6" fmla="*/ 463635 w 463635"/>
                <a:gd name="connsiteY6" fmla="*/ 152857 h 152857"/>
                <a:gd name="connsiteX7" fmla="*/ 0 w 463635"/>
                <a:gd name="connsiteY7" fmla="*/ 152857 h 152857"/>
                <a:gd name="connsiteX8" fmla="*/ 0 w 463635"/>
                <a:gd name="connsiteY8" fmla="*/ 94562 h 152857"/>
                <a:gd name="connsiteX9" fmla="*/ 0 w 463635"/>
                <a:gd name="connsiteY9" fmla="*/ 94561 h 152857"/>
                <a:gd name="connsiteX10" fmla="*/ 0 w 463635"/>
                <a:gd name="connsiteY10" fmla="*/ 94560 h 152857"/>
                <a:gd name="connsiteX11" fmla="*/ 1197 w 463635"/>
                <a:gd name="connsiteY11" fmla="*/ 84893 h 152857"/>
                <a:gd name="connsiteX12" fmla="*/ 231817 w 463635"/>
                <a:gd name="connsiteY12" fmla="*/ 0 h 152857"/>
                <a:gd name="connsiteX13" fmla="*/ 231818 w 463635"/>
                <a:gd name="connsiteY13" fmla="*/ 34113 h 152857"/>
                <a:gd name="connsiteX14" fmla="*/ 71807 w 463635"/>
                <a:gd name="connsiteY14" fmla="*/ 81076 h 152857"/>
                <a:gd name="connsiteX15" fmla="*/ 231818 w 463635"/>
                <a:gd name="connsiteY15" fmla="*/ 128038 h 152857"/>
                <a:gd name="connsiteX16" fmla="*/ 391828 w 463635"/>
                <a:gd name="connsiteY16" fmla="*/ 81076 h 152857"/>
                <a:gd name="connsiteX17" fmla="*/ 231818 w 463635"/>
                <a:gd name="connsiteY17" fmla="*/ 34113 h 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635" h="152857">
                  <a:moveTo>
                    <a:pt x="231817" y="0"/>
                  </a:moveTo>
                  <a:cubicBezTo>
                    <a:pt x="351845" y="0"/>
                    <a:pt x="450567" y="37210"/>
                    <a:pt x="462438" y="84893"/>
                  </a:cubicBezTo>
                  <a:lnTo>
                    <a:pt x="463281" y="91701"/>
                  </a:lnTo>
                  <a:lnTo>
                    <a:pt x="463635" y="91701"/>
                  </a:lnTo>
                  <a:lnTo>
                    <a:pt x="463635" y="94561"/>
                  </a:lnTo>
                  <a:cubicBezTo>
                    <a:pt x="463635" y="103069"/>
                    <a:pt x="463635" y="114730"/>
                    <a:pt x="463635" y="128755"/>
                  </a:cubicBezTo>
                  <a:lnTo>
                    <a:pt x="463635" y="152857"/>
                  </a:lnTo>
                  <a:lnTo>
                    <a:pt x="0" y="152857"/>
                  </a:lnTo>
                  <a:lnTo>
                    <a:pt x="0" y="94562"/>
                  </a:lnTo>
                  <a:lnTo>
                    <a:pt x="0" y="94561"/>
                  </a:lnTo>
                  <a:cubicBezTo>
                    <a:pt x="0" y="94561"/>
                    <a:pt x="0" y="94561"/>
                    <a:pt x="0" y="94560"/>
                  </a:cubicBezTo>
                  <a:lnTo>
                    <a:pt x="1197" y="84893"/>
                  </a:lnTo>
                  <a:cubicBezTo>
                    <a:pt x="13068" y="37210"/>
                    <a:pt x="111790" y="0"/>
                    <a:pt x="231817" y="0"/>
                  </a:cubicBezTo>
                  <a:close/>
                  <a:moveTo>
                    <a:pt x="231818" y="34113"/>
                  </a:moveTo>
                  <a:cubicBezTo>
                    <a:pt x="143446" y="34113"/>
                    <a:pt x="71807" y="55139"/>
                    <a:pt x="71807" y="81076"/>
                  </a:cubicBezTo>
                  <a:cubicBezTo>
                    <a:pt x="71807" y="107013"/>
                    <a:pt x="143446" y="128038"/>
                    <a:pt x="231818" y="128038"/>
                  </a:cubicBezTo>
                  <a:cubicBezTo>
                    <a:pt x="320189" y="128038"/>
                    <a:pt x="391828" y="107013"/>
                    <a:pt x="391828" y="81076"/>
                  </a:cubicBezTo>
                  <a:cubicBezTo>
                    <a:pt x="391828" y="55139"/>
                    <a:pt x="320189" y="34113"/>
                    <a:pt x="231818" y="34113"/>
                  </a:cubicBez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3" name="Freeform: Shape 32">
              <a:extLst>
                <a:ext uri="{FF2B5EF4-FFF2-40B4-BE49-F238E27FC236}">
                  <a16:creationId xmlns:a16="http://schemas.microsoft.com/office/drawing/2014/main" id="{D4D8CC04-067C-4338-8CB3-1A52E74896F8}"/>
                </a:ext>
              </a:extLst>
            </p:cNvPr>
            <p:cNvSpPr/>
            <p:nvPr/>
          </p:nvSpPr>
          <p:spPr bwMode="auto">
            <a:xfrm>
              <a:off x="11275819" y="2255129"/>
              <a:ext cx="462914" cy="91650"/>
            </a:xfrm>
            <a:custGeom>
              <a:avLst/>
              <a:gdLst>
                <a:gd name="connsiteX0" fmla="*/ 0 w 462914"/>
                <a:gd name="connsiteY0" fmla="*/ 0 h 91650"/>
                <a:gd name="connsiteX1" fmla="*/ 462914 w 462914"/>
                <a:gd name="connsiteY1" fmla="*/ 0 h 91650"/>
                <a:gd name="connsiteX2" fmla="*/ 462077 w 462914"/>
                <a:gd name="connsiteY2" fmla="*/ 6757 h 91650"/>
                <a:gd name="connsiteX3" fmla="*/ 231457 w 462914"/>
                <a:gd name="connsiteY3" fmla="*/ 91650 h 91650"/>
                <a:gd name="connsiteX4" fmla="*/ 836 w 462914"/>
                <a:gd name="connsiteY4" fmla="*/ 6757 h 91650"/>
                <a:gd name="connsiteX5" fmla="*/ 0 w 462914"/>
                <a:gd name="connsiteY5" fmla="*/ 0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14" h="91650">
                  <a:moveTo>
                    <a:pt x="0" y="0"/>
                  </a:moveTo>
                  <a:lnTo>
                    <a:pt x="462914" y="0"/>
                  </a:lnTo>
                  <a:lnTo>
                    <a:pt x="462077" y="6757"/>
                  </a:lnTo>
                  <a:cubicBezTo>
                    <a:pt x="450206" y="54440"/>
                    <a:pt x="351484" y="91650"/>
                    <a:pt x="231457" y="91650"/>
                  </a:cubicBezTo>
                  <a:cubicBezTo>
                    <a:pt x="111429" y="91650"/>
                    <a:pt x="12708" y="54440"/>
                    <a:pt x="836" y="6757"/>
                  </a:cubicBez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8517871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444B54-5D94-44A5-A270-F47CF3299893}"/>
              </a:ext>
            </a:extLst>
          </p:cNvPr>
          <p:cNvSpPr>
            <a:spLocks noGrp="1"/>
          </p:cNvSpPr>
          <p:nvPr>
            <p:ph type="body" sz="quarter" idx="10"/>
          </p:nvPr>
        </p:nvSpPr>
        <p:spPr>
          <a:xfrm>
            <a:off x="598149" y="1591712"/>
            <a:ext cx="4996355" cy="1837426"/>
          </a:xfrm>
        </p:spPr>
        <p:txBody>
          <a:bodyPr/>
          <a:lstStyle/>
          <a:p>
            <a:r>
              <a:rPr lang="en-US" dirty="0"/>
              <a:t>Discounted rates up to 55% off to support your ongoing development and testing</a:t>
            </a:r>
          </a:p>
          <a:p>
            <a:r>
              <a:rPr lang="en-US" dirty="0"/>
              <a:t>Dev/Test pricing available for vCore-based deployment options</a:t>
            </a:r>
          </a:p>
          <a:p>
            <a:r>
              <a:rPr lang="en-US" dirty="0"/>
              <a:t>Eligible with active Visual Studio subscription</a:t>
            </a:r>
          </a:p>
        </p:txBody>
      </p:sp>
      <p:sp>
        <p:nvSpPr>
          <p:cNvPr id="3" name="Title 2">
            <a:extLst>
              <a:ext uri="{FF2B5EF4-FFF2-40B4-BE49-F238E27FC236}">
                <a16:creationId xmlns:a16="http://schemas.microsoft.com/office/drawing/2014/main" id="{73B28860-13D4-422F-BDE4-626E4550607B}"/>
              </a:ext>
            </a:extLst>
          </p:cNvPr>
          <p:cNvSpPr>
            <a:spLocks noGrp="1"/>
          </p:cNvSpPr>
          <p:nvPr>
            <p:ph type="title"/>
          </p:nvPr>
        </p:nvSpPr>
        <p:spPr/>
        <p:txBody>
          <a:bodyPr/>
          <a:lstStyle/>
          <a:p>
            <a:r>
              <a:rPr lang="en-US" dirty="0"/>
              <a:t>Azure Dev/Test pricing for SQL Database</a:t>
            </a:r>
          </a:p>
        </p:txBody>
      </p:sp>
      <p:cxnSp>
        <p:nvCxnSpPr>
          <p:cNvPr id="12" name="Straight Connector 11">
            <a:extLst>
              <a:ext uri="{FF2B5EF4-FFF2-40B4-BE49-F238E27FC236}">
                <a16:creationId xmlns:a16="http://schemas.microsoft.com/office/drawing/2014/main" id="{30E3A3EC-D283-4CEE-9D6B-6245FDD39077}"/>
              </a:ext>
            </a:extLst>
          </p:cNvPr>
          <p:cNvCxnSpPr>
            <a:cxnSpLocks/>
          </p:cNvCxnSpPr>
          <p:nvPr/>
        </p:nvCxnSpPr>
        <p:spPr>
          <a:xfrm flipV="1">
            <a:off x="8362380" y="3214739"/>
            <a:ext cx="0" cy="184326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BA02844-5ADE-4062-A18D-2446D8B5A5F9}"/>
              </a:ext>
            </a:extLst>
          </p:cNvPr>
          <p:cNvGrpSpPr/>
          <p:nvPr/>
        </p:nvGrpSpPr>
        <p:grpSpPr>
          <a:xfrm>
            <a:off x="7784990" y="1722684"/>
            <a:ext cx="2008220" cy="1914508"/>
            <a:chOff x="3587642" y="3891187"/>
            <a:chExt cx="757004" cy="721679"/>
          </a:xfrm>
        </p:grpSpPr>
        <p:sp>
          <p:nvSpPr>
            <p:cNvPr id="13" name="Freeform: Shape 12">
              <a:extLst>
                <a:ext uri="{FF2B5EF4-FFF2-40B4-BE49-F238E27FC236}">
                  <a16:creationId xmlns:a16="http://schemas.microsoft.com/office/drawing/2014/main" id="{9A83B26E-1F9F-43AD-B634-0536578269E5}"/>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prstClr val="black"/>
                </a:solidFill>
                <a:latin typeface="Segoe UI Light"/>
                <a:ea typeface="Segoe UI" pitchFamily="34" charset="0"/>
                <a:cs typeface="Segoe UI" pitchFamily="34" charset="0"/>
              </a:endParaRPr>
            </a:p>
          </p:txBody>
        </p:sp>
        <p:sp>
          <p:nvSpPr>
            <p:cNvPr id="14" name="Freeform 146">
              <a:extLst>
                <a:ext uri="{FF2B5EF4-FFF2-40B4-BE49-F238E27FC236}">
                  <a16:creationId xmlns:a16="http://schemas.microsoft.com/office/drawing/2014/main" id="{19FC9C6E-99CA-47DB-9B03-5834F7EB8F66}"/>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B190CA8D-B9E1-40F2-BEEA-8440607C770E}"/>
              </a:ext>
            </a:extLst>
          </p:cNvPr>
          <p:cNvGrpSpPr/>
          <p:nvPr/>
        </p:nvGrpSpPr>
        <p:grpSpPr>
          <a:xfrm>
            <a:off x="7196280" y="4349696"/>
            <a:ext cx="1974868" cy="1756639"/>
            <a:chOff x="8583929" y="4220528"/>
            <a:chExt cx="1249570" cy="1111489"/>
          </a:xfrm>
        </p:grpSpPr>
        <p:sp>
          <p:nvSpPr>
            <p:cNvPr id="6" name="Freeform: Shape 5">
              <a:extLst>
                <a:ext uri="{FF2B5EF4-FFF2-40B4-BE49-F238E27FC236}">
                  <a16:creationId xmlns:a16="http://schemas.microsoft.com/office/drawing/2014/main" id="{8BB48376-F51B-4C66-A33F-A7AED457FB6A}"/>
                </a:ext>
              </a:extLst>
            </p:cNvPr>
            <p:cNvSpPr>
              <a:spLocks/>
            </p:cNvSpPr>
            <p:nvPr/>
          </p:nvSpPr>
          <p:spPr bwMode="auto">
            <a:xfrm>
              <a:off x="8583929" y="4220528"/>
              <a:ext cx="744998" cy="927735"/>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prstClr val="black"/>
                </a:solidFill>
                <a:latin typeface="Segoe UI"/>
              </a:endParaRPr>
            </a:p>
          </p:txBody>
        </p:sp>
        <p:sp>
          <p:nvSpPr>
            <p:cNvPr id="5" name="Freeform 5">
              <a:extLst>
                <a:ext uri="{FF2B5EF4-FFF2-40B4-BE49-F238E27FC236}">
                  <a16:creationId xmlns:a16="http://schemas.microsoft.com/office/drawing/2014/main" id="{D5F07E1A-CC3B-4315-BD01-0094E66F84DF}"/>
                </a:ext>
              </a:extLst>
            </p:cNvPr>
            <p:cNvSpPr>
              <a:spLocks/>
            </p:cNvSpPr>
            <p:nvPr/>
          </p:nvSpPr>
          <p:spPr bwMode="auto">
            <a:xfrm>
              <a:off x="8956429" y="4644313"/>
              <a:ext cx="877070" cy="687704"/>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grpSp>
    </p:spTree>
    <p:extLst>
      <p:ext uri="{BB962C8B-B14F-4D97-AF65-F5344CB8AC3E}">
        <p14:creationId xmlns:p14="http://schemas.microsoft.com/office/powerpoint/2010/main" val="8117816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47D116-F4C0-4552-97BC-327DA7CE4D71}"/>
              </a:ext>
            </a:extLst>
          </p:cNvPr>
          <p:cNvSpPr>
            <a:spLocks noGrp="1"/>
          </p:cNvSpPr>
          <p:nvPr>
            <p:ph type="title"/>
          </p:nvPr>
        </p:nvSpPr>
        <p:spPr>
          <a:xfrm>
            <a:off x="596711" y="2546590"/>
            <a:ext cx="10182400" cy="1057534"/>
          </a:xfrm>
        </p:spPr>
        <p:txBody>
          <a:bodyPr/>
          <a:lstStyle/>
          <a:p>
            <a:r>
              <a:rPr lang="en-US" dirty="0"/>
              <a:t>Azure SQL Database Managed Instance </a:t>
            </a:r>
            <a:br>
              <a:rPr lang="en-US" dirty="0"/>
            </a:br>
            <a:r>
              <a:rPr lang="en-US" sz="3200" i="1" dirty="0"/>
              <a:t>Technical overview</a:t>
            </a:r>
            <a:endParaRPr lang="en-US" i="1" dirty="0"/>
          </a:p>
        </p:txBody>
      </p:sp>
      <p:sp>
        <p:nvSpPr>
          <p:cNvPr id="5" name="Subtitle 4">
            <a:extLst>
              <a:ext uri="{FF2B5EF4-FFF2-40B4-BE49-F238E27FC236}">
                <a16:creationId xmlns:a16="http://schemas.microsoft.com/office/drawing/2014/main" id="{BE35F942-C99F-4051-9519-36ABC267F84B}"/>
              </a:ext>
            </a:extLst>
          </p:cNvPr>
          <p:cNvSpPr>
            <a:spLocks noGrp="1"/>
          </p:cNvSpPr>
          <p:nvPr>
            <p:ph type="body" sz="quarter" idx="12"/>
          </p:nvPr>
        </p:nvSpPr>
        <p:spPr/>
        <p:txBody>
          <a:bodyPr/>
          <a:lstStyle/>
          <a:p>
            <a:r>
              <a:rPr lang="en-US" dirty="0">
                <a:solidFill>
                  <a:schemeClr val="accent2"/>
                </a:solidFill>
                <a:latin typeface="+mj-lt"/>
              </a:rPr>
              <a:t>Speaker</a:t>
            </a:r>
          </a:p>
        </p:txBody>
      </p:sp>
    </p:spTree>
    <p:extLst>
      <p:ext uri="{BB962C8B-B14F-4D97-AF65-F5344CB8AC3E}">
        <p14:creationId xmlns:p14="http://schemas.microsoft.com/office/powerpoint/2010/main" val="316997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5F0574-905C-4624-8ED9-3C7D7F2A588E}"/>
              </a:ext>
            </a:extLst>
          </p:cNvPr>
          <p:cNvSpPr>
            <a:spLocks noGrp="1"/>
          </p:cNvSpPr>
          <p:nvPr>
            <p:ph type="body" sz="quarter" idx="10"/>
          </p:nvPr>
        </p:nvSpPr>
        <p:spPr>
          <a:xfrm>
            <a:off x="598946" y="1591712"/>
            <a:ext cx="4995646" cy="4332589"/>
          </a:xfrm>
        </p:spPr>
        <p:txBody>
          <a:bodyPr/>
          <a:lstStyle/>
          <a:p>
            <a:r>
              <a:rPr lang="en-US" dirty="0"/>
              <a:t>Reduce capital and operational costs with a fully-managed service and achieve up to 406% ROI</a:t>
            </a:r>
            <a:r>
              <a:rPr lang="en-US" baseline="30000" dirty="0"/>
              <a:t>1</a:t>
            </a:r>
          </a:p>
          <a:p>
            <a:r>
              <a:rPr lang="en-US" dirty="0"/>
              <a:t>Financially-backed 99.99% availability SLA</a:t>
            </a:r>
            <a:r>
              <a:rPr lang="en-US" baseline="30000" dirty="0"/>
              <a:t>2</a:t>
            </a:r>
          </a:p>
          <a:p>
            <a:r>
              <a:rPr lang="en-US" dirty="0"/>
              <a:t>Promote business continuity with built-in capabilities</a:t>
            </a:r>
          </a:p>
          <a:p>
            <a:r>
              <a:rPr lang="en-US" dirty="0"/>
              <a:t>Maximize your on-premises investments with Azure Hybrid Benefit for SQL Server and reserved capacity pricing</a:t>
            </a:r>
          </a:p>
          <a:p>
            <a:r>
              <a:rPr lang="en-US" dirty="0"/>
              <a:t>Right-size on-premises workload requirements for the cloud with independent control of storage and compute</a:t>
            </a: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dirty="0"/>
              <a:t>Competitive total cost of ownership</a:t>
            </a:r>
          </a:p>
        </p:txBody>
      </p:sp>
      <p:sp>
        <p:nvSpPr>
          <p:cNvPr id="8" name="Rectangle 7">
            <a:extLst>
              <a:ext uri="{FF2B5EF4-FFF2-40B4-BE49-F238E27FC236}">
                <a16:creationId xmlns:a16="http://schemas.microsoft.com/office/drawing/2014/main" id="{BA67A377-4149-4DC0-BFD9-31723AA36328}"/>
              </a:ext>
            </a:extLst>
          </p:cNvPr>
          <p:cNvSpPr/>
          <p:nvPr/>
        </p:nvSpPr>
        <p:spPr>
          <a:xfrm>
            <a:off x="5014735" y="6595503"/>
            <a:ext cx="6820885" cy="233590"/>
          </a:xfrm>
          <a:prstGeom prst="rect">
            <a:avLst/>
          </a:prstGeom>
        </p:spPr>
        <p:txBody>
          <a:bodyPr wrap="square">
            <a:spAutoFit/>
          </a:bodyPr>
          <a:lstStyle/>
          <a:p>
            <a:pPr defTabSz="950316">
              <a:defRPr/>
            </a:pPr>
            <a:r>
              <a:rPr lang="en-US" sz="918" kern="0" dirty="0">
                <a:solidFill>
                  <a:prstClr val="black">
                    <a:lumMod val="75000"/>
                  </a:prstClr>
                </a:solidFill>
                <a:latin typeface="Segoe UI" panose="020B0502040204020203" pitchFamily="34" charset="0"/>
                <a:cs typeface="Segoe UI" panose="020B0502040204020203" pitchFamily="34" charset="0"/>
              </a:rPr>
              <a:t>Source: </a:t>
            </a:r>
            <a:r>
              <a:rPr lang="en-US" sz="918" kern="0" dirty="0">
                <a:solidFill>
                  <a:prstClr val="black">
                    <a:lumMod val="75000"/>
                  </a:prstClr>
                </a:solidFill>
                <a:latin typeface="Segoe UI" panose="020B0502040204020203" pitchFamily="34" charset="0"/>
                <a:cs typeface="Segoe UI" panose="020B0502040204020203" pitchFamily="34" charset="0"/>
                <a:hlinkClick r:id="rId3"/>
              </a:rPr>
              <a:t>The Total Economic Impact™ of Microsoft Azure SQL Database Managed Instance</a:t>
            </a:r>
            <a:r>
              <a:rPr lang="en-US" sz="918" kern="0" dirty="0">
                <a:solidFill>
                  <a:prstClr val="black">
                    <a:lumMod val="75000"/>
                  </a:prstClr>
                </a:solidFill>
                <a:latin typeface="Segoe UI" panose="020B0502040204020203" pitchFamily="34" charset="0"/>
                <a:cs typeface="Segoe UI" panose="020B0502040204020203" pitchFamily="34" charset="0"/>
              </a:rPr>
              <a:t>, Forrester Consulting, September 2018</a:t>
            </a:r>
          </a:p>
        </p:txBody>
      </p:sp>
      <p:graphicFrame>
        <p:nvGraphicFramePr>
          <p:cNvPr id="11" name="Chart 10">
            <a:extLst>
              <a:ext uri="{FF2B5EF4-FFF2-40B4-BE49-F238E27FC236}">
                <a16:creationId xmlns:a16="http://schemas.microsoft.com/office/drawing/2014/main" id="{9F6B3F68-780C-45F1-A15A-8C665582D33A}"/>
              </a:ext>
            </a:extLst>
          </p:cNvPr>
          <p:cNvGraphicFramePr>
            <a:graphicFrameLocks/>
          </p:cNvGraphicFramePr>
          <p:nvPr>
            <p:extLst/>
          </p:nvPr>
        </p:nvGraphicFramePr>
        <p:xfrm>
          <a:off x="5916253" y="2273776"/>
          <a:ext cx="5848200" cy="3815094"/>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DD8D0009-CA02-44BF-8AC3-BF5F0886A192}"/>
              </a:ext>
            </a:extLst>
          </p:cNvPr>
          <p:cNvSpPr txBox="1"/>
          <p:nvPr/>
        </p:nvSpPr>
        <p:spPr>
          <a:xfrm>
            <a:off x="5916253" y="1591712"/>
            <a:ext cx="5919367" cy="288137"/>
          </a:xfrm>
          <a:prstGeom prst="rect">
            <a:avLst/>
          </a:prstGeom>
          <a:noFill/>
        </p:spPr>
        <p:txBody>
          <a:bodyPr wrap="square" tIns="0" bIns="0" rtlCol="0">
            <a:spAutoFit/>
          </a:bodyPr>
          <a:lstStyle/>
          <a:p>
            <a:pPr defTabSz="932597">
              <a:defRPr/>
            </a:pPr>
            <a:r>
              <a:rPr lang="en-US" sz="1836" dirty="0">
                <a:solidFill>
                  <a:srgbClr val="0078D4"/>
                </a:solidFill>
                <a:latin typeface="Segoe UI Semibold"/>
              </a:rPr>
              <a:t>Up to 212% ROI with Azure SQL Database</a:t>
            </a:r>
          </a:p>
        </p:txBody>
      </p:sp>
    </p:spTree>
    <p:extLst>
      <p:ext uri="{BB962C8B-B14F-4D97-AF65-F5344CB8AC3E}">
        <p14:creationId xmlns:p14="http://schemas.microsoft.com/office/powerpoint/2010/main" val="1944824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can focus on their business</a:t>
            </a:r>
          </a:p>
        </p:txBody>
      </p:sp>
      <p:sp>
        <p:nvSpPr>
          <p:cNvPr id="5" name="TextBox 4">
            <a:extLst>
              <a:ext uri="{FF2B5EF4-FFF2-40B4-BE49-F238E27FC236}">
                <a16:creationId xmlns:a16="http://schemas.microsoft.com/office/drawing/2014/main" id="{B1720377-6407-4F86-8FAD-52C4BF22B324}"/>
              </a:ext>
            </a:extLst>
          </p:cNvPr>
          <p:cNvSpPr txBox="1"/>
          <p:nvPr/>
        </p:nvSpPr>
        <p:spPr>
          <a:xfrm>
            <a:off x="7811435" y="5845301"/>
            <a:ext cx="4121367" cy="493140"/>
          </a:xfrm>
          <a:prstGeom prst="rect">
            <a:avLst/>
          </a:prstGeom>
          <a:noFill/>
        </p:spPr>
        <p:txBody>
          <a:bodyPr wrap="square" lIns="182828" tIns="146262" rIns="182828" bIns="146262" rtlCol="0">
            <a:spAutoFit/>
          </a:bodyPr>
          <a:lstStyle/>
          <a:p>
            <a:pPr algn="ctr" defTabSz="932563">
              <a:lnSpc>
                <a:spcPct val="90000"/>
              </a:lnSpc>
              <a:spcAft>
                <a:spcPts val="600"/>
              </a:spcAft>
              <a:defRPr/>
            </a:pPr>
            <a:r>
              <a:rPr lang="en-US" sz="1428" kern="0" dirty="0">
                <a:solidFill>
                  <a:srgbClr val="0078D7"/>
                </a:solidFill>
                <a:latin typeface="Segoe UI Semibold"/>
              </a:rPr>
              <a:t>We take care of your database chores</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nvPr>
        </p:nvGraphicFramePr>
        <p:xfrm>
          <a:off x="600854" y="1749522"/>
          <a:ext cx="11237870" cy="3840421"/>
        </p:xfrm>
        <a:graphic>
          <a:graphicData uri="http://schemas.openxmlformats.org/drawingml/2006/table">
            <a:tbl>
              <a:tblPr firstRow="1" bandRow="1">
                <a:tableStyleId>{5C22544A-7EE6-4342-B048-85BDC9FD1C3A}</a:tableStyleId>
              </a:tblPr>
              <a:tblGrid>
                <a:gridCol w="7192237">
                  <a:extLst>
                    <a:ext uri="{9D8B030D-6E8A-4147-A177-3AD203B41FA5}">
                      <a16:colId xmlns:a16="http://schemas.microsoft.com/office/drawing/2014/main" val="1690209004"/>
                    </a:ext>
                  </a:extLst>
                </a:gridCol>
                <a:gridCol w="4045633">
                  <a:extLst>
                    <a:ext uri="{9D8B030D-6E8A-4147-A177-3AD203B41FA5}">
                      <a16:colId xmlns:a16="http://schemas.microsoft.com/office/drawing/2014/main" val="3441464615"/>
                    </a:ext>
                  </a:extLst>
                </a:gridCol>
              </a:tblGrid>
              <a:tr h="483052">
                <a:tc>
                  <a:txBody>
                    <a:bodyPr/>
                    <a:lstStyle/>
                    <a:p>
                      <a:r>
                        <a:rPr kumimoji="0" lang="en-US" sz="1400" b="0" i="0" u="none" strike="noStrike" kern="0" cap="none" spc="0" normalizeH="0" baseline="0" dirty="0">
                          <a:ln>
                            <a:noFill/>
                          </a:ln>
                          <a:solidFill>
                            <a:schemeClr val="bg1"/>
                          </a:solidFill>
                          <a:effectLst/>
                          <a:uLnTx/>
                          <a:uFillTx/>
                          <a:latin typeface="+mj-lt"/>
                          <a:ea typeface="+mn-ea"/>
                          <a:cs typeface="Segoe UI Semibold" panose="020B0502040204020203" pitchFamily="34" charset="0"/>
                        </a:rPr>
                        <a:t>Your work so far</a:t>
                      </a:r>
                    </a:p>
                  </a:txBody>
                  <a:tcPr marL="139891" marR="139891" marT="46630" marB="46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r>
                        <a:rPr kumimoji="0" lang="en-US" sz="1400" b="0" i="0" u="none" strike="noStrike" kern="0" cap="none" spc="0" normalizeH="0" baseline="0" dirty="0">
                          <a:ln>
                            <a:noFill/>
                          </a:ln>
                          <a:solidFill>
                            <a:schemeClr val="bg1"/>
                          </a:solidFill>
                          <a:effectLst/>
                          <a:uLnTx/>
                          <a:uFillTx/>
                          <a:latin typeface="+mj-lt"/>
                          <a:ea typeface="+mn-ea"/>
                          <a:cs typeface="Segoe UI Semibold" panose="020B0502040204020203" pitchFamily="34" charset="0"/>
                        </a:rPr>
                        <a:t>How SQL Database helps</a:t>
                      </a:r>
                    </a:p>
                  </a:txBody>
                  <a:tcPr marL="139891" marR="139891" marT="46630" marB="4663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270054449"/>
                  </a:ext>
                </a:extLst>
              </a:tr>
              <a:tr h="373041">
                <a:tc>
                  <a:txBody>
                    <a:bodyPr/>
                    <a:lstStyle/>
                    <a:p>
                      <a:pPr marL="0" lvl="0" indent="0">
                        <a:buFont typeface="Arial" panose="020B0604020202020204" pitchFamily="34" charset="0"/>
                        <a:buNone/>
                      </a:pPr>
                      <a:r>
                        <a:rPr kumimoji="0" lang="en-US" sz="1400" b="0" i="0" u="none" strike="noStrike" kern="1200" cap="none" spc="0" normalizeH="0" baseline="0" dirty="0">
                          <a:ln>
                            <a:noFill/>
                          </a:ln>
                          <a:solidFill>
                            <a:schemeClr val="tx1"/>
                          </a:solidFill>
                          <a:effectLst/>
                          <a:uLnTx/>
                          <a:uFillTx/>
                          <a:latin typeface="+mn-lt"/>
                          <a:ea typeface="+mn-ea"/>
                          <a:cs typeface="Segoe UI" panose="020B0502040204020203" pitchFamily="34" charset="0"/>
                        </a:rPr>
                        <a:t>Hardware purchasing and management</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scale on-demand</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08207974"/>
                  </a:ext>
                </a:extLst>
              </a:tr>
              <a:tr h="373041">
                <a:tc>
                  <a:txBody>
                    <a:bodyPr/>
                    <a:lstStyle/>
                    <a:p>
                      <a:r>
                        <a:rPr kumimoji="0" lang="en-US" sz="1400" b="0" i="0" u="none" strike="noStrike" kern="1200" cap="none" spc="0" normalizeH="0" baseline="0" dirty="0">
                          <a:ln>
                            <a:noFill/>
                          </a:ln>
                          <a:solidFill>
                            <a:schemeClr val="tx1"/>
                          </a:solidFill>
                          <a:effectLst/>
                          <a:uLnTx/>
                          <a:uFillTx/>
                          <a:latin typeface="+mn-lt"/>
                          <a:ea typeface="+mn-ea"/>
                          <a:cs typeface="Segoe UI" panose="020B0502040204020203" pitchFamily="34" charset="0"/>
                        </a:rPr>
                        <a:t>Protect data with backups (with health checks and retention)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point-in-time restore</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88854763"/>
                  </a:ext>
                </a:extLst>
              </a:tr>
              <a:tr h="373041">
                <a:tc>
                  <a:txBody>
                    <a:bodyPr/>
                    <a:lstStyle/>
                    <a:p>
                      <a:r>
                        <a:rPr kumimoji="0" lang="en-US" sz="1400" b="0" i="0" u="none" strike="noStrike" kern="1200" cap="none" spc="0" normalizeH="0" baseline="0" dirty="0">
                          <a:ln>
                            <a:noFill/>
                          </a:ln>
                          <a:solidFill>
                            <a:schemeClr val="tx1"/>
                          </a:solidFill>
                          <a:effectLst/>
                          <a:uLnTx/>
                          <a:uFillTx/>
                          <a:latin typeface="+mn-lt"/>
                          <a:ea typeface="+mn-ea"/>
                          <a:cs typeface="Segoe UI" panose="020B0502040204020203" pitchFamily="34" charset="0"/>
                        </a:rPr>
                        <a:t>High availability implementation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99.99% SLA and auto-failover</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55915566"/>
                  </a:ext>
                </a:extLst>
              </a:tr>
              <a:tr h="373041">
                <a:tc>
                  <a:txBody>
                    <a:bodyPr/>
                    <a:lstStyle/>
                    <a:p>
                      <a:pPr marL="0" lvl="0" indent="0">
                        <a:buFont typeface="Arial" panose="020B0604020202020204" pitchFamily="34" charset="0"/>
                        <a:buNone/>
                      </a:pPr>
                      <a:r>
                        <a:rPr kumimoji="0" lang="en-US" sz="1400" b="0" i="0" u="none" strike="noStrike" kern="1200" cap="none" spc="0" normalizeH="0" baseline="0" dirty="0">
                          <a:ln>
                            <a:noFill/>
                          </a:ln>
                          <a:solidFill>
                            <a:schemeClr val="tx1"/>
                          </a:solidFill>
                          <a:effectLst/>
                          <a:uLnTx/>
                          <a:uFillTx/>
                          <a:latin typeface="+mn-lt"/>
                          <a:ea typeface="+mn-ea"/>
                          <a:cs typeface="Segoe UI" panose="020B0502040204020203" pitchFamily="34" charset="0"/>
                        </a:rPr>
                        <a:t>Disaster recovery implementation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geo-redundancy and geo-replication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61877366"/>
                  </a:ext>
                </a:extLst>
              </a:tr>
              <a:tr h="373041">
                <a:tc>
                  <a:txBody>
                    <a:bodyPr/>
                    <a:lstStyle/>
                    <a:p>
                      <a:pPr marL="0" lvl="0" indent="0">
                        <a:buFont typeface="Arial" panose="020B0604020202020204" pitchFamily="34" charset="0"/>
                        <a:buNone/>
                      </a:pPr>
                      <a:r>
                        <a:rPr kumimoji="0" lang="en-US" sz="1400" b="0" i="0" u="none" strike="noStrike" kern="1200" cap="none" spc="0" normalizeH="0" baseline="0" dirty="0">
                          <a:ln>
                            <a:noFill/>
                          </a:ln>
                          <a:solidFill>
                            <a:schemeClr val="tx1"/>
                          </a:solidFill>
                          <a:effectLst/>
                          <a:uLnTx/>
                          <a:uFillTx/>
                          <a:latin typeface="+mn-lt"/>
                          <a:ea typeface="+mn-ea"/>
                          <a:cs typeface="Segoe UI" panose="020B0502040204020203" pitchFamily="34" charset="0"/>
                        </a:rPr>
                        <a:t>Ensure compliance with standards on your own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26842925"/>
                  </a:ext>
                </a:extLst>
              </a:tr>
              <a:tr h="373041">
                <a:tc>
                  <a:txBody>
                    <a:bodyPr/>
                    <a:lstStyle/>
                    <a:p>
                      <a:pPr marL="0" lvl="0" indent="0">
                        <a:buFont typeface="Arial" panose="020B0604020202020204" pitchFamily="34" charset="0"/>
                        <a:buNone/>
                      </a:pPr>
                      <a:r>
                        <a:rPr kumimoji="0" lang="en-US" sz="1400" b="0" i="0" u="none" strike="noStrike" kern="1200" cap="none" spc="0" normalizeH="0" baseline="0" dirty="0">
                          <a:ln>
                            <a:noFill/>
                          </a:ln>
                          <a:solidFill>
                            <a:schemeClr val="tx1"/>
                          </a:solidFill>
                          <a:effectLst/>
                          <a:uLnTx/>
                          <a:uFillTx/>
                          <a:latin typeface="+mn-lt"/>
                          <a:ea typeface="+mn-ea"/>
                          <a:cs typeface="Segoe UI" panose="020B0502040204020203" pitchFamily="34" charset="0"/>
                        </a:rPr>
                        <a:t>Secure your data from malicious users and mistakes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24592129"/>
                  </a:ext>
                </a:extLst>
              </a:tr>
              <a:tr h="373041">
                <a:tc>
                  <a:txBody>
                    <a:bodyPr/>
                    <a:lstStyle/>
                    <a:p>
                      <a:pPr marL="0" lvl="0" indent="0">
                        <a:buFont typeface="Arial" panose="020B0604020202020204" pitchFamily="34" charset="0"/>
                        <a:buNone/>
                      </a:pPr>
                      <a:r>
                        <a:rPr kumimoji="0" lang="en-US" sz="1400" b="0" i="0" u="none" strike="noStrike" kern="1200" cap="none" spc="0" normalizeH="0" baseline="0" dirty="0">
                          <a:ln>
                            <a:noFill/>
                          </a:ln>
                          <a:solidFill>
                            <a:schemeClr val="tx1"/>
                          </a:solidFill>
                          <a:effectLst/>
                          <a:uLnTx/>
                          <a:uFillTx/>
                          <a:latin typeface="+mn-lt"/>
                          <a:ea typeface="+mn-ea"/>
                          <a:cs typeface="Segoe UI" panose="020B0502040204020203" pitchFamily="34" charset="0"/>
                        </a:rPr>
                        <a:t>Role out updates and upgrades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updates and upgrades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6892821"/>
                  </a:ext>
                </a:extLst>
              </a:tr>
              <a:tr h="373041">
                <a:tc>
                  <a:txBody>
                    <a:bodyPr/>
                    <a:lstStyle/>
                    <a:p>
                      <a:pPr marL="0" lvl="0" indent="0">
                        <a:buFont typeface="Arial" panose="020B0604020202020204" pitchFamily="34" charset="0"/>
                        <a:buNone/>
                      </a:pPr>
                      <a:r>
                        <a:rPr kumimoji="0" lang="en-US" sz="1400" b="0" i="0" u="none" strike="noStrike" kern="1200" cap="none" spc="0" normalizeH="0" baseline="0" dirty="0">
                          <a:ln>
                            <a:noFill/>
                          </a:ln>
                          <a:solidFill>
                            <a:schemeClr val="tx1"/>
                          </a:solidFill>
                          <a:effectLst/>
                          <a:uLnTx/>
                          <a:uFillTx/>
                          <a:latin typeface="+mn-lt"/>
                          <a:ea typeface="+mn-ea"/>
                          <a:cs typeface="Segoe UI" panose="020B0502040204020203" pitchFamily="34" charset="0"/>
                        </a:rPr>
                        <a:t>Monitor, troubleshoot, and manage at scale</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69042410"/>
                  </a:ext>
                </a:extLst>
              </a:tr>
              <a:tr h="373041">
                <a:tc>
                  <a:txBody>
                    <a:bodyPr/>
                    <a:lstStyle/>
                    <a:p>
                      <a:pPr marL="0" lvl="0" indent="0">
                        <a:buFont typeface="Arial" panose="020B0604020202020204" pitchFamily="34" charset="0"/>
                        <a:buNone/>
                      </a:pPr>
                      <a:r>
                        <a:rPr kumimoji="0" lang="en-US" sz="1400" b="0" i="0" u="none" strike="noStrike" kern="1200" cap="none" spc="0" normalizeH="0" baseline="0" dirty="0">
                          <a:ln>
                            <a:noFill/>
                          </a:ln>
                          <a:solidFill>
                            <a:schemeClr val="tx1"/>
                          </a:solidFill>
                          <a:effectLst/>
                          <a:uLnTx/>
                          <a:uFillTx/>
                          <a:latin typeface="+mn-lt"/>
                          <a:ea typeface="+mn-ea"/>
                          <a:cs typeface="Segoe UI" panose="020B0502040204020203" pitchFamily="34" charset="0"/>
                        </a:rPr>
                        <a:t>Tune and maintain for predictable performance</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055770248"/>
                  </a:ext>
                </a:extLst>
              </a:tr>
            </a:tbl>
          </a:graphicData>
        </a:graphic>
      </p:graphicFrame>
      <p:sp>
        <p:nvSpPr>
          <p:cNvPr id="3" name="Right Brace 2">
            <a:extLst>
              <a:ext uri="{FF2B5EF4-FFF2-40B4-BE49-F238E27FC236}">
                <a16:creationId xmlns:a16="http://schemas.microsoft.com/office/drawing/2014/main" id="{0BD794D9-5E77-463D-A42F-8DF97708940C}"/>
              </a:ext>
            </a:extLst>
          </p:cNvPr>
          <p:cNvSpPr/>
          <p:nvPr/>
        </p:nvSpPr>
        <p:spPr>
          <a:xfrm rot="5400000">
            <a:off x="9758952" y="3734782"/>
            <a:ext cx="226331" cy="4121366"/>
          </a:xfrm>
          <a:prstGeom prst="rightBrace">
            <a:avLst>
              <a:gd name="adj1" fmla="val 1963"/>
              <a:gd name="adj2" fmla="val 50000"/>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dirty="0">
              <a:solidFill>
                <a:srgbClr val="000000"/>
              </a:solidFill>
              <a:latin typeface="Segoe UI"/>
            </a:endParaRPr>
          </a:p>
        </p:txBody>
      </p:sp>
    </p:spTree>
    <p:extLst>
      <p:ext uri="{BB962C8B-B14F-4D97-AF65-F5344CB8AC3E}">
        <p14:creationId xmlns:p14="http://schemas.microsoft.com/office/powerpoint/2010/main" val="83446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dirty="0"/>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66084"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66084" y="255801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66084" y="320686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66084" y="1909160"/>
            <a:ext cx="319490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66084" y="450457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66084" y="515343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rgbClr val="3C3C41"/>
                </a:solidFill>
              </a:rPr>
              <a:t>ETL/ELT Services overview</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771993"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771993" y="1934738"/>
            <a:ext cx="5013661"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Managed Instance overview and architecture,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738974"/>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771994" y="2584034"/>
            <a:ext cx="5001304"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demos</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771993" y="3230962"/>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771993" y="4529975"/>
            <a:ext cx="4482321"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771993" y="5213852"/>
            <a:ext cx="4432893"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400" spc="0" dirty="0">
                <a:solidFill>
                  <a:srgbClr val="0078D3"/>
                </a:solidFill>
                <a:latin typeface="Segoe UI Semibold"/>
              </a:rPr>
              <a:t>Running SSIS in the cloud</a:t>
            </a: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39259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046210"/>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369982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353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660682"/>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66084"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771993"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66084" y="383100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Replication &amp; Monitoring</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734923" y="3847543"/>
            <a:ext cx="4349950" cy="3995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Replication and Monitoring,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p>
        </p:txBody>
      </p:sp>
      <p:sp>
        <p:nvSpPr>
          <p:cNvPr id="28" name="Content Placeholder 11">
            <a:extLst>
              <a:ext uri="{FF2B5EF4-FFF2-40B4-BE49-F238E27FC236}">
                <a16:creationId xmlns:a16="http://schemas.microsoft.com/office/drawing/2014/main" id="{7373BE76-9770-4322-A3CE-79C54C1B204C}"/>
              </a:ext>
            </a:extLst>
          </p:cNvPr>
          <p:cNvSpPr txBox="1">
            <a:spLocks/>
          </p:cNvSpPr>
          <p:nvPr/>
        </p:nvSpPr>
        <p:spPr>
          <a:xfrm>
            <a:off x="466084" y="58022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29" name="Text Placeholder 8">
            <a:extLst>
              <a:ext uri="{FF2B5EF4-FFF2-40B4-BE49-F238E27FC236}">
                <a16:creationId xmlns:a16="http://schemas.microsoft.com/office/drawing/2014/main" id="{9A903D14-E6C9-4604-B62D-5117418520FD}"/>
              </a:ext>
            </a:extLst>
          </p:cNvPr>
          <p:cNvSpPr txBox="1">
            <a:spLocks/>
          </p:cNvSpPr>
          <p:nvPr/>
        </p:nvSpPr>
        <p:spPr>
          <a:xfrm>
            <a:off x="3771993" y="5846656"/>
            <a:ext cx="4976591"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Working with large workloads,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30" name="Straight Connector 29">
            <a:extLst>
              <a:ext uri="{FF2B5EF4-FFF2-40B4-BE49-F238E27FC236}">
                <a16:creationId xmlns:a16="http://schemas.microsoft.com/office/drawing/2014/main" id="{A85081D6-DB78-4E2A-A8A5-21BB3A19C100}"/>
              </a:ext>
            </a:extLst>
          </p:cNvPr>
          <p:cNvCxnSpPr>
            <a:cxnSpLocks/>
          </p:cNvCxnSpPr>
          <p:nvPr/>
        </p:nvCxnSpPr>
        <p:spPr>
          <a:xfrm>
            <a:off x="460748" y="5007064"/>
            <a:ext cx="8855796" cy="0"/>
          </a:xfrm>
          <a:prstGeom prst="line">
            <a:avLst/>
          </a:prstGeom>
          <a:noFill/>
          <a:ln w="9525" cap="flat" cmpd="sng" algn="ctr">
            <a:solidFill>
              <a:srgbClr val="FFFFFF">
                <a:lumMod val="85000"/>
              </a:srgbClr>
            </a:solidFill>
            <a:prstDash val="solid"/>
            <a:headEnd type="none"/>
            <a:tailEnd type="none"/>
          </a:ln>
          <a:effectLst/>
        </p:spPr>
      </p:cxnSp>
      <p:sp>
        <p:nvSpPr>
          <p:cNvPr id="31" name="Rectangle 30">
            <a:extLst>
              <a:ext uri="{FF2B5EF4-FFF2-40B4-BE49-F238E27FC236}">
                <a16:creationId xmlns:a16="http://schemas.microsoft.com/office/drawing/2014/main" id="{B59BC9D3-809D-4C8B-8BAD-700D66F7BF0E}"/>
              </a:ext>
            </a:extLst>
          </p:cNvPr>
          <p:cNvSpPr/>
          <p:nvPr/>
        </p:nvSpPr>
        <p:spPr bwMode="auto">
          <a:xfrm>
            <a:off x="284205" y="2483707"/>
            <a:ext cx="9112090" cy="4399693"/>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0D9BE9A-E6C6-456E-A145-59927E4C19E1}"/>
              </a:ext>
            </a:extLst>
          </p:cNvPr>
          <p:cNvSpPr/>
          <p:nvPr/>
        </p:nvSpPr>
        <p:spPr bwMode="auto">
          <a:xfrm>
            <a:off x="365505" y="1240716"/>
            <a:ext cx="9025666" cy="439804"/>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828119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F5EB-DFB4-42CC-A64B-2F50D7F46E47}"/>
              </a:ext>
            </a:extLst>
          </p:cNvPr>
          <p:cNvSpPr>
            <a:spLocks noGrp="1"/>
          </p:cNvSpPr>
          <p:nvPr>
            <p:ph type="title"/>
          </p:nvPr>
        </p:nvSpPr>
        <p:spPr/>
        <p:txBody>
          <a:bodyPr/>
          <a:lstStyle/>
          <a:p>
            <a:r>
              <a:rPr lang="en-US" dirty="0"/>
              <a:t>Azure relational database platform</a:t>
            </a:r>
          </a:p>
        </p:txBody>
      </p:sp>
      <p:cxnSp>
        <p:nvCxnSpPr>
          <p:cNvPr id="4" name="Straight Arrow Connector 3">
            <a:extLst>
              <a:ext uri="{FF2B5EF4-FFF2-40B4-BE49-F238E27FC236}">
                <a16:creationId xmlns:a16="http://schemas.microsoft.com/office/drawing/2014/main" id="{793E6536-792F-4D20-9F26-E0F9F91AA48B}"/>
              </a:ext>
            </a:extLst>
          </p:cNvPr>
          <p:cNvCxnSpPr>
            <a:cxnSpLocks/>
          </p:cNvCxnSpPr>
          <p:nvPr/>
        </p:nvCxnSpPr>
        <p:spPr>
          <a:xfrm>
            <a:off x="3401202" y="5907747"/>
            <a:ext cx="8436792"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ECAB9F-E47C-4640-BAF6-A9C702F286F8}"/>
              </a:ext>
            </a:extLst>
          </p:cNvPr>
          <p:cNvSpPr/>
          <p:nvPr/>
        </p:nvSpPr>
        <p:spPr>
          <a:xfrm>
            <a:off x="3401202" y="5046738"/>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6" name="Rectangle 5">
            <a:extLst>
              <a:ext uri="{FF2B5EF4-FFF2-40B4-BE49-F238E27FC236}">
                <a16:creationId xmlns:a16="http://schemas.microsoft.com/office/drawing/2014/main" id="{6C07E635-5BBA-4C6F-AAC9-77426B4FDDD5}"/>
              </a:ext>
            </a:extLst>
          </p:cNvPr>
          <p:cNvSpPr/>
          <p:nvPr/>
        </p:nvSpPr>
        <p:spPr>
          <a:xfrm>
            <a:off x="3401202" y="4487362"/>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compute</a:t>
            </a:r>
          </a:p>
        </p:txBody>
      </p:sp>
      <p:sp>
        <p:nvSpPr>
          <p:cNvPr id="7" name="Rectangle 6">
            <a:extLst>
              <a:ext uri="{FF2B5EF4-FFF2-40B4-BE49-F238E27FC236}">
                <a16:creationId xmlns:a16="http://schemas.microsoft.com/office/drawing/2014/main" id="{3F01FE9D-814B-40D5-B715-440950035491}"/>
              </a:ext>
            </a:extLst>
          </p:cNvPr>
          <p:cNvSpPr/>
          <p:nvPr/>
        </p:nvSpPr>
        <p:spPr>
          <a:xfrm>
            <a:off x="3401202" y="2533808"/>
            <a:ext cx="8436792" cy="1896533"/>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160"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DDF0CF60-E5DD-4050-B615-7F341A49F83F}"/>
              </a:ext>
            </a:extLst>
          </p:cNvPr>
          <p:cNvSpPr txBox="1"/>
          <p:nvPr/>
        </p:nvSpPr>
        <p:spPr>
          <a:xfrm>
            <a:off x="690438" y="1426978"/>
            <a:ext cx="2143476" cy="4265783"/>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BI</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App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Data Factory</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Analysis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Machine Learning</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Cognitive Services </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Bot Service</a:t>
            </a:r>
          </a:p>
        </p:txBody>
      </p:sp>
      <p:sp>
        <p:nvSpPr>
          <p:cNvPr id="9" name="Rectangle 8">
            <a:extLst>
              <a:ext uri="{FF2B5EF4-FFF2-40B4-BE49-F238E27FC236}">
                <a16:creationId xmlns:a16="http://schemas.microsoft.com/office/drawing/2014/main" id="{9E930DBB-0000-4D31-B9DC-33FE9DBEF9BB}"/>
              </a:ext>
            </a:extLst>
          </p:cNvPr>
          <p:cNvSpPr/>
          <p:nvPr/>
        </p:nvSpPr>
        <p:spPr>
          <a:xfrm>
            <a:off x="4758863" y="2755216"/>
            <a:ext cx="5721471" cy="307777"/>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Database Services Platform </a:t>
            </a:r>
          </a:p>
        </p:txBody>
      </p:sp>
      <p:sp>
        <p:nvSpPr>
          <p:cNvPr id="10" name="Rectangle 9">
            <a:extLst>
              <a:ext uri="{FF2B5EF4-FFF2-40B4-BE49-F238E27FC236}">
                <a16:creationId xmlns:a16="http://schemas.microsoft.com/office/drawing/2014/main" id="{EB6CACDC-518D-4FAD-8654-2DD417C21522}"/>
              </a:ext>
            </a:extLst>
          </p:cNvPr>
          <p:cNvSpPr/>
          <p:nvPr/>
        </p:nvSpPr>
        <p:spPr>
          <a:xfrm>
            <a:off x="4462055" y="342300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Intelligent</a:t>
            </a:r>
            <a:br>
              <a:rPr kumimoji="0" lang="en-US" sz="1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a:ea typeface="+mn-ea"/>
                <a:cs typeface="Segoe UI Semibold" panose="020B0702040204020203" pitchFamily="34" charset="0"/>
              </a:rPr>
              <a:t>Advisors, tuning, </a:t>
            </a:r>
            <a:br>
              <a:rPr kumimoji="0" lang="en-US" sz="120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a:ea typeface="+mn-ea"/>
                <a:cs typeface="Segoe UI Semibold" panose="020B0702040204020203" pitchFamily="34" charset="0"/>
              </a:rPr>
            </a:br>
            <a:r>
              <a:rPr kumimoji="0" lang="en-US" sz="120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a:ea typeface="+mn-ea"/>
                <a:cs typeface="Segoe UI Semibold" panose="020B0702040204020203" pitchFamily="34" charset="0"/>
              </a:rPr>
              <a:t>monitoring</a:t>
            </a:r>
          </a:p>
        </p:txBody>
      </p:sp>
      <p:sp>
        <p:nvSpPr>
          <p:cNvPr id="11" name="Rectangle 10">
            <a:extLst>
              <a:ext uri="{FF2B5EF4-FFF2-40B4-BE49-F238E27FC236}">
                <a16:creationId xmlns:a16="http://schemas.microsoft.com/office/drawing/2014/main" id="{DEA55B5B-D1D8-4E11-8357-6B59C01C2FFF}"/>
              </a:ext>
            </a:extLst>
          </p:cNvPr>
          <p:cNvSpPr/>
          <p:nvPr/>
        </p:nvSpPr>
        <p:spPr>
          <a:xfrm>
            <a:off x="6605339" y="342300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Flexible</a:t>
            </a:r>
            <a:br>
              <a:rPr kumimoji="0" lang="en-US" sz="1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br>
            <a:r>
              <a:rPr lang="en-US" sz="1200" dirty="0">
                <a:gradFill>
                  <a:gsLst>
                    <a:gs pos="0">
                      <a:schemeClr val="tx1"/>
                    </a:gs>
                    <a:gs pos="74000">
                      <a:schemeClr val="tx1"/>
                    </a:gs>
                  </a:gsLst>
                  <a:lin ang="5400000" scaled="1"/>
                </a:gradFill>
                <a:latin typeface="Segoe UI"/>
                <a:cs typeface="Segoe UI Semibold" panose="020B0702040204020203" pitchFamily="34" charset="0"/>
              </a:rPr>
              <a:t>On-demand scaling, </a:t>
            </a:r>
            <a:br>
              <a:rPr lang="en-US" sz="1200" dirty="0">
                <a:gradFill>
                  <a:gsLst>
                    <a:gs pos="0">
                      <a:schemeClr val="tx1"/>
                    </a:gs>
                    <a:gs pos="74000">
                      <a:schemeClr val="tx1"/>
                    </a:gs>
                  </a:gsLst>
                  <a:lin ang="5400000" scaled="1"/>
                </a:gradFill>
                <a:latin typeface="Segoe UI"/>
                <a:cs typeface="Segoe UI Semibold" panose="020B0702040204020203" pitchFamily="34" charset="0"/>
              </a:rPr>
            </a:br>
            <a:r>
              <a:rPr lang="en-US" sz="1200" dirty="0">
                <a:gradFill>
                  <a:gsLst>
                    <a:gs pos="0">
                      <a:schemeClr val="tx1"/>
                    </a:gs>
                    <a:gs pos="74000">
                      <a:schemeClr val="tx1"/>
                    </a:gs>
                  </a:gsLst>
                  <a:lin ang="5400000" scaled="1"/>
                </a:gradFill>
                <a:latin typeface="Segoe UI"/>
                <a:cs typeface="Segoe UI Semibold" panose="020B0702040204020203" pitchFamily="34" charset="0"/>
              </a:rPr>
              <a:t>resource governance</a:t>
            </a:r>
          </a:p>
        </p:txBody>
      </p:sp>
      <p:sp>
        <p:nvSpPr>
          <p:cNvPr id="12" name="Rectangle 11">
            <a:extLst>
              <a:ext uri="{FF2B5EF4-FFF2-40B4-BE49-F238E27FC236}">
                <a16:creationId xmlns:a16="http://schemas.microsoft.com/office/drawing/2014/main" id="{73D3D8B5-2722-423C-AEB1-2095BEAA5AA3}"/>
              </a:ext>
            </a:extLst>
          </p:cNvPr>
          <p:cNvSpPr/>
          <p:nvPr/>
        </p:nvSpPr>
        <p:spPr>
          <a:xfrm>
            <a:off x="8791030" y="342300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Trusted</a:t>
            </a:r>
            <a:br>
              <a:rPr kumimoji="0" lang="en-US" sz="1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br>
            <a:r>
              <a:rPr lang="en-US" sz="1200" dirty="0">
                <a:gradFill>
                  <a:gsLst>
                    <a:gs pos="0">
                      <a:schemeClr val="tx1"/>
                    </a:gs>
                    <a:gs pos="74000">
                      <a:schemeClr val="tx1"/>
                    </a:gs>
                  </a:gsLst>
                  <a:lin ang="5400000" scaled="1"/>
                </a:gradFill>
                <a:latin typeface="Segoe UI"/>
                <a:cs typeface="Segoe UI Semibold" panose="020B0702040204020203" pitchFamily="34" charset="0"/>
              </a:rPr>
              <a:t>HA/DR, backup/restore, security, audit, isolation</a:t>
            </a:r>
          </a:p>
        </p:txBody>
      </p:sp>
      <p:grpSp>
        <p:nvGrpSpPr>
          <p:cNvPr id="13" name="Group 4">
            <a:extLst>
              <a:ext uri="{FF2B5EF4-FFF2-40B4-BE49-F238E27FC236}">
                <a16:creationId xmlns:a16="http://schemas.microsoft.com/office/drawing/2014/main" id="{1E70047C-35CF-433A-B633-5E89A95F2D37}"/>
              </a:ext>
            </a:extLst>
          </p:cNvPr>
          <p:cNvGrpSpPr>
            <a:grpSpLocks noChangeAspect="1"/>
          </p:cNvGrpSpPr>
          <p:nvPr/>
        </p:nvGrpSpPr>
        <p:grpSpPr bwMode="auto">
          <a:xfrm>
            <a:off x="5386378" y="3149746"/>
            <a:ext cx="144640" cy="269970"/>
            <a:chOff x="866" y="3346"/>
            <a:chExt cx="137" cy="240"/>
          </a:xfrm>
        </p:grpSpPr>
        <p:sp>
          <p:nvSpPr>
            <p:cNvPr id="14" name="Freeform 5">
              <a:extLst>
                <a:ext uri="{FF2B5EF4-FFF2-40B4-BE49-F238E27FC236}">
                  <a16:creationId xmlns:a16="http://schemas.microsoft.com/office/drawing/2014/main" id="{C7DB6B4C-668B-4E79-AFE9-EA6CEE7E636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 name="Freeform 6">
              <a:extLst>
                <a:ext uri="{FF2B5EF4-FFF2-40B4-BE49-F238E27FC236}">
                  <a16:creationId xmlns:a16="http://schemas.microsoft.com/office/drawing/2014/main" id="{6FD9B2E7-B7DB-4E95-A33A-01D390DE7E11}"/>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7">
              <a:extLst>
                <a:ext uri="{FF2B5EF4-FFF2-40B4-BE49-F238E27FC236}">
                  <a16:creationId xmlns:a16="http://schemas.microsoft.com/office/drawing/2014/main" id="{D95DFE0D-1918-47E9-BB0E-D45A6FF7E874}"/>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8">
              <a:extLst>
                <a:ext uri="{FF2B5EF4-FFF2-40B4-BE49-F238E27FC236}">
                  <a16:creationId xmlns:a16="http://schemas.microsoft.com/office/drawing/2014/main" id="{997FC66C-71EF-4C91-A9F5-390AC0027A6A}"/>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7F3D38B-1550-4560-8CCE-6C7C94338459}"/>
              </a:ext>
            </a:extLst>
          </p:cNvPr>
          <p:cNvGrpSpPr/>
          <p:nvPr/>
        </p:nvGrpSpPr>
        <p:grpSpPr>
          <a:xfrm>
            <a:off x="7448250" y="3158061"/>
            <a:ext cx="342696" cy="253340"/>
            <a:chOff x="2128870" y="2598205"/>
            <a:chExt cx="653137" cy="453174"/>
          </a:xfrm>
        </p:grpSpPr>
        <p:sp>
          <p:nvSpPr>
            <p:cNvPr id="19" name="Freeform 5">
              <a:extLst>
                <a:ext uri="{FF2B5EF4-FFF2-40B4-BE49-F238E27FC236}">
                  <a16:creationId xmlns:a16="http://schemas.microsoft.com/office/drawing/2014/main" id="{4B61E893-AE21-4718-AEE3-B79CD87BACE4}"/>
                </a:ext>
              </a:extLst>
            </p:cNvPr>
            <p:cNvSpPr>
              <a:spLocks/>
            </p:cNvSpPr>
            <p:nvPr/>
          </p:nvSpPr>
          <p:spPr bwMode="auto">
            <a:xfrm>
              <a:off x="2461355" y="2824200"/>
              <a:ext cx="320652" cy="190499"/>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Freeform 27">
              <a:extLst>
                <a:ext uri="{FF2B5EF4-FFF2-40B4-BE49-F238E27FC236}">
                  <a16:creationId xmlns:a16="http://schemas.microsoft.com/office/drawing/2014/main" id="{D3E3450D-2EE6-4B57-87CA-4B224B69CFA7}"/>
                </a:ext>
              </a:extLst>
            </p:cNvPr>
            <p:cNvSpPr>
              <a:spLocks/>
            </p:cNvSpPr>
            <p:nvPr/>
          </p:nvSpPr>
          <p:spPr bwMode="auto">
            <a:xfrm>
              <a:off x="2483836" y="2633702"/>
              <a:ext cx="298171" cy="100574"/>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1" name="Freeform 28">
              <a:extLst>
                <a:ext uri="{FF2B5EF4-FFF2-40B4-BE49-F238E27FC236}">
                  <a16:creationId xmlns:a16="http://schemas.microsoft.com/office/drawing/2014/main" id="{2D91850F-D81D-485C-9F1F-309D9C952005}"/>
                </a:ext>
              </a:extLst>
            </p:cNvPr>
            <p:cNvSpPr>
              <a:spLocks/>
            </p:cNvSpPr>
            <p:nvPr/>
          </p:nvSpPr>
          <p:spPr bwMode="auto">
            <a:xfrm>
              <a:off x="2140702" y="2633702"/>
              <a:ext cx="320652" cy="190499"/>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 name="Freeform 29">
              <a:extLst>
                <a:ext uri="{FF2B5EF4-FFF2-40B4-BE49-F238E27FC236}">
                  <a16:creationId xmlns:a16="http://schemas.microsoft.com/office/drawing/2014/main" id="{C98B97DD-A583-43EC-95AB-5DC1283AA5C6}"/>
                </a:ext>
              </a:extLst>
            </p:cNvPr>
            <p:cNvSpPr>
              <a:spLocks/>
            </p:cNvSpPr>
            <p:nvPr/>
          </p:nvSpPr>
          <p:spPr bwMode="auto">
            <a:xfrm>
              <a:off x="2140702" y="2914125"/>
              <a:ext cx="299354" cy="100574"/>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3" name="Freeform 30">
              <a:extLst>
                <a:ext uri="{FF2B5EF4-FFF2-40B4-BE49-F238E27FC236}">
                  <a16:creationId xmlns:a16="http://schemas.microsoft.com/office/drawing/2014/main" id="{D61F6658-4CE7-4468-BCA0-031E90CF9951}"/>
                </a:ext>
              </a:extLst>
            </p:cNvPr>
            <p:cNvSpPr>
              <a:spLocks/>
            </p:cNvSpPr>
            <p:nvPr/>
          </p:nvSpPr>
          <p:spPr bwMode="auto">
            <a:xfrm>
              <a:off x="2741778" y="2598205"/>
              <a:ext cx="40229" cy="72177"/>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 name="Freeform 31">
              <a:extLst>
                <a:ext uri="{FF2B5EF4-FFF2-40B4-BE49-F238E27FC236}">
                  <a16:creationId xmlns:a16="http://schemas.microsoft.com/office/drawing/2014/main" id="{654520A9-19CD-466E-8548-50432FE91902}"/>
                </a:ext>
              </a:extLst>
            </p:cNvPr>
            <p:cNvSpPr>
              <a:spLocks/>
            </p:cNvSpPr>
            <p:nvPr/>
          </p:nvSpPr>
          <p:spPr bwMode="auto">
            <a:xfrm>
              <a:off x="2741778" y="2981569"/>
              <a:ext cx="40229" cy="69810"/>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 name="Freeform 32">
              <a:extLst>
                <a:ext uri="{FF2B5EF4-FFF2-40B4-BE49-F238E27FC236}">
                  <a16:creationId xmlns:a16="http://schemas.microsoft.com/office/drawing/2014/main" id="{C003ED13-8547-44DD-B8FA-F97E52BD2D79}"/>
                </a:ext>
              </a:extLst>
            </p:cNvPr>
            <p:cNvSpPr>
              <a:spLocks/>
            </p:cNvSpPr>
            <p:nvPr/>
          </p:nvSpPr>
          <p:spPr bwMode="auto">
            <a:xfrm>
              <a:off x="2128870" y="2981569"/>
              <a:ext cx="40229" cy="69810"/>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6" name="Freeform 37">
              <a:extLst>
                <a:ext uri="{FF2B5EF4-FFF2-40B4-BE49-F238E27FC236}">
                  <a16:creationId xmlns:a16="http://schemas.microsoft.com/office/drawing/2014/main" id="{B6CB266B-706C-4AE4-A02E-0C36365B948E}"/>
                </a:ext>
              </a:extLst>
            </p:cNvPr>
            <p:cNvSpPr>
              <a:spLocks/>
            </p:cNvSpPr>
            <p:nvPr/>
          </p:nvSpPr>
          <p:spPr bwMode="auto">
            <a:xfrm>
              <a:off x="2128870" y="2598205"/>
              <a:ext cx="40229" cy="72177"/>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13E9DFBE-FF92-406C-A9C9-FF626CFD44C4}"/>
              </a:ext>
            </a:extLst>
          </p:cNvPr>
          <p:cNvGrpSpPr/>
          <p:nvPr/>
        </p:nvGrpSpPr>
        <p:grpSpPr>
          <a:xfrm>
            <a:off x="9718012" y="3152843"/>
            <a:ext cx="218935" cy="263777"/>
            <a:chOff x="9005455" y="6149108"/>
            <a:chExt cx="1115925" cy="1261885"/>
          </a:xfrm>
        </p:grpSpPr>
        <p:sp>
          <p:nvSpPr>
            <p:cNvPr id="28" name="Freeform 39">
              <a:extLst>
                <a:ext uri="{FF2B5EF4-FFF2-40B4-BE49-F238E27FC236}">
                  <a16:creationId xmlns:a16="http://schemas.microsoft.com/office/drawing/2014/main" id="{4C778B18-F8AE-4629-BD45-3D15BAE18204}"/>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41">
              <a:extLst>
                <a:ext uri="{FF2B5EF4-FFF2-40B4-BE49-F238E27FC236}">
                  <a16:creationId xmlns:a16="http://schemas.microsoft.com/office/drawing/2014/main" id="{5C69A00E-BE1C-41B3-82ED-37D632454C29}"/>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42">
              <a:extLst>
                <a:ext uri="{FF2B5EF4-FFF2-40B4-BE49-F238E27FC236}">
                  <a16:creationId xmlns:a16="http://schemas.microsoft.com/office/drawing/2014/main" id="{032E969E-0427-4574-BF46-2A453B72C211}"/>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43">
              <a:extLst>
                <a:ext uri="{FF2B5EF4-FFF2-40B4-BE49-F238E27FC236}">
                  <a16:creationId xmlns:a16="http://schemas.microsoft.com/office/drawing/2014/main" id="{BB04BAA3-E161-469D-A946-70B755B7B828}"/>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Oval 31">
              <a:extLst>
                <a:ext uri="{FF2B5EF4-FFF2-40B4-BE49-F238E27FC236}">
                  <a16:creationId xmlns:a16="http://schemas.microsoft.com/office/drawing/2014/main" id="{8A06AC50-288E-499F-A354-1CE205A5C7AD}"/>
                </a:ext>
              </a:extLst>
            </p:cNvPr>
            <p:cNvSpPr/>
            <p:nvPr/>
          </p:nvSpPr>
          <p:spPr bwMode="auto">
            <a:xfrm>
              <a:off x="9555323" y="6844938"/>
              <a:ext cx="566057" cy="566055"/>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E638930A-F58F-4DDD-9849-B744DE4C3385}"/>
              </a:ext>
            </a:extLst>
          </p:cNvPr>
          <p:cNvGrpSpPr/>
          <p:nvPr/>
        </p:nvGrpSpPr>
        <p:grpSpPr>
          <a:xfrm>
            <a:off x="2846615" y="1674183"/>
            <a:ext cx="393390" cy="3872088"/>
            <a:chOff x="2619375" y="1734014"/>
            <a:chExt cx="263215" cy="4432610"/>
          </a:xfrm>
        </p:grpSpPr>
        <p:sp>
          <p:nvSpPr>
            <p:cNvPr id="34" name="Freeform 1">
              <a:extLst>
                <a:ext uri="{FF2B5EF4-FFF2-40B4-BE49-F238E27FC236}">
                  <a16:creationId xmlns:a16="http://schemas.microsoft.com/office/drawing/2014/main" id="{075DC78F-8CEF-4C7A-AB71-402B71488F6A}"/>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CE699901-E2EE-4A47-9545-34BE3B972278}"/>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34E8EEA-D63F-4F32-A878-5FC4CC4489AB}"/>
              </a:ext>
            </a:extLst>
          </p:cNvPr>
          <p:cNvGrpSpPr/>
          <p:nvPr/>
        </p:nvGrpSpPr>
        <p:grpSpPr>
          <a:xfrm>
            <a:off x="409462" y="1729216"/>
            <a:ext cx="287902" cy="219170"/>
            <a:chOff x="2502877" y="2643553"/>
            <a:chExt cx="3651737" cy="2779942"/>
          </a:xfrm>
        </p:grpSpPr>
        <p:cxnSp>
          <p:nvCxnSpPr>
            <p:cNvPr id="37" name="Straight Connector 36">
              <a:extLst>
                <a:ext uri="{FF2B5EF4-FFF2-40B4-BE49-F238E27FC236}">
                  <a16:creationId xmlns:a16="http://schemas.microsoft.com/office/drawing/2014/main" id="{34CA94A6-C456-438E-AAEB-004E25A323C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6B1136E-6E07-4A28-97D5-D3CF749DE7B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DE498B-060C-4566-97AF-D3CBDB305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AC32FB-311E-421F-A182-9D9DD09CBFF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Shape 581">
              <a:extLst>
                <a:ext uri="{FF2B5EF4-FFF2-40B4-BE49-F238E27FC236}">
                  <a16:creationId xmlns:a16="http://schemas.microsoft.com/office/drawing/2014/main" id="{B3281F63-DF38-4674-9BD4-570BD021091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BEB95AC3-DF74-44A1-ABC4-C558228DAAAF}"/>
              </a:ext>
            </a:extLst>
          </p:cNvPr>
          <p:cNvGrpSpPr/>
          <p:nvPr/>
        </p:nvGrpSpPr>
        <p:grpSpPr>
          <a:xfrm>
            <a:off x="417596" y="2290473"/>
            <a:ext cx="271634" cy="271019"/>
            <a:chOff x="5348504" y="1630136"/>
            <a:chExt cx="867409" cy="865446"/>
          </a:xfrm>
        </p:grpSpPr>
        <p:sp>
          <p:nvSpPr>
            <p:cNvPr id="43" name="Freeform: Shape 158">
              <a:extLst>
                <a:ext uri="{FF2B5EF4-FFF2-40B4-BE49-F238E27FC236}">
                  <a16:creationId xmlns:a16="http://schemas.microsoft.com/office/drawing/2014/main" id="{18533B24-F99D-46FE-84FA-420BB8CAB9E3}"/>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159">
              <a:extLst>
                <a:ext uri="{FF2B5EF4-FFF2-40B4-BE49-F238E27FC236}">
                  <a16:creationId xmlns:a16="http://schemas.microsoft.com/office/drawing/2014/main" id="{0C9BD64C-7CEB-47E9-9DD2-EAB0BBE0AF93}"/>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160">
              <a:extLst>
                <a:ext uri="{FF2B5EF4-FFF2-40B4-BE49-F238E27FC236}">
                  <a16:creationId xmlns:a16="http://schemas.microsoft.com/office/drawing/2014/main" id="{6A04AF1B-AFB8-4F22-8739-FB0ECAD06E86}"/>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161">
              <a:extLst>
                <a:ext uri="{FF2B5EF4-FFF2-40B4-BE49-F238E27FC236}">
                  <a16:creationId xmlns:a16="http://schemas.microsoft.com/office/drawing/2014/main" id="{69B559AD-33A4-405A-8743-5DDCAD8179E9}"/>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162">
              <a:extLst>
                <a:ext uri="{FF2B5EF4-FFF2-40B4-BE49-F238E27FC236}">
                  <a16:creationId xmlns:a16="http://schemas.microsoft.com/office/drawing/2014/main" id="{EE7CB787-3792-48D6-8959-1DBA0EBFCF54}"/>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85B5DD72-72E3-422A-BEEB-FBC9AB0F7712}"/>
              </a:ext>
            </a:extLst>
          </p:cNvPr>
          <p:cNvGrpSpPr/>
          <p:nvPr/>
        </p:nvGrpSpPr>
        <p:grpSpPr>
          <a:xfrm>
            <a:off x="423453" y="2859516"/>
            <a:ext cx="259920" cy="261053"/>
            <a:chOff x="5279190" y="5401430"/>
            <a:chExt cx="1101836" cy="1106637"/>
          </a:xfrm>
          <a:noFill/>
        </p:grpSpPr>
        <p:sp>
          <p:nvSpPr>
            <p:cNvPr id="49" name="Freeform: Shape 815">
              <a:extLst>
                <a:ext uri="{FF2B5EF4-FFF2-40B4-BE49-F238E27FC236}">
                  <a16:creationId xmlns:a16="http://schemas.microsoft.com/office/drawing/2014/main" id="{EF67B2EE-C093-4F71-86C0-AF02F7601E2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0" name="Freeform: Shape 816">
              <a:extLst>
                <a:ext uri="{FF2B5EF4-FFF2-40B4-BE49-F238E27FC236}">
                  <a16:creationId xmlns:a16="http://schemas.microsoft.com/office/drawing/2014/main" id="{0D3E572F-CADF-41E6-B695-146930E8B84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1" name="Freeform: Shape 817">
              <a:extLst>
                <a:ext uri="{FF2B5EF4-FFF2-40B4-BE49-F238E27FC236}">
                  <a16:creationId xmlns:a16="http://schemas.microsoft.com/office/drawing/2014/main" id="{7B6DC2AF-65A3-4C49-BEF0-B2CFEB25CE7E}"/>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2" name="Freeform: Shape 818">
              <a:extLst>
                <a:ext uri="{FF2B5EF4-FFF2-40B4-BE49-F238E27FC236}">
                  <a16:creationId xmlns:a16="http://schemas.microsoft.com/office/drawing/2014/main" id="{6A2CFBB9-44C7-4D9A-8FBA-923FF67EA42D}"/>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53" name="Freeform: Shape 819">
              <a:extLst>
                <a:ext uri="{FF2B5EF4-FFF2-40B4-BE49-F238E27FC236}">
                  <a16:creationId xmlns:a16="http://schemas.microsoft.com/office/drawing/2014/main" id="{EE2142D8-3033-45FC-841F-4203A6E01C7C}"/>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F9876C3-DE7A-4058-A466-49A39620422C}"/>
              </a:ext>
            </a:extLst>
          </p:cNvPr>
          <p:cNvGrpSpPr/>
          <p:nvPr/>
        </p:nvGrpSpPr>
        <p:grpSpPr>
          <a:xfrm>
            <a:off x="370250" y="3482790"/>
            <a:ext cx="366327" cy="285212"/>
            <a:chOff x="2062250" y="1828801"/>
            <a:chExt cx="438091" cy="341085"/>
          </a:xfrm>
        </p:grpSpPr>
        <p:grpSp>
          <p:nvGrpSpPr>
            <p:cNvPr id="55" name="Group 54">
              <a:extLst>
                <a:ext uri="{FF2B5EF4-FFF2-40B4-BE49-F238E27FC236}">
                  <a16:creationId xmlns:a16="http://schemas.microsoft.com/office/drawing/2014/main" id="{A9DA8CD1-A71B-4AF8-91A0-B6515F4EEF11}"/>
                </a:ext>
              </a:extLst>
            </p:cNvPr>
            <p:cNvGrpSpPr/>
            <p:nvPr/>
          </p:nvGrpSpPr>
          <p:grpSpPr>
            <a:xfrm>
              <a:off x="2062250" y="1828801"/>
              <a:ext cx="180067" cy="140947"/>
              <a:chOff x="2438399" y="1828800"/>
              <a:chExt cx="1923143" cy="1799771"/>
            </a:xfrm>
            <a:noFill/>
          </p:grpSpPr>
          <p:sp>
            <p:nvSpPr>
              <p:cNvPr id="69" name="Rectangle 68">
                <a:extLst>
                  <a:ext uri="{FF2B5EF4-FFF2-40B4-BE49-F238E27FC236}">
                    <a16:creationId xmlns:a16="http://schemas.microsoft.com/office/drawing/2014/main" id="{94C72AD9-BC7E-4363-A78F-8D6A74E9AF3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2C400660-9F07-4F17-A919-A1F34AD233B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8174084-47D3-41FD-8610-D7BDC3A87ECD}"/>
                </a:ext>
              </a:extLst>
            </p:cNvPr>
            <p:cNvGrpSpPr/>
            <p:nvPr/>
          </p:nvGrpSpPr>
          <p:grpSpPr>
            <a:xfrm>
              <a:off x="2093480" y="2028939"/>
              <a:ext cx="180067" cy="140947"/>
              <a:chOff x="2438399" y="1828800"/>
              <a:chExt cx="1923143" cy="1799771"/>
            </a:xfrm>
            <a:noFill/>
          </p:grpSpPr>
          <p:sp>
            <p:nvSpPr>
              <p:cNvPr id="67" name="Rectangle 66">
                <a:extLst>
                  <a:ext uri="{FF2B5EF4-FFF2-40B4-BE49-F238E27FC236}">
                    <a16:creationId xmlns:a16="http://schemas.microsoft.com/office/drawing/2014/main" id="{63AB7CE1-F700-4EEF-96C4-CE284CC6791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626BCB11-941A-4902-8C02-6CC807BF6F8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3F5D9BC-2097-4D91-9CE2-9C73018229FF}"/>
                </a:ext>
              </a:extLst>
            </p:cNvPr>
            <p:cNvGrpSpPr/>
            <p:nvPr/>
          </p:nvGrpSpPr>
          <p:grpSpPr>
            <a:xfrm>
              <a:off x="2320274" y="1907031"/>
              <a:ext cx="180067" cy="140947"/>
              <a:chOff x="2438399" y="1828800"/>
              <a:chExt cx="1923143" cy="1799771"/>
            </a:xfrm>
            <a:noFill/>
          </p:grpSpPr>
          <p:sp>
            <p:nvSpPr>
              <p:cNvPr id="65" name="Rectangle 64">
                <a:extLst>
                  <a:ext uri="{FF2B5EF4-FFF2-40B4-BE49-F238E27FC236}">
                    <a16:creationId xmlns:a16="http://schemas.microsoft.com/office/drawing/2014/main" id="{5271699F-9DD0-4E2C-8099-2DEEDC7FA73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1E72143B-D6C0-43A9-8A28-869BB0C496D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7A9D25-7B02-4079-B487-C197025FCFF3}"/>
                </a:ext>
              </a:extLst>
            </p:cNvPr>
            <p:cNvGrpSpPr/>
            <p:nvPr/>
          </p:nvGrpSpPr>
          <p:grpSpPr>
            <a:xfrm>
              <a:off x="2129218" y="1891046"/>
              <a:ext cx="303775" cy="247510"/>
              <a:chOff x="2129218" y="1898304"/>
              <a:chExt cx="303775" cy="247510"/>
            </a:xfrm>
          </p:grpSpPr>
          <p:sp>
            <p:nvSpPr>
              <p:cNvPr id="59" name="Oval 58">
                <a:extLst>
                  <a:ext uri="{FF2B5EF4-FFF2-40B4-BE49-F238E27FC236}">
                    <a16:creationId xmlns:a16="http://schemas.microsoft.com/office/drawing/2014/main" id="{85590702-98EA-48B0-9467-355F4E79F83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1AC6674-1FF8-476B-A204-B6F1D7F59F63}"/>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7733F6-833E-4A5F-824B-E529921E465E}"/>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06946C0C-E312-4E08-8EA5-8DB35882DC48}"/>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2AFE83F-08E7-4528-9D92-30FA7ADBF17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1766C2A-4B27-4ED8-B298-DF731C93896B}"/>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EA1F9FE3-D39C-45D2-9191-3ECDC9F4804C}"/>
              </a:ext>
            </a:extLst>
          </p:cNvPr>
          <p:cNvGrpSpPr/>
          <p:nvPr/>
        </p:nvGrpSpPr>
        <p:grpSpPr>
          <a:xfrm>
            <a:off x="378330" y="4698155"/>
            <a:ext cx="350167" cy="204672"/>
            <a:chOff x="4660062" y="959354"/>
            <a:chExt cx="3869807" cy="2261894"/>
          </a:xfrm>
          <a:noFill/>
        </p:grpSpPr>
        <p:sp>
          <p:nvSpPr>
            <p:cNvPr id="72" name="Freeform: Shape 164">
              <a:extLst>
                <a:ext uri="{FF2B5EF4-FFF2-40B4-BE49-F238E27FC236}">
                  <a16:creationId xmlns:a16="http://schemas.microsoft.com/office/drawing/2014/main" id="{9B6C50BD-7DDC-4271-B211-7D54164C1785}"/>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FF03B45-B1ED-44B1-BC94-26FCEBB9C870}"/>
                </a:ext>
              </a:extLst>
            </p:cNvPr>
            <p:cNvSpPr/>
            <p:nvPr/>
          </p:nvSpPr>
          <p:spPr bwMode="auto">
            <a:xfrm>
              <a:off x="6396421" y="1389756"/>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0647B24A-257C-45EC-9D58-E7C2A547C7C7}"/>
                </a:ext>
              </a:extLst>
            </p:cNvPr>
            <p:cNvSpPr/>
            <p:nvPr/>
          </p:nvSpPr>
          <p:spPr bwMode="auto">
            <a:xfrm>
              <a:off x="7539697" y="1939914"/>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91F6A77-BCB8-411D-951B-94B35C8F509C}"/>
                </a:ext>
              </a:extLst>
            </p:cNvPr>
            <p:cNvSpPr/>
            <p:nvPr/>
          </p:nvSpPr>
          <p:spPr bwMode="auto">
            <a:xfrm>
              <a:off x="5107942" y="217581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964495-F0BE-4CB4-8812-B62648153611}"/>
                </a:ext>
              </a:extLst>
            </p:cNvPr>
            <p:cNvSpPr/>
            <p:nvPr/>
          </p:nvSpPr>
          <p:spPr bwMode="auto">
            <a:xfrm>
              <a:off x="6259972" y="239858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169">
              <a:extLst>
                <a:ext uri="{FF2B5EF4-FFF2-40B4-BE49-F238E27FC236}">
                  <a16:creationId xmlns:a16="http://schemas.microsoft.com/office/drawing/2014/main" id="{84082F87-7BB9-41F7-AC03-EFB5A4FBF666}"/>
                </a:ext>
              </a:extLst>
            </p:cNvPr>
            <p:cNvCxnSpPr>
              <a:stCxn id="75" idx="6"/>
            </p:cNvCxnSpPr>
            <p:nvPr/>
          </p:nvCxnSpPr>
          <p:spPr>
            <a:xfrm>
              <a:off x="5505168" y="2374331"/>
              <a:ext cx="311340" cy="718784"/>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170">
              <a:extLst>
                <a:ext uri="{FF2B5EF4-FFF2-40B4-BE49-F238E27FC236}">
                  <a16:creationId xmlns:a16="http://schemas.microsoft.com/office/drawing/2014/main" id="{B4344557-0469-4DB1-AE7F-AD7A0950AA91}"/>
                </a:ext>
              </a:extLst>
            </p:cNvPr>
            <p:cNvCxnSpPr>
              <a:cxnSpLocks/>
              <a:stCxn id="76" idx="0"/>
            </p:cNvCxnSpPr>
            <p:nvPr/>
          </p:nvCxnSpPr>
          <p:spPr>
            <a:xfrm rot="16200000" flipV="1">
              <a:off x="5541469" y="1481464"/>
              <a:ext cx="1259426" cy="574806"/>
            </a:xfrm>
            <a:prstGeom prst="bentConnector3">
              <a:avLst>
                <a:gd name="adj1" fmla="val 21955"/>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Connector: Elbow 171">
              <a:extLst>
                <a:ext uri="{FF2B5EF4-FFF2-40B4-BE49-F238E27FC236}">
                  <a16:creationId xmlns:a16="http://schemas.microsoft.com/office/drawing/2014/main" id="{07ABF95E-9352-40BE-A760-C3451A74BCA7}"/>
                </a:ext>
              </a:extLst>
            </p:cNvPr>
            <p:cNvCxnSpPr>
              <a:cxnSpLocks/>
              <a:stCxn id="73" idx="6"/>
            </p:cNvCxnSpPr>
            <p:nvPr/>
          </p:nvCxnSpPr>
          <p:spPr>
            <a:xfrm>
              <a:off x="6793647" y="1588277"/>
              <a:ext cx="376193" cy="1553213"/>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Connector: Elbow 172">
              <a:extLst>
                <a:ext uri="{FF2B5EF4-FFF2-40B4-BE49-F238E27FC236}">
                  <a16:creationId xmlns:a16="http://schemas.microsoft.com/office/drawing/2014/main" id="{4814E320-63BF-46D9-BB9A-C4C4CD22BFBB}"/>
                </a:ext>
              </a:extLst>
            </p:cNvPr>
            <p:cNvCxnSpPr>
              <a:stCxn id="74" idx="4"/>
            </p:cNvCxnSpPr>
            <p:nvPr/>
          </p:nvCxnSpPr>
          <p:spPr>
            <a:xfrm rot="5400000">
              <a:off x="7356644" y="2150264"/>
              <a:ext cx="194975" cy="568358"/>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96FAFD83-EF41-44A8-93C3-589E714AE6FE}"/>
              </a:ext>
            </a:extLst>
          </p:cNvPr>
          <p:cNvSpPr/>
          <p:nvPr/>
        </p:nvSpPr>
        <p:spPr>
          <a:xfrm>
            <a:off x="6492846" y="5667682"/>
            <a:ext cx="2253504" cy="480131"/>
          </a:xfrm>
          <a:prstGeom prst="rect">
            <a:avLst/>
          </a:prstGeom>
          <a:solidFill>
            <a:schemeClr val="bg1"/>
          </a:solidFill>
        </p:spPr>
        <p:txBody>
          <a:bodyPr wrap="square" lIns="182880" tIns="146304" rIns="182880" bIns="146304" rtlCol="0" anchor="ctr">
            <a:spAutoFit/>
          </a:body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Global Azure in 43 regions</a:t>
            </a:r>
          </a:p>
        </p:txBody>
      </p:sp>
      <p:grpSp>
        <p:nvGrpSpPr>
          <p:cNvPr id="82" name="Group 11">
            <a:extLst>
              <a:ext uri="{FF2B5EF4-FFF2-40B4-BE49-F238E27FC236}">
                <a16:creationId xmlns:a16="http://schemas.microsoft.com/office/drawing/2014/main" id="{6C4975BE-DE89-4D1B-B4B3-BD602CF3F5B3}"/>
              </a:ext>
            </a:extLst>
          </p:cNvPr>
          <p:cNvGrpSpPr>
            <a:grpSpLocks noChangeAspect="1"/>
          </p:cNvGrpSpPr>
          <p:nvPr/>
        </p:nvGrpSpPr>
        <p:grpSpPr bwMode="auto">
          <a:xfrm>
            <a:off x="441025" y="4112461"/>
            <a:ext cx="224777" cy="244847"/>
            <a:chOff x="3861" y="4291602"/>
            <a:chExt cx="112" cy="244433"/>
          </a:xfrm>
        </p:grpSpPr>
        <p:sp>
          <p:nvSpPr>
            <p:cNvPr id="83" name="Freeform 12">
              <a:extLst>
                <a:ext uri="{FF2B5EF4-FFF2-40B4-BE49-F238E27FC236}">
                  <a16:creationId xmlns:a16="http://schemas.microsoft.com/office/drawing/2014/main" id="{B7126763-DF77-42CF-9E95-156237245839}"/>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4" name="Line 13">
              <a:extLst>
                <a:ext uri="{FF2B5EF4-FFF2-40B4-BE49-F238E27FC236}">
                  <a16:creationId xmlns:a16="http://schemas.microsoft.com/office/drawing/2014/main" id="{7ADB6FDA-2CED-48B0-8FF7-B2366C6EA851}"/>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5" name="Line 14">
              <a:extLst>
                <a:ext uri="{FF2B5EF4-FFF2-40B4-BE49-F238E27FC236}">
                  <a16:creationId xmlns:a16="http://schemas.microsoft.com/office/drawing/2014/main" id="{E78E8AB0-F4B6-48DA-AF84-DEE869F7DBC4}"/>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6" name="Line 15">
              <a:extLst>
                <a:ext uri="{FF2B5EF4-FFF2-40B4-BE49-F238E27FC236}">
                  <a16:creationId xmlns:a16="http://schemas.microsoft.com/office/drawing/2014/main" id="{CFBA9556-16E5-4D24-9681-1F7AEFA8825F}"/>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7" name="Line 16">
              <a:extLst>
                <a:ext uri="{FF2B5EF4-FFF2-40B4-BE49-F238E27FC236}">
                  <a16:creationId xmlns:a16="http://schemas.microsoft.com/office/drawing/2014/main" id="{B799D816-D280-44D2-8EA4-3F95A3235392}"/>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8" name="Line 17">
              <a:extLst>
                <a:ext uri="{FF2B5EF4-FFF2-40B4-BE49-F238E27FC236}">
                  <a16:creationId xmlns:a16="http://schemas.microsoft.com/office/drawing/2014/main" id="{E99254A3-815F-455C-84E7-B3F8B515427E}"/>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89" name="Group 88">
            <a:extLst>
              <a:ext uri="{FF2B5EF4-FFF2-40B4-BE49-F238E27FC236}">
                <a16:creationId xmlns:a16="http://schemas.microsoft.com/office/drawing/2014/main" id="{9B88B5CF-AF9D-433F-81B8-05AA4A8D6FD2}"/>
              </a:ext>
            </a:extLst>
          </p:cNvPr>
          <p:cNvGrpSpPr/>
          <p:nvPr/>
        </p:nvGrpSpPr>
        <p:grpSpPr>
          <a:xfrm>
            <a:off x="431723" y="5245210"/>
            <a:ext cx="243383" cy="243385"/>
            <a:chOff x="518809" y="5245210"/>
            <a:chExt cx="243383" cy="243385"/>
          </a:xfrm>
        </p:grpSpPr>
        <p:sp>
          <p:nvSpPr>
            <p:cNvPr id="90" name="Freeform: Shape 89">
              <a:extLst>
                <a:ext uri="{FF2B5EF4-FFF2-40B4-BE49-F238E27FC236}">
                  <a16:creationId xmlns:a16="http://schemas.microsoft.com/office/drawing/2014/main" id="{6FBAB0FC-1FF5-4516-92A4-734C213CE30F}"/>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45BBE34C-E60C-4884-A464-2A8EA814D06D}"/>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96AF09A-C1EB-4AB3-AE71-34BE40F13C31}"/>
                </a:ext>
              </a:extLst>
            </p:cNvPr>
            <p:cNvSpPr/>
            <p:nvPr/>
          </p:nvSpPr>
          <p:spPr bwMode="auto">
            <a:xfrm>
              <a:off x="573794"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52798A4D-5202-4A8D-989D-27A6013A54A4}"/>
                </a:ext>
              </a:extLst>
            </p:cNvPr>
            <p:cNvSpPr/>
            <p:nvPr/>
          </p:nvSpPr>
          <p:spPr bwMode="auto">
            <a:xfrm>
              <a:off x="662736"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5" name="Rectangle 94">
            <a:extLst>
              <a:ext uri="{FF2B5EF4-FFF2-40B4-BE49-F238E27FC236}">
                <a16:creationId xmlns:a16="http://schemas.microsoft.com/office/drawing/2014/main" id="{8A6FFCD5-D904-4FC5-B8F1-F9E526944D39}"/>
              </a:ext>
            </a:extLst>
          </p:cNvPr>
          <p:cNvSpPr/>
          <p:nvPr/>
        </p:nvSpPr>
        <p:spPr bwMode="auto">
          <a:xfrm>
            <a:off x="5095736"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SQL Data Warehouse</a:t>
            </a:r>
          </a:p>
        </p:txBody>
      </p:sp>
      <p:sp>
        <p:nvSpPr>
          <p:cNvPr id="96" name="Rectangle 95">
            <a:extLst>
              <a:ext uri="{FF2B5EF4-FFF2-40B4-BE49-F238E27FC236}">
                <a16:creationId xmlns:a16="http://schemas.microsoft.com/office/drawing/2014/main" id="{C3363FD6-45D2-4869-B979-2F938A883C83}"/>
              </a:ext>
            </a:extLst>
          </p:cNvPr>
          <p:cNvSpPr/>
          <p:nvPr/>
        </p:nvSpPr>
        <p:spPr bwMode="auto">
          <a:xfrm>
            <a:off x="6797472"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PostgreSQL</a:t>
            </a:r>
          </a:p>
        </p:txBody>
      </p:sp>
      <p:sp>
        <p:nvSpPr>
          <p:cNvPr id="97" name="Rectangle 96">
            <a:extLst>
              <a:ext uri="{FF2B5EF4-FFF2-40B4-BE49-F238E27FC236}">
                <a16:creationId xmlns:a16="http://schemas.microsoft.com/office/drawing/2014/main" id="{C29F3E80-49A0-40A1-9284-535BD29F86B2}"/>
              </a:ext>
            </a:extLst>
          </p:cNvPr>
          <p:cNvSpPr/>
          <p:nvPr/>
        </p:nvSpPr>
        <p:spPr bwMode="auto">
          <a:xfrm>
            <a:off x="8499206"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MySQL</a:t>
            </a:r>
          </a:p>
        </p:txBody>
      </p:sp>
      <p:sp>
        <p:nvSpPr>
          <p:cNvPr id="98" name="Rectangle 97">
            <a:extLst>
              <a:ext uri="{FF2B5EF4-FFF2-40B4-BE49-F238E27FC236}">
                <a16:creationId xmlns:a16="http://schemas.microsoft.com/office/drawing/2014/main" id="{E594999E-01BF-4DF7-9E18-FFA3A540F878}"/>
              </a:ext>
            </a:extLst>
          </p:cNvPr>
          <p:cNvSpPr/>
          <p:nvPr/>
        </p:nvSpPr>
        <p:spPr bwMode="auto">
          <a:xfrm>
            <a:off x="10200941"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MariaDB</a:t>
            </a:r>
          </a:p>
        </p:txBody>
      </p:sp>
      <p:sp>
        <p:nvSpPr>
          <p:cNvPr id="3" name="Rectangle 2">
            <a:extLst>
              <a:ext uri="{FF2B5EF4-FFF2-40B4-BE49-F238E27FC236}">
                <a16:creationId xmlns:a16="http://schemas.microsoft.com/office/drawing/2014/main" id="{9136636A-A397-45A3-AD13-C8677A20F212}"/>
              </a:ext>
            </a:extLst>
          </p:cNvPr>
          <p:cNvSpPr/>
          <p:nvPr/>
        </p:nvSpPr>
        <p:spPr bwMode="auto">
          <a:xfrm>
            <a:off x="3406365" y="2130014"/>
            <a:ext cx="8431598" cy="35500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9A5C9B9-465F-435B-9C0F-3A8CF21AAF54}"/>
              </a:ext>
            </a:extLst>
          </p:cNvPr>
          <p:cNvSpPr/>
          <p:nvPr/>
        </p:nvSpPr>
        <p:spPr bwMode="auto">
          <a:xfrm>
            <a:off x="3405441" y="1669466"/>
            <a:ext cx="1637053" cy="475564"/>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AE2D2A94-1CFD-4238-9408-CF32F331F4E5}"/>
              </a:ext>
            </a:extLst>
          </p:cNvPr>
          <p:cNvSpPr/>
          <p:nvPr/>
        </p:nvSpPr>
        <p:spPr bwMode="auto">
          <a:xfrm>
            <a:off x="3405264" y="1665329"/>
            <a:ext cx="1637053" cy="40231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SQL Database</a:t>
            </a:r>
          </a:p>
        </p:txBody>
      </p:sp>
    </p:spTree>
    <p:extLst>
      <p:ext uri="{BB962C8B-B14F-4D97-AF65-F5344CB8AC3E}">
        <p14:creationId xmlns:p14="http://schemas.microsoft.com/office/powerpoint/2010/main" val="38158050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F5EB-DFB4-42CC-A64B-2F50D7F46E47}"/>
              </a:ext>
            </a:extLst>
          </p:cNvPr>
          <p:cNvSpPr>
            <a:spLocks noGrp="1"/>
          </p:cNvSpPr>
          <p:nvPr>
            <p:ph type="title"/>
          </p:nvPr>
        </p:nvSpPr>
        <p:spPr/>
        <p:txBody>
          <a:bodyPr/>
          <a:lstStyle/>
          <a:p>
            <a:r>
              <a:rPr lang="en-US" dirty="0"/>
              <a:t>Azure relational database platform</a:t>
            </a:r>
          </a:p>
        </p:txBody>
      </p:sp>
      <p:cxnSp>
        <p:nvCxnSpPr>
          <p:cNvPr id="4" name="Straight Arrow Connector 3">
            <a:extLst>
              <a:ext uri="{FF2B5EF4-FFF2-40B4-BE49-F238E27FC236}">
                <a16:creationId xmlns:a16="http://schemas.microsoft.com/office/drawing/2014/main" id="{793E6536-792F-4D20-9F26-E0F9F91AA48B}"/>
              </a:ext>
            </a:extLst>
          </p:cNvPr>
          <p:cNvCxnSpPr>
            <a:cxnSpLocks/>
          </p:cNvCxnSpPr>
          <p:nvPr/>
        </p:nvCxnSpPr>
        <p:spPr>
          <a:xfrm>
            <a:off x="3401202" y="5907747"/>
            <a:ext cx="8436792"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ECAB9F-E47C-4640-BAF6-A9C702F286F8}"/>
              </a:ext>
            </a:extLst>
          </p:cNvPr>
          <p:cNvSpPr/>
          <p:nvPr/>
        </p:nvSpPr>
        <p:spPr>
          <a:xfrm>
            <a:off x="3401202" y="5046738"/>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6" name="Rectangle 5">
            <a:extLst>
              <a:ext uri="{FF2B5EF4-FFF2-40B4-BE49-F238E27FC236}">
                <a16:creationId xmlns:a16="http://schemas.microsoft.com/office/drawing/2014/main" id="{6C07E635-5BBA-4C6F-AAC9-77426B4FDDD5}"/>
              </a:ext>
            </a:extLst>
          </p:cNvPr>
          <p:cNvSpPr/>
          <p:nvPr/>
        </p:nvSpPr>
        <p:spPr>
          <a:xfrm>
            <a:off x="3401202" y="4487362"/>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compute</a:t>
            </a:r>
          </a:p>
        </p:txBody>
      </p:sp>
      <p:sp>
        <p:nvSpPr>
          <p:cNvPr id="7" name="Rectangle 6">
            <a:extLst>
              <a:ext uri="{FF2B5EF4-FFF2-40B4-BE49-F238E27FC236}">
                <a16:creationId xmlns:a16="http://schemas.microsoft.com/office/drawing/2014/main" id="{3F01FE9D-814B-40D5-B715-440950035491}"/>
              </a:ext>
            </a:extLst>
          </p:cNvPr>
          <p:cNvSpPr/>
          <p:nvPr/>
        </p:nvSpPr>
        <p:spPr>
          <a:xfrm>
            <a:off x="3401202" y="3657600"/>
            <a:ext cx="8436792" cy="772741"/>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160"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DDF0CF60-E5DD-4050-B615-7F341A49F83F}"/>
              </a:ext>
            </a:extLst>
          </p:cNvPr>
          <p:cNvSpPr txBox="1"/>
          <p:nvPr/>
        </p:nvSpPr>
        <p:spPr>
          <a:xfrm>
            <a:off x="690438" y="1426978"/>
            <a:ext cx="2143476" cy="4265783"/>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BI</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App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Data Factory</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Analysis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Machine Learning</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Cognitive Services </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Bot Service</a:t>
            </a:r>
          </a:p>
        </p:txBody>
      </p:sp>
      <p:sp>
        <p:nvSpPr>
          <p:cNvPr id="9" name="Rectangle 8">
            <a:extLst>
              <a:ext uri="{FF2B5EF4-FFF2-40B4-BE49-F238E27FC236}">
                <a16:creationId xmlns:a16="http://schemas.microsoft.com/office/drawing/2014/main" id="{9E930DBB-0000-4D31-B9DC-33FE9DBEF9BB}"/>
              </a:ext>
            </a:extLst>
          </p:cNvPr>
          <p:cNvSpPr/>
          <p:nvPr/>
        </p:nvSpPr>
        <p:spPr>
          <a:xfrm>
            <a:off x="4758863" y="3895531"/>
            <a:ext cx="5721471" cy="307777"/>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Database Services Platform </a:t>
            </a:r>
          </a:p>
        </p:txBody>
      </p:sp>
      <p:grpSp>
        <p:nvGrpSpPr>
          <p:cNvPr id="33" name="Group 32">
            <a:extLst>
              <a:ext uri="{FF2B5EF4-FFF2-40B4-BE49-F238E27FC236}">
                <a16:creationId xmlns:a16="http://schemas.microsoft.com/office/drawing/2014/main" id="{E638930A-F58F-4DDD-9849-B744DE4C3385}"/>
              </a:ext>
            </a:extLst>
          </p:cNvPr>
          <p:cNvGrpSpPr/>
          <p:nvPr/>
        </p:nvGrpSpPr>
        <p:grpSpPr>
          <a:xfrm>
            <a:off x="2846615" y="1674183"/>
            <a:ext cx="393390" cy="3872088"/>
            <a:chOff x="2619375" y="1734014"/>
            <a:chExt cx="263215" cy="4432610"/>
          </a:xfrm>
        </p:grpSpPr>
        <p:sp>
          <p:nvSpPr>
            <p:cNvPr id="34" name="Freeform 1">
              <a:extLst>
                <a:ext uri="{FF2B5EF4-FFF2-40B4-BE49-F238E27FC236}">
                  <a16:creationId xmlns:a16="http://schemas.microsoft.com/office/drawing/2014/main" id="{075DC78F-8CEF-4C7A-AB71-402B71488F6A}"/>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CE699901-E2EE-4A47-9545-34BE3B972278}"/>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34E8EEA-D63F-4F32-A878-5FC4CC4489AB}"/>
              </a:ext>
            </a:extLst>
          </p:cNvPr>
          <p:cNvGrpSpPr/>
          <p:nvPr/>
        </p:nvGrpSpPr>
        <p:grpSpPr>
          <a:xfrm>
            <a:off x="409462" y="1729216"/>
            <a:ext cx="287902" cy="219170"/>
            <a:chOff x="2502877" y="2643553"/>
            <a:chExt cx="3651737" cy="2779942"/>
          </a:xfrm>
        </p:grpSpPr>
        <p:cxnSp>
          <p:nvCxnSpPr>
            <p:cNvPr id="37" name="Straight Connector 36">
              <a:extLst>
                <a:ext uri="{FF2B5EF4-FFF2-40B4-BE49-F238E27FC236}">
                  <a16:creationId xmlns:a16="http://schemas.microsoft.com/office/drawing/2014/main" id="{34CA94A6-C456-438E-AAEB-004E25A323C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6B1136E-6E07-4A28-97D5-D3CF749DE7B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DE498B-060C-4566-97AF-D3CBDB305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AC32FB-311E-421F-A182-9D9DD09CBFF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Shape 581">
              <a:extLst>
                <a:ext uri="{FF2B5EF4-FFF2-40B4-BE49-F238E27FC236}">
                  <a16:creationId xmlns:a16="http://schemas.microsoft.com/office/drawing/2014/main" id="{B3281F63-DF38-4674-9BD4-570BD021091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BEB95AC3-DF74-44A1-ABC4-C558228DAAAF}"/>
              </a:ext>
            </a:extLst>
          </p:cNvPr>
          <p:cNvGrpSpPr/>
          <p:nvPr/>
        </p:nvGrpSpPr>
        <p:grpSpPr>
          <a:xfrm>
            <a:off x="417596" y="2290473"/>
            <a:ext cx="271634" cy="271019"/>
            <a:chOff x="5348504" y="1630136"/>
            <a:chExt cx="867409" cy="865446"/>
          </a:xfrm>
        </p:grpSpPr>
        <p:sp>
          <p:nvSpPr>
            <p:cNvPr id="43" name="Freeform: Shape 158">
              <a:extLst>
                <a:ext uri="{FF2B5EF4-FFF2-40B4-BE49-F238E27FC236}">
                  <a16:creationId xmlns:a16="http://schemas.microsoft.com/office/drawing/2014/main" id="{18533B24-F99D-46FE-84FA-420BB8CAB9E3}"/>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159">
              <a:extLst>
                <a:ext uri="{FF2B5EF4-FFF2-40B4-BE49-F238E27FC236}">
                  <a16:creationId xmlns:a16="http://schemas.microsoft.com/office/drawing/2014/main" id="{0C9BD64C-7CEB-47E9-9DD2-EAB0BBE0AF93}"/>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160">
              <a:extLst>
                <a:ext uri="{FF2B5EF4-FFF2-40B4-BE49-F238E27FC236}">
                  <a16:creationId xmlns:a16="http://schemas.microsoft.com/office/drawing/2014/main" id="{6A04AF1B-AFB8-4F22-8739-FB0ECAD06E86}"/>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161">
              <a:extLst>
                <a:ext uri="{FF2B5EF4-FFF2-40B4-BE49-F238E27FC236}">
                  <a16:creationId xmlns:a16="http://schemas.microsoft.com/office/drawing/2014/main" id="{69B559AD-33A4-405A-8743-5DDCAD8179E9}"/>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162">
              <a:extLst>
                <a:ext uri="{FF2B5EF4-FFF2-40B4-BE49-F238E27FC236}">
                  <a16:creationId xmlns:a16="http://schemas.microsoft.com/office/drawing/2014/main" id="{EE7CB787-3792-48D6-8959-1DBA0EBFCF54}"/>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85B5DD72-72E3-422A-BEEB-FBC9AB0F7712}"/>
              </a:ext>
            </a:extLst>
          </p:cNvPr>
          <p:cNvGrpSpPr/>
          <p:nvPr/>
        </p:nvGrpSpPr>
        <p:grpSpPr>
          <a:xfrm>
            <a:off x="423453" y="2859516"/>
            <a:ext cx="259920" cy="261053"/>
            <a:chOff x="5279190" y="5401430"/>
            <a:chExt cx="1101836" cy="1106637"/>
          </a:xfrm>
          <a:noFill/>
        </p:grpSpPr>
        <p:sp>
          <p:nvSpPr>
            <p:cNvPr id="49" name="Freeform: Shape 815">
              <a:extLst>
                <a:ext uri="{FF2B5EF4-FFF2-40B4-BE49-F238E27FC236}">
                  <a16:creationId xmlns:a16="http://schemas.microsoft.com/office/drawing/2014/main" id="{EF67B2EE-C093-4F71-86C0-AF02F7601E2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0" name="Freeform: Shape 816">
              <a:extLst>
                <a:ext uri="{FF2B5EF4-FFF2-40B4-BE49-F238E27FC236}">
                  <a16:creationId xmlns:a16="http://schemas.microsoft.com/office/drawing/2014/main" id="{0D3E572F-CADF-41E6-B695-146930E8B84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1" name="Freeform: Shape 817">
              <a:extLst>
                <a:ext uri="{FF2B5EF4-FFF2-40B4-BE49-F238E27FC236}">
                  <a16:creationId xmlns:a16="http://schemas.microsoft.com/office/drawing/2014/main" id="{7B6DC2AF-65A3-4C49-BEF0-B2CFEB25CE7E}"/>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2" name="Freeform: Shape 818">
              <a:extLst>
                <a:ext uri="{FF2B5EF4-FFF2-40B4-BE49-F238E27FC236}">
                  <a16:creationId xmlns:a16="http://schemas.microsoft.com/office/drawing/2014/main" id="{6A2CFBB9-44C7-4D9A-8FBA-923FF67EA42D}"/>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53" name="Freeform: Shape 819">
              <a:extLst>
                <a:ext uri="{FF2B5EF4-FFF2-40B4-BE49-F238E27FC236}">
                  <a16:creationId xmlns:a16="http://schemas.microsoft.com/office/drawing/2014/main" id="{EE2142D8-3033-45FC-841F-4203A6E01C7C}"/>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F9876C3-DE7A-4058-A466-49A39620422C}"/>
              </a:ext>
            </a:extLst>
          </p:cNvPr>
          <p:cNvGrpSpPr/>
          <p:nvPr/>
        </p:nvGrpSpPr>
        <p:grpSpPr>
          <a:xfrm>
            <a:off x="370250" y="3482790"/>
            <a:ext cx="366327" cy="285212"/>
            <a:chOff x="2062250" y="1828801"/>
            <a:chExt cx="438091" cy="341085"/>
          </a:xfrm>
        </p:grpSpPr>
        <p:grpSp>
          <p:nvGrpSpPr>
            <p:cNvPr id="55" name="Group 54">
              <a:extLst>
                <a:ext uri="{FF2B5EF4-FFF2-40B4-BE49-F238E27FC236}">
                  <a16:creationId xmlns:a16="http://schemas.microsoft.com/office/drawing/2014/main" id="{A9DA8CD1-A71B-4AF8-91A0-B6515F4EEF11}"/>
                </a:ext>
              </a:extLst>
            </p:cNvPr>
            <p:cNvGrpSpPr/>
            <p:nvPr/>
          </p:nvGrpSpPr>
          <p:grpSpPr>
            <a:xfrm>
              <a:off x="2062250" y="1828801"/>
              <a:ext cx="180067" cy="140947"/>
              <a:chOff x="2438399" y="1828800"/>
              <a:chExt cx="1923143" cy="1799771"/>
            </a:xfrm>
            <a:noFill/>
          </p:grpSpPr>
          <p:sp>
            <p:nvSpPr>
              <p:cNvPr id="69" name="Rectangle 68">
                <a:extLst>
                  <a:ext uri="{FF2B5EF4-FFF2-40B4-BE49-F238E27FC236}">
                    <a16:creationId xmlns:a16="http://schemas.microsoft.com/office/drawing/2014/main" id="{94C72AD9-BC7E-4363-A78F-8D6A74E9AF3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2C400660-9F07-4F17-A919-A1F34AD233B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8174084-47D3-41FD-8610-D7BDC3A87ECD}"/>
                </a:ext>
              </a:extLst>
            </p:cNvPr>
            <p:cNvGrpSpPr/>
            <p:nvPr/>
          </p:nvGrpSpPr>
          <p:grpSpPr>
            <a:xfrm>
              <a:off x="2093480" y="2028939"/>
              <a:ext cx="180067" cy="140947"/>
              <a:chOff x="2438399" y="1828800"/>
              <a:chExt cx="1923143" cy="1799771"/>
            </a:xfrm>
            <a:noFill/>
          </p:grpSpPr>
          <p:sp>
            <p:nvSpPr>
              <p:cNvPr id="67" name="Rectangle 66">
                <a:extLst>
                  <a:ext uri="{FF2B5EF4-FFF2-40B4-BE49-F238E27FC236}">
                    <a16:creationId xmlns:a16="http://schemas.microsoft.com/office/drawing/2014/main" id="{63AB7CE1-F700-4EEF-96C4-CE284CC6791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626BCB11-941A-4902-8C02-6CC807BF6F8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3F5D9BC-2097-4D91-9CE2-9C73018229FF}"/>
                </a:ext>
              </a:extLst>
            </p:cNvPr>
            <p:cNvGrpSpPr/>
            <p:nvPr/>
          </p:nvGrpSpPr>
          <p:grpSpPr>
            <a:xfrm>
              <a:off x="2320274" y="1907031"/>
              <a:ext cx="180067" cy="140947"/>
              <a:chOff x="2438399" y="1828800"/>
              <a:chExt cx="1923143" cy="1799771"/>
            </a:xfrm>
            <a:noFill/>
          </p:grpSpPr>
          <p:sp>
            <p:nvSpPr>
              <p:cNvPr id="65" name="Rectangle 64">
                <a:extLst>
                  <a:ext uri="{FF2B5EF4-FFF2-40B4-BE49-F238E27FC236}">
                    <a16:creationId xmlns:a16="http://schemas.microsoft.com/office/drawing/2014/main" id="{5271699F-9DD0-4E2C-8099-2DEEDC7FA73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1E72143B-D6C0-43A9-8A28-869BB0C496D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7A9D25-7B02-4079-B487-C197025FCFF3}"/>
                </a:ext>
              </a:extLst>
            </p:cNvPr>
            <p:cNvGrpSpPr/>
            <p:nvPr/>
          </p:nvGrpSpPr>
          <p:grpSpPr>
            <a:xfrm>
              <a:off x="2129218" y="1891046"/>
              <a:ext cx="303775" cy="247510"/>
              <a:chOff x="2129218" y="1898304"/>
              <a:chExt cx="303775" cy="247510"/>
            </a:xfrm>
          </p:grpSpPr>
          <p:sp>
            <p:nvSpPr>
              <p:cNvPr id="59" name="Oval 58">
                <a:extLst>
                  <a:ext uri="{FF2B5EF4-FFF2-40B4-BE49-F238E27FC236}">
                    <a16:creationId xmlns:a16="http://schemas.microsoft.com/office/drawing/2014/main" id="{85590702-98EA-48B0-9467-355F4E79F83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1AC6674-1FF8-476B-A204-B6F1D7F59F63}"/>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7733F6-833E-4A5F-824B-E529921E465E}"/>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06946C0C-E312-4E08-8EA5-8DB35882DC48}"/>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2AFE83F-08E7-4528-9D92-30FA7ADBF17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1766C2A-4B27-4ED8-B298-DF731C93896B}"/>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EA1F9FE3-D39C-45D2-9191-3ECDC9F4804C}"/>
              </a:ext>
            </a:extLst>
          </p:cNvPr>
          <p:cNvGrpSpPr/>
          <p:nvPr/>
        </p:nvGrpSpPr>
        <p:grpSpPr>
          <a:xfrm>
            <a:off x="378330" y="4698155"/>
            <a:ext cx="350167" cy="204672"/>
            <a:chOff x="4660062" y="959354"/>
            <a:chExt cx="3869807" cy="2261894"/>
          </a:xfrm>
          <a:noFill/>
        </p:grpSpPr>
        <p:sp>
          <p:nvSpPr>
            <p:cNvPr id="72" name="Freeform: Shape 164">
              <a:extLst>
                <a:ext uri="{FF2B5EF4-FFF2-40B4-BE49-F238E27FC236}">
                  <a16:creationId xmlns:a16="http://schemas.microsoft.com/office/drawing/2014/main" id="{9B6C50BD-7DDC-4271-B211-7D54164C1785}"/>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FF03B45-B1ED-44B1-BC94-26FCEBB9C870}"/>
                </a:ext>
              </a:extLst>
            </p:cNvPr>
            <p:cNvSpPr/>
            <p:nvPr/>
          </p:nvSpPr>
          <p:spPr bwMode="auto">
            <a:xfrm>
              <a:off x="6396421" y="1389756"/>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0647B24A-257C-45EC-9D58-E7C2A547C7C7}"/>
                </a:ext>
              </a:extLst>
            </p:cNvPr>
            <p:cNvSpPr/>
            <p:nvPr/>
          </p:nvSpPr>
          <p:spPr bwMode="auto">
            <a:xfrm>
              <a:off x="7539697" y="1939914"/>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91F6A77-BCB8-411D-951B-94B35C8F509C}"/>
                </a:ext>
              </a:extLst>
            </p:cNvPr>
            <p:cNvSpPr/>
            <p:nvPr/>
          </p:nvSpPr>
          <p:spPr bwMode="auto">
            <a:xfrm>
              <a:off x="5107942" y="217581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964495-F0BE-4CB4-8812-B62648153611}"/>
                </a:ext>
              </a:extLst>
            </p:cNvPr>
            <p:cNvSpPr/>
            <p:nvPr/>
          </p:nvSpPr>
          <p:spPr bwMode="auto">
            <a:xfrm>
              <a:off x="6259972" y="239858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169">
              <a:extLst>
                <a:ext uri="{FF2B5EF4-FFF2-40B4-BE49-F238E27FC236}">
                  <a16:creationId xmlns:a16="http://schemas.microsoft.com/office/drawing/2014/main" id="{84082F87-7BB9-41F7-AC03-EFB5A4FBF666}"/>
                </a:ext>
              </a:extLst>
            </p:cNvPr>
            <p:cNvCxnSpPr>
              <a:stCxn id="75" idx="6"/>
            </p:cNvCxnSpPr>
            <p:nvPr/>
          </p:nvCxnSpPr>
          <p:spPr>
            <a:xfrm>
              <a:off x="5505168" y="2374331"/>
              <a:ext cx="311340" cy="718784"/>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170">
              <a:extLst>
                <a:ext uri="{FF2B5EF4-FFF2-40B4-BE49-F238E27FC236}">
                  <a16:creationId xmlns:a16="http://schemas.microsoft.com/office/drawing/2014/main" id="{B4344557-0469-4DB1-AE7F-AD7A0950AA91}"/>
                </a:ext>
              </a:extLst>
            </p:cNvPr>
            <p:cNvCxnSpPr>
              <a:cxnSpLocks/>
              <a:stCxn id="76" idx="0"/>
            </p:cNvCxnSpPr>
            <p:nvPr/>
          </p:nvCxnSpPr>
          <p:spPr>
            <a:xfrm rot="16200000" flipV="1">
              <a:off x="5541469" y="1481464"/>
              <a:ext cx="1259426" cy="574806"/>
            </a:xfrm>
            <a:prstGeom prst="bentConnector3">
              <a:avLst>
                <a:gd name="adj1" fmla="val 21955"/>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Connector: Elbow 171">
              <a:extLst>
                <a:ext uri="{FF2B5EF4-FFF2-40B4-BE49-F238E27FC236}">
                  <a16:creationId xmlns:a16="http://schemas.microsoft.com/office/drawing/2014/main" id="{07ABF95E-9352-40BE-A760-C3451A74BCA7}"/>
                </a:ext>
              </a:extLst>
            </p:cNvPr>
            <p:cNvCxnSpPr>
              <a:cxnSpLocks/>
              <a:stCxn id="73" idx="6"/>
            </p:cNvCxnSpPr>
            <p:nvPr/>
          </p:nvCxnSpPr>
          <p:spPr>
            <a:xfrm>
              <a:off x="6793647" y="1588277"/>
              <a:ext cx="376193" cy="1553213"/>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Connector: Elbow 172">
              <a:extLst>
                <a:ext uri="{FF2B5EF4-FFF2-40B4-BE49-F238E27FC236}">
                  <a16:creationId xmlns:a16="http://schemas.microsoft.com/office/drawing/2014/main" id="{4814E320-63BF-46D9-BB9A-C4C4CD22BFBB}"/>
                </a:ext>
              </a:extLst>
            </p:cNvPr>
            <p:cNvCxnSpPr>
              <a:stCxn id="74" idx="4"/>
            </p:cNvCxnSpPr>
            <p:nvPr/>
          </p:nvCxnSpPr>
          <p:spPr>
            <a:xfrm rot="5400000">
              <a:off x="7356644" y="2150264"/>
              <a:ext cx="194975" cy="568358"/>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96FAFD83-EF41-44A8-93C3-589E714AE6FE}"/>
              </a:ext>
            </a:extLst>
          </p:cNvPr>
          <p:cNvSpPr/>
          <p:nvPr/>
        </p:nvSpPr>
        <p:spPr>
          <a:xfrm>
            <a:off x="6492846" y="5667682"/>
            <a:ext cx="2253504" cy="480131"/>
          </a:xfrm>
          <a:prstGeom prst="rect">
            <a:avLst/>
          </a:prstGeom>
          <a:solidFill>
            <a:schemeClr val="bg1"/>
          </a:solidFill>
        </p:spPr>
        <p:txBody>
          <a:bodyPr wrap="square" lIns="182880" tIns="146304" rIns="182880" bIns="146304" rtlCol="0" anchor="ctr">
            <a:spAutoFit/>
          </a:body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Global Azure in 43 regions</a:t>
            </a:r>
          </a:p>
        </p:txBody>
      </p:sp>
      <p:grpSp>
        <p:nvGrpSpPr>
          <p:cNvPr id="82" name="Group 11">
            <a:extLst>
              <a:ext uri="{FF2B5EF4-FFF2-40B4-BE49-F238E27FC236}">
                <a16:creationId xmlns:a16="http://schemas.microsoft.com/office/drawing/2014/main" id="{6C4975BE-DE89-4D1B-B4B3-BD602CF3F5B3}"/>
              </a:ext>
            </a:extLst>
          </p:cNvPr>
          <p:cNvGrpSpPr>
            <a:grpSpLocks noChangeAspect="1"/>
          </p:cNvGrpSpPr>
          <p:nvPr/>
        </p:nvGrpSpPr>
        <p:grpSpPr bwMode="auto">
          <a:xfrm>
            <a:off x="441025" y="4112461"/>
            <a:ext cx="224777" cy="244847"/>
            <a:chOff x="3861" y="4291602"/>
            <a:chExt cx="112" cy="244433"/>
          </a:xfrm>
        </p:grpSpPr>
        <p:sp>
          <p:nvSpPr>
            <p:cNvPr id="83" name="Freeform 12">
              <a:extLst>
                <a:ext uri="{FF2B5EF4-FFF2-40B4-BE49-F238E27FC236}">
                  <a16:creationId xmlns:a16="http://schemas.microsoft.com/office/drawing/2014/main" id="{B7126763-DF77-42CF-9E95-156237245839}"/>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4" name="Line 13">
              <a:extLst>
                <a:ext uri="{FF2B5EF4-FFF2-40B4-BE49-F238E27FC236}">
                  <a16:creationId xmlns:a16="http://schemas.microsoft.com/office/drawing/2014/main" id="{7ADB6FDA-2CED-48B0-8FF7-B2366C6EA851}"/>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5" name="Line 14">
              <a:extLst>
                <a:ext uri="{FF2B5EF4-FFF2-40B4-BE49-F238E27FC236}">
                  <a16:creationId xmlns:a16="http://schemas.microsoft.com/office/drawing/2014/main" id="{E78E8AB0-F4B6-48DA-AF84-DEE869F7DBC4}"/>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6" name="Line 15">
              <a:extLst>
                <a:ext uri="{FF2B5EF4-FFF2-40B4-BE49-F238E27FC236}">
                  <a16:creationId xmlns:a16="http://schemas.microsoft.com/office/drawing/2014/main" id="{CFBA9556-16E5-4D24-9681-1F7AEFA8825F}"/>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7" name="Line 16">
              <a:extLst>
                <a:ext uri="{FF2B5EF4-FFF2-40B4-BE49-F238E27FC236}">
                  <a16:creationId xmlns:a16="http://schemas.microsoft.com/office/drawing/2014/main" id="{B799D816-D280-44D2-8EA4-3F95A3235392}"/>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8" name="Line 17">
              <a:extLst>
                <a:ext uri="{FF2B5EF4-FFF2-40B4-BE49-F238E27FC236}">
                  <a16:creationId xmlns:a16="http://schemas.microsoft.com/office/drawing/2014/main" id="{E99254A3-815F-455C-84E7-B3F8B515427E}"/>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89" name="Group 88">
            <a:extLst>
              <a:ext uri="{FF2B5EF4-FFF2-40B4-BE49-F238E27FC236}">
                <a16:creationId xmlns:a16="http://schemas.microsoft.com/office/drawing/2014/main" id="{9B88B5CF-AF9D-433F-81B8-05AA4A8D6FD2}"/>
              </a:ext>
            </a:extLst>
          </p:cNvPr>
          <p:cNvGrpSpPr/>
          <p:nvPr/>
        </p:nvGrpSpPr>
        <p:grpSpPr>
          <a:xfrm>
            <a:off x="431723" y="5245210"/>
            <a:ext cx="243383" cy="243385"/>
            <a:chOff x="518809" y="5245210"/>
            <a:chExt cx="243383" cy="243385"/>
          </a:xfrm>
        </p:grpSpPr>
        <p:sp>
          <p:nvSpPr>
            <p:cNvPr id="90" name="Freeform: Shape 89">
              <a:extLst>
                <a:ext uri="{FF2B5EF4-FFF2-40B4-BE49-F238E27FC236}">
                  <a16:creationId xmlns:a16="http://schemas.microsoft.com/office/drawing/2014/main" id="{6FBAB0FC-1FF5-4516-92A4-734C213CE30F}"/>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45BBE34C-E60C-4884-A464-2A8EA814D06D}"/>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96AF09A-C1EB-4AB3-AE71-34BE40F13C31}"/>
                </a:ext>
              </a:extLst>
            </p:cNvPr>
            <p:cNvSpPr/>
            <p:nvPr/>
          </p:nvSpPr>
          <p:spPr bwMode="auto">
            <a:xfrm>
              <a:off x="573794"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52798A4D-5202-4A8D-989D-27A6013A54A4}"/>
                </a:ext>
              </a:extLst>
            </p:cNvPr>
            <p:cNvSpPr/>
            <p:nvPr/>
          </p:nvSpPr>
          <p:spPr bwMode="auto">
            <a:xfrm>
              <a:off x="662736"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5" name="Rectangle 94">
            <a:extLst>
              <a:ext uri="{FF2B5EF4-FFF2-40B4-BE49-F238E27FC236}">
                <a16:creationId xmlns:a16="http://schemas.microsoft.com/office/drawing/2014/main" id="{8A6FFCD5-D904-4FC5-B8F1-F9E526944D39}"/>
              </a:ext>
            </a:extLst>
          </p:cNvPr>
          <p:cNvSpPr/>
          <p:nvPr/>
        </p:nvSpPr>
        <p:spPr bwMode="auto">
          <a:xfrm>
            <a:off x="5095736"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SQL Data Warehouse</a:t>
            </a:r>
          </a:p>
        </p:txBody>
      </p:sp>
      <p:sp>
        <p:nvSpPr>
          <p:cNvPr id="96" name="Rectangle 95">
            <a:extLst>
              <a:ext uri="{FF2B5EF4-FFF2-40B4-BE49-F238E27FC236}">
                <a16:creationId xmlns:a16="http://schemas.microsoft.com/office/drawing/2014/main" id="{C3363FD6-45D2-4869-B979-2F938A883C83}"/>
              </a:ext>
            </a:extLst>
          </p:cNvPr>
          <p:cNvSpPr/>
          <p:nvPr/>
        </p:nvSpPr>
        <p:spPr bwMode="auto">
          <a:xfrm>
            <a:off x="6797472"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PostgreSQL</a:t>
            </a:r>
          </a:p>
        </p:txBody>
      </p:sp>
      <p:sp>
        <p:nvSpPr>
          <p:cNvPr id="97" name="Rectangle 96">
            <a:extLst>
              <a:ext uri="{FF2B5EF4-FFF2-40B4-BE49-F238E27FC236}">
                <a16:creationId xmlns:a16="http://schemas.microsoft.com/office/drawing/2014/main" id="{C29F3E80-49A0-40A1-9284-535BD29F86B2}"/>
              </a:ext>
            </a:extLst>
          </p:cNvPr>
          <p:cNvSpPr/>
          <p:nvPr/>
        </p:nvSpPr>
        <p:spPr bwMode="auto">
          <a:xfrm>
            <a:off x="8499206"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MySQL</a:t>
            </a:r>
          </a:p>
        </p:txBody>
      </p:sp>
      <p:sp>
        <p:nvSpPr>
          <p:cNvPr id="98" name="Rectangle 97">
            <a:extLst>
              <a:ext uri="{FF2B5EF4-FFF2-40B4-BE49-F238E27FC236}">
                <a16:creationId xmlns:a16="http://schemas.microsoft.com/office/drawing/2014/main" id="{E594999E-01BF-4DF7-9E18-FFA3A540F878}"/>
              </a:ext>
            </a:extLst>
          </p:cNvPr>
          <p:cNvSpPr/>
          <p:nvPr/>
        </p:nvSpPr>
        <p:spPr bwMode="auto">
          <a:xfrm>
            <a:off x="10200941"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MariaDB</a:t>
            </a:r>
          </a:p>
        </p:txBody>
      </p:sp>
      <p:sp>
        <p:nvSpPr>
          <p:cNvPr id="3" name="Rectangle 2">
            <a:extLst>
              <a:ext uri="{FF2B5EF4-FFF2-40B4-BE49-F238E27FC236}">
                <a16:creationId xmlns:a16="http://schemas.microsoft.com/office/drawing/2014/main" id="{9136636A-A397-45A3-AD13-C8677A20F212}"/>
              </a:ext>
            </a:extLst>
          </p:cNvPr>
          <p:cNvSpPr/>
          <p:nvPr/>
        </p:nvSpPr>
        <p:spPr bwMode="auto">
          <a:xfrm>
            <a:off x="3406365" y="3238056"/>
            <a:ext cx="8429216" cy="35500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9A5C9B9-465F-435B-9C0F-3A8CF21AAF54}"/>
              </a:ext>
            </a:extLst>
          </p:cNvPr>
          <p:cNvSpPr/>
          <p:nvPr/>
        </p:nvSpPr>
        <p:spPr bwMode="auto">
          <a:xfrm>
            <a:off x="3405442" y="2764445"/>
            <a:ext cx="8429508" cy="475564"/>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AE2D2A94-1CFD-4238-9408-CF32F331F4E5}"/>
              </a:ext>
            </a:extLst>
          </p:cNvPr>
          <p:cNvSpPr/>
          <p:nvPr/>
        </p:nvSpPr>
        <p:spPr bwMode="auto">
          <a:xfrm>
            <a:off x="6621801" y="2945494"/>
            <a:ext cx="2081136" cy="40231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SQL Database</a:t>
            </a:r>
          </a:p>
        </p:txBody>
      </p:sp>
      <p:sp>
        <p:nvSpPr>
          <p:cNvPr id="100" name="Rectangle 99">
            <a:extLst>
              <a:ext uri="{FF2B5EF4-FFF2-40B4-BE49-F238E27FC236}">
                <a16:creationId xmlns:a16="http://schemas.microsoft.com/office/drawing/2014/main" id="{7AB6DF94-B8BC-4896-86FE-393D00450516}"/>
              </a:ext>
            </a:extLst>
          </p:cNvPr>
          <p:cNvSpPr/>
          <p:nvPr/>
        </p:nvSpPr>
        <p:spPr bwMode="auto">
          <a:xfrm>
            <a:off x="3420932" y="1669313"/>
            <a:ext cx="2582914" cy="1030856"/>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Single</a:t>
            </a:r>
          </a:p>
        </p:txBody>
      </p:sp>
      <p:sp>
        <p:nvSpPr>
          <p:cNvPr id="102" name="Rectangle 101">
            <a:extLst>
              <a:ext uri="{FF2B5EF4-FFF2-40B4-BE49-F238E27FC236}">
                <a16:creationId xmlns:a16="http://schemas.microsoft.com/office/drawing/2014/main" id="{349363BA-5878-4A5F-851C-A02781B26A94}"/>
              </a:ext>
            </a:extLst>
          </p:cNvPr>
          <p:cNvSpPr/>
          <p:nvPr/>
        </p:nvSpPr>
        <p:spPr bwMode="auto">
          <a:xfrm>
            <a:off x="6303334" y="1669312"/>
            <a:ext cx="2612060" cy="1030857"/>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Elastic Pool</a:t>
            </a:r>
          </a:p>
        </p:txBody>
      </p:sp>
      <p:sp>
        <p:nvSpPr>
          <p:cNvPr id="103" name="Rectangle 102">
            <a:extLst>
              <a:ext uri="{FF2B5EF4-FFF2-40B4-BE49-F238E27FC236}">
                <a16:creationId xmlns:a16="http://schemas.microsoft.com/office/drawing/2014/main" id="{F027BC02-1EEB-4043-832E-4809AB3EC499}"/>
              </a:ext>
            </a:extLst>
          </p:cNvPr>
          <p:cNvSpPr/>
          <p:nvPr/>
        </p:nvSpPr>
        <p:spPr bwMode="auto">
          <a:xfrm>
            <a:off x="9214882" y="1676402"/>
            <a:ext cx="2612060" cy="1024719"/>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Managed Instance</a:t>
            </a:r>
          </a:p>
        </p:txBody>
      </p:sp>
      <p:sp>
        <p:nvSpPr>
          <p:cNvPr id="104" name="TextBox 103">
            <a:extLst>
              <a:ext uri="{FF2B5EF4-FFF2-40B4-BE49-F238E27FC236}">
                <a16:creationId xmlns:a16="http://schemas.microsoft.com/office/drawing/2014/main" id="{2BD2F017-F978-40D4-AF08-BB9CE2013229}"/>
              </a:ext>
            </a:extLst>
          </p:cNvPr>
          <p:cNvSpPr txBox="1"/>
          <p:nvPr/>
        </p:nvSpPr>
        <p:spPr>
          <a:xfrm>
            <a:off x="9229061" y="2115880"/>
            <a:ext cx="976293"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0070C0"/>
                </a:solidFill>
              </a:rPr>
              <a:t>Standard</a:t>
            </a:r>
          </a:p>
        </p:txBody>
      </p:sp>
      <p:sp>
        <p:nvSpPr>
          <p:cNvPr id="105" name="TextBox 104">
            <a:extLst>
              <a:ext uri="{FF2B5EF4-FFF2-40B4-BE49-F238E27FC236}">
                <a16:creationId xmlns:a16="http://schemas.microsoft.com/office/drawing/2014/main" id="{8A53D26D-6E5D-4A08-94AB-FC6352268696}"/>
              </a:ext>
            </a:extLst>
          </p:cNvPr>
          <p:cNvSpPr txBox="1"/>
          <p:nvPr/>
        </p:nvSpPr>
        <p:spPr>
          <a:xfrm>
            <a:off x="10242697" y="2108791"/>
            <a:ext cx="1446550"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0070C0"/>
                </a:solidFill>
              </a:rPr>
              <a:t>Business Critical</a:t>
            </a:r>
          </a:p>
        </p:txBody>
      </p:sp>
    </p:spTree>
    <p:extLst>
      <p:ext uri="{BB962C8B-B14F-4D97-AF65-F5344CB8AC3E}">
        <p14:creationId xmlns:p14="http://schemas.microsoft.com/office/powerpoint/2010/main" val="14543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9981-353A-4563-B593-C5E08D6C0000}"/>
              </a:ext>
            </a:extLst>
          </p:cNvPr>
          <p:cNvSpPr>
            <a:spLocks noGrp="1"/>
          </p:cNvSpPr>
          <p:nvPr>
            <p:ph type="title"/>
          </p:nvPr>
        </p:nvSpPr>
        <p:spPr/>
        <p:txBody>
          <a:bodyPr/>
          <a:lstStyle/>
          <a:p>
            <a:r>
              <a:rPr lang="en-US" sz="3600" dirty="0"/>
              <a:t>Who is Managed </a:t>
            </a:r>
            <a:br>
              <a:rPr lang="en-US" sz="3600" dirty="0"/>
            </a:br>
            <a:r>
              <a:rPr lang="en-US" sz="3600" dirty="0"/>
              <a:t>Instance for?</a:t>
            </a:r>
          </a:p>
        </p:txBody>
      </p:sp>
      <p:sp>
        <p:nvSpPr>
          <p:cNvPr id="3" name="Text Placeholder 2">
            <a:extLst>
              <a:ext uri="{FF2B5EF4-FFF2-40B4-BE49-F238E27FC236}">
                <a16:creationId xmlns:a16="http://schemas.microsoft.com/office/drawing/2014/main" id="{31A9FEDF-4FE2-484E-9C16-36CECBFB95D0}"/>
              </a:ext>
            </a:extLst>
          </p:cNvPr>
          <p:cNvSpPr>
            <a:spLocks noGrp="1"/>
          </p:cNvSpPr>
          <p:nvPr>
            <p:ph type="body" sz="quarter" idx="10"/>
          </p:nvPr>
        </p:nvSpPr>
        <p:spPr>
          <a:xfrm>
            <a:off x="294710" y="2599501"/>
            <a:ext cx="4709132" cy="2816156"/>
          </a:xfrm>
        </p:spPr>
        <p:txBody>
          <a:bodyPr/>
          <a:lstStyle/>
          <a:p>
            <a:pPr marL="0" indent="0">
              <a:buNone/>
            </a:pPr>
            <a:r>
              <a:rPr lang="en-US" sz="2400" dirty="0">
                <a:solidFill>
                  <a:schemeClr val="accent2"/>
                </a:solidFill>
              </a:rPr>
              <a:t>Customers looking to </a:t>
            </a:r>
            <a:r>
              <a:rPr lang="en-US" sz="2400" b="1" dirty="0">
                <a:solidFill>
                  <a:schemeClr val="accent2"/>
                </a:solidFill>
                <a:latin typeface="+mn-lt"/>
              </a:rPr>
              <a:t>migrate </a:t>
            </a:r>
            <a:r>
              <a:rPr lang="en-US" sz="2400" b="1" dirty="0">
                <a:solidFill>
                  <a:schemeClr val="accent5"/>
                </a:solidFill>
                <a:latin typeface="+mn-lt"/>
              </a:rPr>
              <a:t>a large number of apps</a:t>
            </a:r>
            <a:r>
              <a:rPr lang="en-US" sz="2400" b="1" dirty="0">
                <a:solidFill>
                  <a:schemeClr val="tx2"/>
                </a:solidFill>
              </a:rPr>
              <a:t> </a:t>
            </a:r>
            <a:r>
              <a:rPr lang="en-US" sz="2400" dirty="0">
                <a:solidFill>
                  <a:schemeClr val="accent2"/>
                </a:solidFill>
              </a:rPr>
              <a:t>from on-premise or IaaS, self-built or ISV provided, with as</a:t>
            </a:r>
            <a:r>
              <a:rPr lang="en-US" sz="2400" dirty="0"/>
              <a:t> </a:t>
            </a:r>
            <a:r>
              <a:rPr lang="en-US" sz="2400" b="1" dirty="0">
                <a:solidFill>
                  <a:schemeClr val="accent5"/>
                </a:solidFill>
                <a:latin typeface="+mn-lt"/>
              </a:rPr>
              <a:t>low migration effort as possible</a:t>
            </a:r>
            <a:r>
              <a:rPr lang="en-US" sz="2400" b="1" dirty="0">
                <a:solidFill>
                  <a:schemeClr val="tx2"/>
                </a:solidFill>
                <a:latin typeface="+mn-lt"/>
              </a:rPr>
              <a:t> </a:t>
            </a:r>
            <a:r>
              <a:rPr lang="en-US" sz="2400" dirty="0">
                <a:solidFill>
                  <a:schemeClr val="accent2"/>
                </a:solidFill>
              </a:rPr>
              <a:t>&amp;</a:t>
            </a:r>
            <a:r>
              <a:rPr lang="en-US" sz="2400" dirty="0">
                <a:solidFill>
                  <a:schemeClr val="tx2"/>
                </a:solidFill>
              </a:rPr>
              <a:t> </a:t>
            </a:r>
            <a:r>
              <a:rPr lang="en-US" sz="2400" b="1" dirty="0">
                <a:solidFill>
                  <a:schemeClr val="accent5"/>
                </a:solidFill>
                <a:latin typeface="+mn-lt"/>
              </a:rPr>
              <a:t>cost being a crucial factor</a:t>
            </a:r>
          </a:p>
          <a:p>
            <a:endParaRPr lang="en-US" sz="2400" dirty="0"/>
          </a:p>
        </p:txBody>
      </p:sp>
      <p:grpSp>
        <p:nvGrpSpPr>
          <p:cNvPr id="5" name="Group 4">
            <a:extLst>
              <a:ext uri="{FF2B5EF4-FFF2-40B4-BE49-F238E27FC236}">
                <a16:creationId xmlns:a16="http://schemas.microsoft.com/office/drawing/2014/main" id="{AE5962DE-A2D3-4722-B977-D422FF249765}"/>
              </a:ext>
            </a:extLst>
          </p:cNvPr>
          <p:cNvGrpSpPr/>
          <p:nvPr/>
        </p:nvGrpSpPr>
        <p:grpSpPr>
          <a:xfrm>
            <a:off x="6982199" y="1397477"/>
            <a:ext cx="2653470" cy="2161316"/>
            <a:chOff x="5770506" y="1941870"/>
            <a:chExt cx="2683253" cy="2185575"/>
          </a:xfrm>
          <a:noFill/>
        </p:grpSpPr>
        <p:sp>
          <p:nvSpPr>
            <p:cNvPr id="6" name="Cylinder 5">
              <a:extLst>
                <a:ext uri="{FF2B5EF4-FFF2-40B4-BE49-F238E27FC236}">
                  <a16:creationId xmlns:a16="http://schemas.microsoft.com/office/drawing/2014/main" id="{E2F8F81A-9D62-4BC8-BC5D-3BB6CEBCFB19}"/>
                </a:ext>
              </a:extLst>
            </p:cNvPr>
            <p:cNvSpPr/>
            <p:nvPr/>
          </p:nvSpPr>
          <p:spPr bwMode="auto">
            <a:xfrm>
              <a:off x="5770506" y="1941870"/>
              <a:ext cx="1394222" cy="1765189"/>
            </a:xfrm>
            <a:prstGeom prst="can">
              <a:avLst>
                <a:gd name="adj" fmla="val 36209"/>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SQL</a:t>
              </a:r>
            </a:p>
          </p:txBody>
        </p:sp>
        <p:sp>
          <p:nvSpPr>
            <p:cNvPr id="7" name="Freeform 146">
              <a:extLst>
                <a:ext uri="{FF2B5EF4-FFF2-40B4-BE49-F238E27FC236}">
                  <a16:creationId xmlns:a16="http://schemas.microsoft.com/office/drawing/2014/main" id="{8EC4E969-D896-446A-8F74-65156851E565}"/>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cxnSp>
        <p:nvCxnSpPr>
          <p:cNvPr id="8" name="Straight Connector 7">
            <a:extLst>
              <a:ext uri="{FF2B5EF4-FFF2-40B4-BE49-F238E27FC236}">
                <a16:creationId xmlns:a16="http://schemas.microsoft.com/office/drawing/2014/main" id="{41E3B766-041B-4533-8C54-B3F2D8E7C7E2}"/>
              </a:ext>
            </a:extLst>
          </p:cNvPr>
          <p:cNvCxnSpPr/>
          <p:nvPr/>
        </p:nvCxnSpPr>
        <p:spPr>
          <a:xfrm flipV="1">
            <a:off x="8689628" y="3759263"/>
            <a:ext cx="0" cy="586101"/>
          </a:xfrm>
          <a:prstGeom prst="line">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CEB5D9EB-30FA-431F-A92F-3B8C239811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8457" y="4737714"/>
            <a:ext cx="914400" cy="914400"/>
          </a:xfrm>
          <a:prstGeom prst="rect">
            <a:avLst/>
          </a:prstGeom>
        </p:spPr>
      </p:pic>
      <p:sp>
        <p:nvSpPr>
          <p:cNvPr id="17" name="building_7">
            <a:extLst>
              <a:ext uri="{FF2B5EF4-FFF2-40B4-BE49-F238E27FC236}">
                <a16:creationId xmlns:a16="http://schemas.microsoft.com/office/drawing/2014/main" id="{C7A5FE04-DF5A-442C-9477-CDBED3CC54D0}"/>
              </a:ext>
            </a:extLst>
          </p:cNvPr>
          <p:cNvSpPr>
            <a:spLocks noChangeAspect="1" noEditPoints="1"/>
          </p:cNvSpPr>
          <p:nvPr/>
        </p:nvSpPr>
        <p:spPr bwMode="auto">
          <a:xfrm>
            <a:off x="7145020" y="4371128"/>
            <a:ext cx="1134759" cy="118388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S PGothic" charset="0"/>
              <a:cs typeface="+mn-cs"/>
            </a:endParaRPr>
          </a:p>
        </p:txBody>
      </p:sp>
      <p:pic>
        <p:nvPicPr>
          <p:cNvPr id="18" name="Graphic 17">
            <a:extLst>
              <a:ext uri="{FF2B5EF4-FFF2-40B4-BE49-F238E27FC236}">
                <a16:creationId xmlns:a16="http://schemas.microsoft.com/office/drawing/2014/main" id="{D5D58C6B-47AC-4E0C-8607-E085A8FC05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0137" y="4737714"/>
            <a:ext cx="914400" cy="914400"/>
          </a:xfrm>
          <a:prstGeom prst="rect">
            <a:avLst/>
          </a:prstGeom>
        </p:spPr>
      </p:pic>
      <p:pic>
        <p:nvPicPr>
          <p:cNvPr id="19" name="Graphic 18">
            <a:extLst>
              <a:ext uri="{FF2B5EF4-FFF2-40B4-BE49-F238E27FC236}">
                <a16:creationId xmlns:a16="http://schemas.microsoft.com/office/drawing/2014/main" id="{D4E71D25-5E12-4441-8AC3-571AC3C749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817" y="4737714"/>
            <a:ext cx="914400" cy="914400"/>
          </a:xfrm>
          <a:prstGeom prst="rect">
            <a:avLst/>
          </a:prstGeom>
        </p:spPr>
      </p:pic>
    </p:spTree>
    <p:extLst>
      <p:ext uri="{BB962C8B-B14F-4D97-AF65-F5344CB8AC3E}">
        <p14:creationId xmlns:p14="http://schemas.microsoft.com/office/powerpoint/2010/main" val="30167268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5D5850-4DC8-4877-BB52-D0A5D82779D0}"/>
              </a:ext>
            </a:extLst>
          </p:cNvPr>
          <p:cNvGrpSpPr/>
          <p:nvPr/>
        </p:nvGrpSpPr>
        <p:grpSpPr>
          <a:xfrm>
            <a:off x="5231786" y="3990985"/>
            <a:ext cx="1742358" cy="925773"/>
            <a:chOff x="7576965" y="806722"/>
            <a:chExt cx="1742358" cy="925773"/>
          </a:xfrm>
        </p:grpSpPr>
        <p:sp>
          <p:nvSpPr>
            <p:cNvPr id="46" name="Rectangle 45">
              <a:extLst>
                <a:ext uri="{FF2B5EF4-FFF2-40B4-BE49-F238E27FC236}">
                  <a16:creationId xmlns:a16="http://schemas.microsoft.com/office/drawing/2014/main" id="{E13DA8D3-CB6B-4DE3-84E9-23F094C179B1}"/>
                </a:ext>
              </a:extLst>
            </p:cNvPr>
            <p:cNvSpPr/>
            <p:nvPr/>
          </p:nvSpPr>
          <p:spPr bwMode="auto">
            <a:xfrm>
              <a:off x="7576965" y="1400096"/>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dirty="0">
                  <a:solidFill>
                    <a:srgbClr val="0070C0"/>
                  </a:solidFill>
                  <a:latin typeface="Segoe UI" panose="020B0502040204020203" pitchFamily="34" charset="0"/>
                  <a:cs typeface="Segoe UI" panose="020B0502040204020203" pitchFamily="34" charset="0"/>
                </a:rPr>
                <a:t>Migrate</a:t>
              </a:r>
            </a:p>
          </p:txBody>
        </p:sp>
        <p:sp>
          <p:nvSpPr>
            <p:cNvPr id="47" name="Send" title="Icon of a paper airplane">
              <a:extLst>
                <a:ext uri="{FF2B5EF4-FFF2-40B4-BE49-F238E27FC236}">
                  <a16:creationId xmlns:a16="http://schemas.microsoft.com/office/drawing/2014/main" id="{6ECDA94F-DF56-43EA-8E40-0497753E15E9}"/>
                </a:ext>
              </a:extLst>
            </p:cNvPr>
            <p:cNvSpPr>
              <a:spLocks noChangeAspect="1" noEditPoints="1"/>
            </p:cNvSpPr>
            <p:nvPr/>
          </p:nvSpPr>
          <p:spPr bwMode="auto">
            <a:xfrm>
              <a:off x="8169943" y="806722"/>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grpSp>
      <p:sp>
        <p:nvSpPr>
          <p:cNvPr id="48" name="Rectangle 47">
            <a:extLst>
              <a:ext uri="{FF2B5EF4-FFF2-40B4-BE49-F238E27FC236}">
                <a16:creationId xmlns:a16="http://schemas.microsoft.com/office/drawing/2014/main" id="{5C809785-2730-4BD4-A207-73AFDE0658E3}"/>
              </a:ext>
            </a:extLst>
          </p:cNvPr>
          <p:cNvSpPr/>
          <p:nvPr/>
        </p:nvSpPr>
        <p:spPr bwMode="auto">
          <a:xfrm>
            <a:off x="5443371" y="3711387"/>
            <a:ext cx="1344706" cy="13769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D14FC4B-C3C9-4C44-93BE-AE3A805F2486}"/>
              </a:ext>
            </a:extLst>
          </p:cNvPr>
          <p:cNvSpPr>
            <a:spLocks noGrp="1"/>
          </p:cNvSpPr>
          <p:nvPr>
            <p:ph type="title"/>
          </p:nvPr>
        </p:nvSpPr>
        <p:spPr/>
        <p:txBody>
          <a:bodyPr/>
          <a:lstStyle/>
          <a:p>
            <a:r>
              <a:rPr lang="en-US" dirty="0"/>
              <a:t>Azure Database migration journey</a:t>
            </a:r>
          </a:p>
        </p:txBody>
      </p:sp>
      <p:sp>
        <p:nvSpPr>
          <p:cNvPr id="4" name="speedometer_2" title="Icon of a spedometer showing fast speed">
            <a:extLst>
              <a:ext uri="{FF2B5EF4-FFF2-40B4-BE49-F238E27FC236}">
                <a16:creationId xmlns:a16="http://schemas.microsoft.com/office/drawing/2014/main" id="{93D48A17-883F-487D-9A4E-ADFB573DB8E7}"/>
              </a:ext>
            </a:extLst>
          </p:cNvPr>
          <p:cNvSpPr>
            <a:spLocks noChangeAspect="1" noEditPoints="1"/>
          </p:cNvSpPr>
          <p:nvPr/>
        </p:nvSpPr>
        <p:spPr bwMode="auto">
          <a:xfrm>
            <a:off x="9877457" y="3724103"/>
            <a:ext cx="668220" cy="66821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2E5F16A-1C66-4415-96FC-885DEAD1DFF7}"/>
              </a:ext>
            </a:extLst>
          </p:cNvPr>
          <p:cNvSpPr/>
          <p:nvPr/>
        </p:nvSpPr>
        <p:spPr bwMode="auto">
          <a:xfrm>
            <a:off x="1331569" y="4555888"/>
            <a:ext cx="134339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dirty="0">
                <a:solidFill>
                  <a:srgbClr val="0070C0"/>
                </a:solidFill>
                <a:latin typeface="Segoe UI" panose="020B0502040204020203" pitchFamily="34" charset="0"/>
                <a:cs typeface="Segoe UI" panose="020B0502040204020203" pitchFamily="34" charset="0"/>
              </a:rPr>
              <a:t>Assess</a:t>
            </a:r>
          </a:p>
        </p:txBody>
      </p:sp>
      <p:sp>
        <p:nvSpPr>
          <p:cNvPr id="10" name="Rectangle 9">
            <a:extLst>
              <a:ext uri="{FF2B5EF4-FFF2-40B4-BE49-F238E27FC236}">
                <a16:creationId xmlns:a16="http://schemas.microsoft.com/office/drawing/2014/main" id="{06EDE159-8B87-465C-B9D3-CA8E329B9C21}"/>
              </a:ext>
            </a:extLst>
          </p:cNvPr>
          <p:cNvSpPr/>
          <p:nvPr/>
        </p:nvSpPr>
        <p:spPr bwMode="auto">
          <a:xfrm>
            <a:off x="9202690" y="4555888"/>
            <a:ext cx="2080756"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dirty="0">
                <a:solidFill>
                  <a:srgbClr val="0070C0"/>
                </a:solidFill>
                <a:latin typeface="Segoe UI" panose="020B0502040204020203" pitchFamily="34" charset="0"/>
                <a:cs typeface="Segoe UI" panose="020B0502040204020203" pitchFamily="34" charset="0"/>
              </a:rPr>
              <a:t>Optimize</a:t>
            </a:r>
          </a:p>
        </p:txBody>
      </p:sp>
      <p:grpSp>
        <p:nvGrpSpPr>
          <p:cNvPr id="11" name="Group 10">
            <a:extLst>
              <a:ext uri="{FF2B5EF4-FFF2-40B4-BE49-F238E27FC236}">
                <a16:creationId xmlns:a16="http://schemas.microsoft.com/office/drawing/2014/main" id="{1E56A1C4-7D31-4B30-B7CB-EC5FF9B3DB58}"/>
              </a:ext>
            </a:extLst>
          </p:cNvPr>
          <p:cNvGrpSpPr>
            <a:grpSpLocks noChangeAspect="1"/>
          </p:cNvGrpSpPr>
          <p:nvPr/>
        </p:nvGrpSpPr>
        <p:grpSpPr>
          <a:xfrm>
            <a:off x="1610684" y="3744457"/>
            <a:ext cx="785160" cy="755214"/>
            <a:chOff x="749832" y="4317776"/>
            <a:chExt cx="277735" cy="267142"/>
          </a:xfrm>
        </p:grpSpPr>
        <p:sp>
          <p:nvSpPr>
            <p:cNvPr id="12" name="magnify" title="Icon of a magnifying glass">
              <a:extLst>
                <a:ext uri="{FF2B5EF4-FFF2-40B4-BE49-F238E27FC236}">
                  <a16:creationId xmlns:a16="http://schemas.microsoft.com/office/drawing/2014/main" id="{9D946556-C42F-4C4F-8309-F5631343938C}"/>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98E0A366-17BE-476E-A0DA-70657C597218}"/>
                </a:ext>
              </a:extLst>
            </p:cNvPr>
            <p:cNvSpPr/>
            <p:nvPr/>
          </p:nvSpPr>
          <p:spPr bwMode="auto">
            <a:xfrm>
              <a:off x="904218" y="4366496"/>
              <a:ext cx="69147" cy="839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A50E4D37-8B79-4DDD-9D1F-C1976BC71E46}"/>
              </a:ext>
            </a:extLst>
          </p:cNvPr>
          <p:cNvGrpSpPr/>
          <p:nvPr/>
        </p:nvGrpSpPr>
        <p:grpSpPr>
          <a:xfrm>
            <a:off x="3171651" y="2515734"/>
            <a:ext cx="5815822" cy="3458029"/>
            <a:chOff x="3171651" y="2515734"/>
            <a:chExt cx="5815822" cy="3767827"/>
          </a:xfrm>
        </p:grpSpPr>
        <p:sp>
          <p:nvSpPr>
            <p:cNvPr id="15" name="Rectangle 14">
              <a:extLst>
                <a:ext uri="{FF2B5EF4-FFF2-40B4-BE49-F238E27FC236}">
                  <a16:creationId xmlns:a16="http://schemas.microsoft.com/office/drawing/2014/main" id="{3E7CFA1D-C13A-4238-B272-54ECC00306BF}"/>
                </a:ext>
              </a:extLst>
            </p:cNvPr>
            <p:cNvSpPr/>
            <p:nvPr/>
          </p:nvSpPr>
          <p:spPr>
            <a:xfrm>
              <a:off x="4843580" y="2515734"/>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(lift and shift)</a:t>
              </a:r>
            </a:p>
          </p:txBody>
        </p:sp>
        <p:sp>
          <p:nvSpPr>
            <p:cNvPr id="16" name="Rectangle 15">
              <a:extLst>
                <a:ext uri="{FF2B5EF4-FFF2-40B4-BE49-F238E27FC236}">
                  <a16:creationId xmlns:a16="http://schemas.microsoft.com/office/drawing/2014/main" id="{4311C231-C608-42C9-B611-0D575FA997F1}"/>
                </a:ext>
              </a:extLst>
            </p:cNvPr>
            <p:cNvSpPr/>
            <p:nvPr/>
          </p:nvSpPr>
          <p:spPr>
            <a:xfrm>
              <a:off x="4843580" y="3490915"/>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Refactor</a:t>
              </a:r>
            </a:p>
          </p:txBody>
        </p:sp>
        <p:sp>
          <p:nvSpPr>
            <p:cNvPr id="17" name="Rectangle 16">
              <a:extLst>
                <a:ext uri="{FF2B5EF4-FFF2-40B4-BE49-F238E27FC236}">
                  <a16:creationId xmlns:a16="http://schemas.microsoft.com/office/drawing/2014/main" id="{203754D4-602A-426D-8D19-B10EE07B19EF}"/>
                </a:ext>
              </a:extLst>
            </p:cNvPr>
            <p:cNvSpPr/>
            <p:nvPr/>
          </p:nvSpPr>
          <p:spPr>
            <a:xfrm>
              <a:off x="4843580" y="4473470"/>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Rearchitect</a:t>
              </a:r>
            </a:p>
          </p:txBody>
        </p:sp>
        <p:sp>
          <p:nvSpPr>
            <p:cNvPr id="18" name="Rectangle 17">
              <a:extLst>
                <a:ext uri="{FF2B5EF4-FFF2-40B4-BE49-F238E27FC236}">
                  <a16:creationId xmlns:a16="http://schemas.microsoft.com/office/drawing/2014/main" id="{7D7CB02D-3288-4319-BEE4-902AA673DE0E}"/>
                </a:ext>
              </a:extLst>
            </p:cNvPr>
            <p:cNvSpPr/>
            <p:nvPr/>
          </p:nvSpPr>
          <p:spPr>
            <a:xfrm>
              <a:off x="4843580" y="5478148"/>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Rebuild</a:t>
              </a:r>
            </a:p>
          </p:txBody>
        </p:sp>
        <p:cxnSp>
          <p:nvCxnSpPr>
            <p:cNvPr id="19" name="Straight Connector 18">
              <a:extLst>
                <a:ext uri="{FF2B5EF4-FFF2-40B4-BE49-F238E27FC236}">
                  <a16:creationId xmlns:a16="http://schemas.microsoft.com/office/drawing/2014/main" id="{98114A00-D107-4E77-A153-FEEDE905B94B}"/>
                </a:ext>
              </a:extLst>
            </p:cNvPr>
            <p:cNvCxnSpPr>
              <a:cxnSpLocks/>
            </p:cNvCxnSpPr>
            <p:nvPr/>
          </p:nvCxnSpPr>
          <p:spPr>
            <a:xfrm>
              <a:off x="3171651" y="292589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BFC5DD-EED9-4B05-8D3E-B6B268F55C44}"/>
                </a:ext>
              </a:extLst>
            </p:cNvPr>
            <p:cNvCxnSpPr>
              <a:cxnSpLocks/>
            </p:cNvCxnSpPr>
            <p:nvPr/>
          </p:nvCxnSpPr>
          <p:spPr>
            <a:xfrm>
              <a:off x="3171651"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97719B-8DE3-4BCD-B806-4FC3D85EABDF}"/>
                </a:ext>
              </a:extLst>
            </p:cNvPr>
            <p:cNvCxnSpPr>
              <a:cxnSpLocks/>
            </p:cNvCxnSpPr>
            <p:nvPr/>
          </p:nvCxnSpPr>
          <p:spPr>
            <a:xfrm>
              <a:off x="3171651"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909B3A-94D7-41D8-9220-4D76DD54553C}"/>
                </a:ext>
              </a:extLst>
            </p:cNvPr>
            <p:cNvCxnSpPr>
              <a:cxnSpLocks/>
            </p:cNvCxnSpPr>
            <p:nvPr/>
          </p:nvCxnSpPr>
          <p:spPr>
            <a:xfrm>
              <a:off x="3171651"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8E6CA9-D13C-4250-B12C-833681DCE713}"/>
                </a:ext>
              </a:extLst>
            </p:cNvPr>
            <p:cNvCxnSpPr>
              <a:cxnSpLocks/>
            </p:cNvCxnSpPr>
            <p:nvPr/>
          </p:nvCxnSpPr>
          <p:spPr>
            <a:xfrm>
              <a:off x="7341553" y="292775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F6E17C-80BF-4B28-B630-85935A751212}"/>
                </a:ext>
              </a:extLst>
            </p:cNvPr>
            <p:cNvCxnSpPr>
              <a:cxnSpLocks/>
            </p:cNvCxnSpPr>
            <p:nvPr/>
          </p:nvCxnSpPr>
          <p:spPr>
            <a:xfrm>
              <a:off x="7341553"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39536D-19D1-485C-94ED-B0EFDA3DBEAC}"/>
                </a:ext>
              </a:extLst>
            </p:cNvPr>
            <p:cNvCxnSpPr>
              <a:cxnSpLocks/>
            </p:cNvCxnSpPr>
            <p:nvPr/>
          </p:nvCxnSpPr>
          <p:spPr>
            <a:xfrm>
              <a:off x="7341553"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A4B0EFE-017D-4954-9367-D96E29E5A324}"/>
                </a:ext>
              </a:extLst>
            </p:cNvPr>
            <p:cNvCxnSpPr>
              <a:cxnSpLocks/>
            </p:cNvCxnSpPr>
            <p:nvPr/>
          </p:nvCxnSpPr>
          <p:spPr>
            <a:xfrm>
              <a:off x="7341553"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BFDAEC-AD02-4DE8-A60B-34EE2DCF97B0}"/>
                </a:ext>
              </a:extLst>
            </p:cNvPr>
            <p:cNvCxnSpPr>
              <a:cxnSpLocks/>
            </p:cNvCxnSpPr>
            <p:nvPr/>
          </p:nvCxnSpPr>
          <p:spPr>
            <a:xfrm>
              <a:off x="3171651" y="2913555"/>
              <a:ext cx="0" cy="2991366"/>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grpSp>
      <p:sp>
        <p:nvSpPr>
          <p:cNvPr id="29" name="tool">
            <a:extLst>
              <a:ext uri="{FF2B5EF4-FFF2-40B4-BE49-F238E27FC236}">
                <a16:creationId xmlns:a16="http://schemas.microsoft.com/office/drawing/2014/main" id="{8122F01E-C92E-484C-9245-145C8D9E1245}"/>
              </a:ext>
            </a:extLst>
          </p:cNvPr>
          <p:cNvSpPr>
            <a:spLocks noChangeAspect="1" noEditPoints="1"/>
          </p:cNvSpPr>
          <p:nvPr/>
        </p:nvSpPr>
        <p:spPr bwMode="auto">
          <a:xfrm>
            <a:off x="5084555" y="5408359"/>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 name="Freeform 96">
            <a:extLst>
              <a:ext uri="{FF2B5EF4-FFF2-40B4-BE49-F238E27FC236}">
                <a16:creationId xmlns:a16="http://schemas.microsoft.com/office/drawing/2014/main" id="{1948A1A6-3659-4B6D-BFB1-27B302AA9AC4}"/>
              </a:ext>
            </a:extLst>
          </p:cNvPr>
          <p:cNvSpPr>
            <a:spLocks noChangeAspect="1" noEditPoints="1"/>
          </p:cNvSpPr>
          <p:nvPr/>
        </p:nvSpPr>
        <p:spPr bwMode="auto">
          <a:xfrm>
            <a:off x="5014048" y="4492687"/>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 name="network_3">
            <a:extLst>
              <a:ext uri="{FF2B5EF4-FFF2-40B4-BE49-F238E27FC236}">
                <a16:creationId xmlns:a16="http://schemas.microsoft.com/office/drawing/2014/main" id="{BCAC06BF-E563-4A5A-ACAA-E5F3B8085E6D}"/>
              </a:ext>
            </a:extLst>
          </p:cNvPr>
          <p:cNvSpPr>
            <a:spLocks noChangeAspect="1" noEditPoints="1"/>
          </p:cNvSpPr>
          <p:nvPr/>
        </p:nvSpPr>
        <p:spPr bwMode="auto">
          <a:xfrm>
            <a:off x="4975598" y="2661127"/>
            <a:ext cx="422672" cy="43862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2" name="PageEdit_EFB8">
            <a:extLst>
              <a:ext uri="{FF2B5EF4-FFF2-40B4-BE49-F238E27FC236}">
                <a16:creationId xmlns:a16="http://schemas.microsoft.com/office/drawing/2014/main" id="{BABE697E-2F3F-4395-B30C-9A00A819D899}"/>
              </a:ext>
            </a:extLst>
          </p:cNvPr>
          <p:cNvSpPr>
            <a:spLocks noChangeAspect="1" noEditPoints="1"/>
          </p:cNvSpPr>
          <p:nvPr/>
        </p:nvSpPr>
        <p:spPr bwMode="auto">
          <a:xfrm>
            <a:off x="5041822" y="357701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3" name="TextBox 32">
            <a:extLst>
              <a:ext uri="{FF2B5EF4-FFF2-40B4-BE49-F238E27FC236}">
                <a16:creationId xmlns:a16="http://schemas.microsoft.com/office/drawing/2014/main" id="{619C1730-EA18-46B7-AD4D-F212D2AC9098}"/>
              </a:ext>
            </a:extLst>
          </p:cNvPr>
          <p:cNvSpPr txBox="1"/>
          <p:nvPr/>
        </p:nvSpPr>
        <p:spPr>
          <a:xfrm>
            <a:off x="273642" y="6541747"/>
            <a:ext cx="11378607" cy="4339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353535"/>
                    </a:gs>
                    <a:gs pos="30000">
                      <a:srgbClr val="353535"/>
                    </a:gs>
                  </a:gsLst>
                  <a:lin ang="5400000" scaled="0"/>
                </a:gradFill>
                <a:effectLst/>
                <a:uLnTx/>
                <a:uFillTx/>
              </a:rPr>
              <a:t>* These migration strategies are adopted from Gartner research. Gartner also calls </a:t>
            </a:r>
            <a:r>
              <a:rPr kumimoji="0" lang="en-US" sz="1000" b="0" i="0" u="none" strike="noStrike" kern="1200" cap="none" spc="0" normalizeH="0" baseline="0" noProof="0" dirty="0">
                <a:ln>
                  <a:noFill/>
                </a:ln>
                <a:gradFill>
                  <a:gsLst>
                    <a:gs pos="2917">
                      <a:srgbClr val="353535"/>
                    </a:gs>
                    <a:gs pos="30000">
                      <a:srgbClr val="353535"/>
                    </a:gs>
                  </a:gsLst>
                  <a:lin ang="5400000" scaled="0"/>
                </a:gradFill>
                <a:effectLst/>
                <a:uLnTx/>
                <a:uFillTx/>
                <a:cs typeface="Segoe UI" panose="020B0502040204020203" pitchFamily="34" charset="0"/>
              </a:rPr>
              <a:t>out a </a:t>
            </a:r>
            <a:r>
              <a:rPr kumimoji="0" lang="en-US" sz="1000" b="0" i="0" u="none" strike="noStrike" kern="1200" cap="none" spc="0" normalizeH="0" baseline="0" noProof="0" dirty="0">
                <a:ln>
                  <a:noFill/>
                </a:ln>
                <a:gradFill>
                  <a:gsLst>
                    <a:gs pos="2917">
                      <a:srgbClr val="353535"/>
                    </a:gs>
                    <a:gs pos="30000">
                      <a:srgbClr val="353535"/>
                    </a:gs>
                  </a:gsLst>
                  <a:lin ang="5400000" scaled="0"/>
                </a:gradFill>
                <a:effectLst/>
                <a:uLnTx/>
                <a:uFillTx/>
              </a:rPr>
              <a:t>5</a:t>
            </a:r>
            <a:r>
              <a:rPr kumimoji="0" lang="en-US" sz="1000" b="0" i="0" u="none" strike="noStrike" kern="1200" cap="none" spc="0" normalizeH="0" baseline="30000" noProof="0" dirty="0">
                <a:ln>
                  <a:noFill/>
                </a:ln>
                <a:gradFill>
                  <a:gsLst>
                    <a:gs pos="2917">
                      <a:srgbClr val="353535"/>
                    </a:gs>
                    <a:gs pos="30000">
                      <a:srgbClr val="353535"/>
                    </a:gs>
                  </a:gsLst>
                  <a:lin ang="5400000" scaled="0"/>
                </a:gradFill>
                <a:effectLst/>
                <a:uLnTx/>
                <a:uFillTx/>
              </a:rPr>
              <a:t>th</a:t>
            </a:r>
            <a:r>
              <a:rPr kumimoji="0" lang="en-US" sz="1000" b="0" i="0" u="none" strike="noStrike" kern="1200" cap="none" spc="0" normalizeH="0" baseline="0" noProof="0" dirty="0">
                <a:ln>
                  <a:noFill/>
                </a:ln>
                <a:gradFill>
                  <a:gsLst>
                    <a:gs pos="2917">
                      <a:srgbClr val="353535"/>
                    </a:gs>
                    <a:gs pos="30000">
                      <a:srgbClr val="353535"/>
                    </a:gs>
                  </a:gsLst>
                  <a:lin ang="5400000" scaled="0"/>
                </a:gradFill>
                <a:effectLst/>
                <a:uLnTx/>
                <a:uFillTx/>
              </a:rPr>
              <a:t> strategy called “Replace,” which is all about SaaS. We won’t focus on that here.  </a:t>
            </a:r>
          </a:p>
        </p:txBody>
      </p:sp>
      <p:grpSp>
        <p:nvGrpSpPr>
          <p:cNvPr id="53" name="Group 52">
            <a:extLst>
              <a:ext uri="{FF2B5EF4-FFF2-40B4-BE49-F238E27FC236}">
                <a16:creationId xmlns:a16="http://schemas.microsoft.com/office/drawing/2014/main" id="{CF259801-528A-4F92-8348-A4FA8969AC33}"/>
              </a:ext>
            </a:extLst>
          </p:cNvPr>
          <p:cNvGrpSpPr/>
          <p:nvPr/>
        </p:nvGrpSpPr>
        <p:grpSpPr>
          <a:xfrm>
            <a:off x="5230008" y="1364327"/>
            <a:ext cx="1742358" cy="1013619"/>
            <a:chOff x="5230008" y="1364327"/>
            <a:chExt cx="1742358" cy="1013619"/>
          </a:xfrm>
        </p:grpSpPr>
        <p:sp>
          <p:nvSpPr>
            <p:cNvPr id="9" name="Rectangle 8">
              <a:extLst>
                <a:ext uri="{FF2B5EF4-FFF2-40B4-BE49-F238E27FC236}">
                  <a16:creationId xmlns:a16="http://schemas.microsoft.com/office/drawing/2014/main" id="{0ECD6ED6-3FFE-4D8F-9CED-330060AB4D42}"/>
                </a:ext>
              </a:extLst>
            </p:cNvPr>
            <p:cNvSpPr/>
            <p:nvPr/>
          </p:nvSpPr>
          <p:spPr bwMode="auto">
            <a:xfrm>
              <a:off x="5230008" y="1957701"/>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dirty="0">
                  <a:solidFill>
                    <a:srgbClr val="0070C0"/>
                  </a:solidFill>
                  <a:latin typeface="Segoe UI" panose="020B0502040204020203" pitchFamily="34" charset="0"/>
                  <a:cs typeface="Segoe UI" panose="020B0502040204020203" pitchFamily="34" charset="0"/>
                </a:rPr>
                <a:t>Migrate</a:t>
              </a:r>
            </a:p>
          </p:txBody>
        </p:sp>
        <p:sp>
          <p:nvSpPr>
            <p:cNvPr id="14" name="Send" title="Icon of a paper airplane">
              <a:extLst>
                <a:ext uri="{FF2B5EF4-FFF2-40B4-BE49-F238E27FC236}">
                  <a16:creationId xmlns:a16="http://schemas.microsoft.com/office/drawing/2014/main" id="{6B594507-C5CD-44B5-97DB-97823724547B}"/>
                </a:ext>
              </a:extLst>
            </p:cNvPr>
            <p:cNvSpPr>
              <a:spLocks noChangeAspect="1" noEditPoints="1"/>
            </p:cNvSpPr>
            <p:nvPr/>
          </p:nvSpPr>
          <p:spPr bwMode="auto">
            <a:xfrm>
              <a:off x="5822986" y="1364327"/>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7A46A6B0-5A6E-48F9-B8ED-24853076C403}"/>
                </a:ext>
              </a:extLst>
            </p:cNvPr>
            <p:cNvSpPr txBox="1"/>
            <p:nvPr/>
          </p:nvSpPr>
          <p:spPr>
            <a:xfrm>
              <a:off x="6450013" y="1805482"/>
              <a:ext cx="471055"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t>
              </a:r>
            </a:p>
          </p:txBody>
        </p:sp>
      </p:grpSp>
      <p:sp>
        <p:nvSpPr>
          <p:cNvPr id="34" name="Rectangle 33">
            <a:extLst>
              <a:ext uri="{FF2B5EF4-FFF2-40B4-BE49-F238E27FC236}">
                <a16:creationId xmlns:a16="http://schemas.microsoft.com/office/drawing/2014/main" id="{C3D5DFD4-D492-4B7A-B796-EE6256B9ED76}"/>
              </a:ext>
            </a:extLst>
          </p:cNvPr>
          <p:cNvSpPr/>
          <p:nvPr/>
        </p:nvSpPr>
        <p:spPr bwMode="auto">
          <a:xfrm>
            <a:off x="4652647" y="2372116"/>
            <a:ext cx="2873823" cy="185563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D401A365-306E-472B-AFB8-B7D4272D4A52}"/>
              </a:ext>
            </a:extLst>
          </p:cNvPr>
          <p:cNvSpPr/>
          <p:nvPr/>
        </p:nvSpPr>
        <p:spPr bwMode="auto">
          <a:xfrm>
            <a:off x="4652647" y="4262993"/>
            <a:ext cx="2873826" cy="18258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198B489-F8D6-4326-B623-F00CB60420A4}"/>
              </a:ext>
            </a:extLst>
          </p:cNvPr>
          <p:cNvSpPr txBox="1"/>
          <p:nvPr/>
        </p:nvSpPr>
        <p:spPr>
          <a:xfrm>
            <a:off x="9260821" y="2541512"/>
            <a:ext cx="3024412" cy="842068"/>
          </a:xfrm>
          <a:prstGeom prst="rect">
            <a:avLst/>
          </a:prstGeom>
          <a:noFill/>
        </p:spPr>
        <p:txBody>
          <a:bodyPr wrap="square" lIns="93260" tIns="46630" rIns="93260" bIns="46630" rtlCol="0">
            <a:spAutoFit/>
          </a:bodyPr>
          <a:lstStyle/>
          <a:p>
            <a:pPr defTabSz="932563">
              <a:lnSpc>
                <a:spcPct val="90000"/>
              </a:lnSpc>
              <a:spcAft>
                <a:spcPts val="612"/>
              </a:spcAft>
            </a:pPr>
            <a:r>
              <a:rPr lang="en-US" b="1" dirty="0">
                <a:solidFill>
                  <a:srgbClr val="00B050"/>
                </a:solidFill>
                <a:latin typeface="+mj-lt"/>
              </a:rPr>
              <a:t>Enables optimization</a:t>
            </a:r>
            <a:br>
              <a:rPr lang="en-US" b="1" dirty="0">
                <a:solidFill>
                  <a:srgbClr val="00B050"/>
                </a:solidFill>
                <a:latin typeface="+mj-lt"/>
              </a:rPr>
            </a:br>
            <a:r>
              <a:rPr lang="en-US" b="1" dirty="0">
                <a:solidFill>
                  <a:srgbClr val="00B050"/>
                </a:solidFill>
                <a:latin typeface="+mj-lt"/>
              </a:rPr>
              <a:t>during or post migration</a:t>
            </a:r>
            <a:br>
              <a:rPr lang="en-US" b="1" dirty="0">
                <a:solidFill>
                  <a:srgbClr val="00B050"/>
                </a:solidFill>
                <a:latin typeface="+mj-lt"/>
              </a:rPr>
            </a:br>
            <a:r>
              <a:rPr lang="en-US" b="1" dirty="0">
                <a:solidFill>
                  <a:srgbClr val="00B050"/>
                </a:solidFill>
                <a:latin typeface="+mj-lt"/>
              </a:rPr>
              <a:t>(fully managed service)</a:t>
            </a:r>
          </a:p>
        </p:txBody>
      </p:sp>
      <p:sp>
        <p:nvSpPr>
          <p:cNvPr id="38" name="TextBox 37">
            <a:extLst>
              <a:ext uri="{FF2B5EF4-FFF2-40B4-BE49-F238E27FC236}">
                <a16:creationId xmlns:a16="http://schemas.microsoft.com/office/drawing/2014/main" id="{13154E8C-B319-4ED3-A8BB-F7E4B15C3874}"/>
              </a:ext>
            </a:extLst>
          </p:cNvPr>
          <p:cNvSpPr txBox="1"/>
          <p:nvPr/>
        </p:nvSpPr>
        <p:spPr>
          <a:xfrm>
            <a:off x="9260821" y="5172046"/>
            <a:ext cx="2623560" cy="592769"/>
          </a:xfrm>
          <a:prstGeom prst="rect">
            <a:avLst/>
          </a:prstGeom>
          <a:noFill/>
        </p:spPr>
        <p:txBody>
          <a:bodyPr wrap="none" lIns="93260" tIns="46630" rIns="93260" bIns="46630" rtlCol="0">
            <a:spAutoFit/>
          </a:bodyPr>
          <a:lstStyle/>
          <a:p>
            <a:pPr defTabSz="932563">
              <a:lnSpc>
                <a:spcPct val="90000"/>
              </a:lnSpc>
              <a:spcAft>
                <a:spcPts val="612"/>
              </a:spcAft>
            </a:pPr>
            <a:r>
              <a:rPr lang="en-US" b="1" dirty="0">
                <a:solidFill>
                  <a:srgbClr val="FF0000"/>
                </a:solidFill>
                <a:latin typeface="+mj-lt"/>
              </a:rPr>
              <a:t>IaaS (virtual machines) </a:t>
            </a:r>
            <a:br>
              <a:rPr lang="en-US" b="1" dirty="0">
                <a:solidFill>
                  <a:srgbClr val="FF0000"/>
                </a:solidFill>
                <a:latin typeface="+mj-lt"/>
              </a:rPr>
            </a:br>
            <a:r>
              <a:rPr lang="en-US" b="1" dirty="0">
                <a:solidFill>
                  <a:srgbClr val="FF0000"/>
                </a:solidFill>
                <a:latin typeface="+mj-lt"/>
              </a:rPr>
              <a:t>fall short here</a:t>
            </a:r>
          </a:p>
        </p:txBody>
      </p:sp>
      <p:sp>
        <p:nvSpPr>
          <p:cNvPr id="39" name="TextBox 38">
            <a:extLst>
              <a:ext uri="{FF2B5EF4-FFF2-40B4-BE49-F238E27FC236}">
                <a16:creationId xmlns:a16="http://schemas.microsoft.com/office/drawing/2014/main" id="{120831B1-A7E0-42AB-A1DD-0F309733D82E}"/>
              </a:ext>
            </a:extLst>
          </p:cNvPr>
          <p:cNvSpPr txBox="1"/>
          <p:nvPr/>
        </p:nvSpPr>
        <p:spPr>
          <a:xfrm>
            <a:off x="358410" y="2773543"/>
            <a:ext cx="2334314" cy="842068"/>
          </a:xfrm>
          <a:prstGeom prst="rect">
            <a:avLst/>
          </a:prstGeom>
          <a:noFill/>
        </p:spPr>
        <p:txBody>
          <a:bodyPr wrap="none" lIns="93260" tIns="46630" rIns="93260" bIns="46630" rtlCol="0">
            <a:spAutoFit/>
          </a:bodyPr>
          <a:lstStyle/>
          <a:p>
            <a:pPr defTabSz="932563">
              <a:lnSpc>
                <a:spcPct val="90000"/>
              </a:lnSpc>
              <a:spcAft>
                <a:spcPts val="612"/>
              </a:spcAft>
            </a:pPr>
            <a:r>
              <a:rPr lang="en-US" b="1" dirty="0">
                <a:solidFill>
                  <a:srgbClr val="00B050"/>
                </a:solidFill>
                <a:latin typeface="+mj-lt"/>
              </a:rPr>
              <a:t>Enables rehosting or</a:t>
            </a:r>
            <a:br>
              <a:rPr lang="en-US" b="1" dirty="0">
                <a:solidFill>
                  <a:srgbClr val="00B050"/>
                </a:solidFill>
                <a:latin typeface="+mj-lt"/>
              </a:rPr>
            </a:br>
            <a:r>
              <a:rPr lang="en-US" b="1" dirty="0">
                <a:solidFill>
                  <a:srgbClr val="00B050"/>
                </a:solidFill>
                <a:latin typeface="+mj-lt"/>
              </a:rPr>
              <a:t>light refactoring for </a:t>
            </a:r>
            <a:br>
              <a:rPr lang="en-US" b="1" dirty="0">
                <a:solidFill>
                  <a:srgbClr val="00B050"/>
                </a:solidFill>
                <a:latin typeface="+mj-lt"/>
              </a:rPr>
            </a:br>
            <a:r>
              <a:rPr lang="en-US" b="1" dirty="0">
                <a:solidFill>
                  <a:srgbClr val="00B050"/>
                </a:solidFill>
                <a:latin typeface="+mj-lt"/>
              </a:rPr>
              <a:t>most apps</a:t>
            </a:r>
          </a:p>
        </p:txBody>
      </p:sp>
      <p:sp>
        <p:nvSpPr>
          <p:cNvPr id="41" name="TextBox 40">
            <a:extLst>
              <a:ext uri="{FF2B5EF4-FFF2-40B4-BE49-F238E27FC236}">
                <a16:creationId xmlns:a16="http://schemas.microsoft.com/office/drawing/2014/main" id="{193F056D-97CD-44A6-8447-5B6610C3CD6D}"/>
              </a:ext>
            </a:extLst>
          </p:cNvPr>
          <p:cNvSpPr txBox="1"/>
          <p:nvPr/>
        </p:nvSpPr>
        <p:spPr>
          <a:xfrm>
            <a:off x="390683" y="5108966"/>
            <a:ext cx="2246854" cy="995956"/>
          </a:xfrm>
          <a:prstGeom prst="rect">
            <a:avLst/>
          </a:prstGeom>
          <a:noFill/>
        </p:spPr>
        <p:txBody>
          <a:bodyPr wrap="none" lIns="93260" tIns="46630" rIns="93260" bIns="46630" rtlCol="0">
            <a:spAutoFit/>
          </a:bodyPr>
          <a:lstStyle/>
          <a:p>
            <a:pPr defTabSz="932563">
              <a:lnSpc>
                <a:spcPct val="90000"/>
              </a:lnSpc>
              <a:spcAft>
                <a:spcPts val="612"/>
              </a:spcAft>
            </a:pPr>
            <a:r>
              <a:rPr lang="en-US" b="1" dirty="0">
                <a:solidFill>
                  <a:srgbClr val="FF0000"/>
                </a:solidFill>
                <a:latin typeface="+mj-lt"/>
              </a:rPr>
              <a:t>Eliminates the need</a:t>
            </a:r>
          </a:p>
          <a:p>
            <a:pPr defTabSz="932563">
              <a:lnSpc>
                <a:spcPct val="90000"/>
              </a:lnSpc>
              <a:spcAft>
                <a:spcPts val="612"/>
              </a:spcAft>
            </a:pPr>
            <a:r>
              <a:rPr lang="en-US" b="1" dirty="0">
                <a:solidFill>
                  <a:srgbClr val="FF0000"/>
                </a:solidFill>
                <a:latin typeface="+mj-lt"/>
              </a:rPr>
              <a:t>to rearchitect or </a:t>
            </a:r>
          </a:p>
          <a:p>
            <a:pPr defTabSz="932563">
              <a:lnSpc>
                <a:spcPct val="90000"/>
              </a:lnSpc>
              <a:spcAft>
                <a:spcPts val="612"/>
              </a:spcAft>
            </a:pPr>
            <a:r>
              <a:rPr lang="en-US" b="1" dirty="0">
                <a:solidFill>
                  <a:srgbClr val="FF0000"/>
                </a:solidFill>
                <a:latin typeface="+mj-lt"/>
              </a:rPr>
              <a:t>rebuild your apps</a:t>
            </a:r>
          </a:p>
        </p:txBody>
      </p:sp>
      <p:grpSp>
        <p:nvGrpSpPr>
          <p:cNvPr id="7" name="Group 6">
            <a:extLst>
              <a:ext uri="{FF2B5EF4-FFF2-40B4-BE49-F238E27FC236}">
                <a16:creationId xmlns:a16="http://schemas.microsoft.com/office/drawing/2014/main" id="{A15FD7A6-ED6C-41A5-BF5E-1BC062D07957}"/>
              </a:ext>
            </a:extLst>
          </p:cNvPr>
          <p:cNvGrpSpPr/>
          <p:nvPr/>
        </p:nvGrpSpPr>
        <p:grpSpPr>
          <a:xfrm>
            <a:off x="430792" y="1763237"/>
            <a:ext cx="3257969" cy="764811"/>
            <a:chOff x="430792" y="1763237"/>
            <a:chExt cx="3257969" cy="764811"/>
          </a:xfrm>
        </p:grpSpPr>
        <p:grpSp>
          <p:nvGrpSpPr>
            <p:cNvPr id="43" name="Group 42">
              <a:extLst>
                <a:ext uri="{FF2B5EF4-FFF2-40B4-BE49-F238E27FC236}">
                  <a16:creationId xmlns:a16="http://schemas.microsoft.com/office/drawing/2014/main" id="{A7B02B92-70C7-4E5B-A25C-554D6BFBF3D0}"/>
                </a:ext>
              </a:extLst>
            </p:cNvPr>
            <p:cNvGrpSpPr/>
            <p:nvPr/>
          </p:nvGrpSpPr>
          <p:grpSpPr>
            <a:xfrm>
              <a:off x="430792" y="1763237"/>
              <a:ext cx="924672" cy="764811"/>
              <a:chOff x="5770506" y="1941870"/>
              <a:chExt cx="2683253" cy="2185575"/>
            </a:xfrm>
            <a:noFill/>
          </p:grpSpPr>
          <p:sp>
            <p:nvSpPr>
              <p:cNvPr id="44" name="Cylinder 43">
                <a:extLst>
                  <a:ext uri="{FF2B5EF4-FFF2-40B4-BE49-F238E27FC236}">
                    <a16:creationId xmlns:a16="http://schemas.microsoft.com/office/drawing/2014/main" id="{69439A4B-C35B-48DC-A0DA-76D0BBD5BE1C}"/>
                  </a:ext>
                </a:extLst>
              </p:cNvPr>
              <p:cNvSpPr/>
              <p:nvPr/>
            </p:nvSpPr>
            <p:spPr bwMode="auto">
              <a:xfrm>
                <a:off x="5770506" y="1941870"/>
                <a:ext cx="1394222" cy="1765189"/>
              </a:xfrm>
              <a:prstGeom prst="can">
                <a:avLst>
                  <a:gd name="adj" fmla="val 36209"/>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SQL</a:t>
                </a:r>
              </a:p>
            </p:txBody>
          </p:sp>
          <p:sp>
            <p:nvSpPr>
              <p:cNvPr id="45" name="Freeform 146">
                <a:extLst>
                  <a:ext uri="{FF2B5EF4-FFF2-40B4-BE49-F238E27FC236}">
                    <a16:creationId xmlns:a16="http://schemas.microsoft.com/office/drawing/2014/main" id="{AAE3047E-76FC-4C36-B76D-1FD6F90E5D8A}"/>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9B7A7D1-C2B8-4D9C-B033-1F137FF2D84A}"/>
                </a:ext>
              </a:extLst>
            </p:cNvPr>
            <p:cNvSpPr txBox="1"/>
            <p:nvPr/>
          </p:nvSpPr>
          <p:spPr>
            <a:xfrm>
              <a:off x="1237128" y="1839555"/>
              <a:ext cx="245163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Managed Instance</a:t>
              </a:r>
            </a:p>
          </p:txBody>
        </p:sp>
      </p:grpSp>
    </p:spTree>
    <p:extLst>
      <p:ext uri="{BB962C8B-B14F-4D97-AF65-F5344CB8AC3E}">
        <p14:creationId xmlns:p14="http://schemas.microsoft.com/office/powerpoint/2010/main" val="1547629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28"/>
                                        </p:tgtEl>
                                      </p:cBhvr>
                                    </p:animEffect>
                                    <p:anim calcmode="lin" valueType="num">
                                      <p:cBhvr>
                                        <p:cTn id="7" dur="1000"/>
                                        <p:tgtEl>
                                          <p:spTgt spid="28"/>
                                        </p:tgtEl>
                                        <p:attrNameLst>
                                          <p:attrName>ppt_x</p:attrName>
                                        </p:attrNameLst>
                                      </p:cBhvr>
                                      <p:tavLst>
                                        <p:tav tm="0">
                                          <p:val>
                                            <p:strVal val="ppt_x"/>
                                          </p:val>
                                        </p:tav>
                                        <p:tav tm="100000">
                                          <p:val>
                                            <p:strVal val="ppt_x"/>
                                          </p:val>
                                        </p:tav>
                                      </p:tavLst>
                                    </p:anim>
                                    <p:anim calcmode="lin" valueType="num">
                                      <p:cBhvr>
                                        <p:cTn id="8" dur="1000"/>
                                        <p:tgtEl>
                                          <p:spTgt spid="28"/>
                                        </p:tgtEl>
                                        <p:attrNameLst>
                                          <p:attrName>ppt_y</p:attrName>
                                        </p:attrNameLst>
                                      </p:cBhvr>
                                      <p:tavLst>
                                        <p:tav tm="0">
                                          <p:val>
                                            <p:strVal val="ppt_y"/>
                                          </p:val>
                                        </p:tav>
                                        <p:tav tm="100000">
                                          <p:val>
                                            <p:strVal val="ppt_y-.1"/>
                                          </p:val>
                                        </p:tav>
                                      </p:tavLst>
                                    </p:anim>
                                    <p:set>
                                      <p:cBhvr>
                                        <p:cTn id="9" dur="1" fill="hold">
                                          <p:stCondLst>
                                            <p:cond delay="999"/>
                                          </p:stCondLst>
                                        </p:cTn>
                                        <p:tgtEl>
                                          <p:spTgt spid="28"/>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down)">
                                      <p:cBhvr>
                                        <p:cTn id="60" dur="500"/>
                                        <p:tgtEl>
                                          <p:spTgt spid="34"/>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childTnLst>
                          </p:cTn>
                        </p:par>
                        <p:par>
                          <p:cTn id="65" fill="hold">
                            <p:stCondLst>
                              <p:cond delay="1500"/>
                            </p:stCondLst>
                            <p:childTnLst>
                              <p:par>
                                <p:cTn id="66" presetID="22" presetClass="entr" presetSubtype="4"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down)">
                                      <p:cBhvr>
                                        <p:cTn id="6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9" grpId="0" animBg="1"/>
      <p:bldP spid="30" grpId="0" animBg="1"/>
      <p:bldP spid="31" grpId="0" animBg="1"/>
      <p:bldP spid="32" grpId="0" animBg="1"/>
      <p:bldP spid="33" grpId="0"/>
      <p:bldP spid="34" grpId="0" animBg="1"/>
      <p:bldP spid="35" grpId="0" animBg="1"/>
      <p:bldP spid="37" grpId="0"/>
      <p:bldP spid="38" grpId="0"/>
      <p:bldP spid="39"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Built on the same infrastructure as SQL Database</a:t>
              </a:r>
            </a:p>
            <a:p>
              <a:pPr marL="228557" lvl="1" indent="-228557" defTabSz="1066595">
                <a:lnSpc>
                  <a:spcPct val="150000"/>
                </a:lnSpc>
                <a:spcBef>
                  <a:spcPct val="0"/>
                </a:spcBef>
                <a:spcAft>
                  <a:spcPct val="15000"/>
                </a:spcAft>
                <a:buChar char="•"/>
              </a:pPr>
              <a:r>
                <a:rPr lang="en-US" sz="1836" dirty="0"/>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Contained within your VNet</a:t>
              </a:r>
            </a:p>
            <a:p>
              <a:pPr marL="228557" lvl="1" indent="-228557" defTabSz="1066595">
                <a:lnSpc>
                  <a:spcPct val="150000"/>
                </a:lnSpc>
                <a:spcBef>
                  <a:spcPct val="0"/>
                </a:spcBef>
                <a:spcAft>
                  <a:spcPct val="15000"/>
                </a:spcAft>
                <a:buChar char="•"/>
              </a:pPr>
              <a:r>
                <a:rPr lang="en-US" dirty="0"/>
                <a:t>Private IP addresses</a:t>
              </a:r>
            </a:p>
            <a:p>
              <a:pPr marL="228557" lvl="1" indent="-228557" defTabSz="1066595">
                <a:lnSpc>
                  <a:spcPct val="150000"/>
                </a:lnSpc>
                <a:spcBef>
                  <a:spcPct val="0"/>
                </a:spcBef>
                <a:spcAft>
                  <a:spcPct val="15000"/>
                </a:spcAft>
                <a:buChar char="•"/>
              </a:pPr>
              <a:r>
                <a:rPr lang="en-US" dirty="0"/>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005E78"/>
                  </a:solidFill>
                  <a:latin typeface="Segoe UI" panose="020B0502040204020203" pitchFamily="34" charset="0"/>
                  <a:cs typeface="Segoe UI" panose="020B0502040204020203" pitchFamily="34" charset="0"/>
                </a:rPr>
                <a:t>SQL Database </a:t>
              </a:r>
              <a:r>
                <a:rPr lang="en-US" dirty="0">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54953"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54954"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54955"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54956"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Transparent</a:t>
              </a:r>
            </a:p>
            <a:p>
              <a:pPr marL="228557" lvl="1" indent="-228557" defTabSz="1066595">
                <a:lnSpc>
                  <a:spcPct val="150000"/>
                </a:lnSpc>
                <a:spcBef>
                  <a:spcPct val="0"/>
                </a:spcBef>
                <a:spcAft>
                  <a:spcPct val="15000"/>
                </a:spcAft>
                <a:buChar char="•"/>
              </a:pPr>
              <a:r>
                <a:rPr lang="en-US" dirty="0"/>
                <a:t>Frictionless</a:t>
              </a:r>
            </a:p>
            <a:p>
              <a:pPr marL="228557" lvl="1" indent="-228557" defTabSz="1066595">
                <a:lnSpc>
                  <a:spcPct val="150000"/>
                </a:lnSpc>
                <a:spcBef>
                  <a:spcPct val="0"/>
                </a:spcBef>
                <a:spcAft>
                  <a:spcPct val="15000"/>
                </a:spcAft>
                <a:buChar char="•"/>
              </a:pPr>
              <a:r>
                <a:rPr lang="en-US" dirty="0"/>
                <a:t>Competitive</a:t>
              </a:r>
            </a:p>
          </p:txBody>
        </p:sp>
      </p:grpSp>
      <p:sp>
        <p:nvSpPr>
          <p:cNvPr id="7" name="Rectangle 6">
            <a:extLst>
              <a:ext uri="{FF2B5EF4-FFF2-40B4-BE49-F238E27FC236}">
                <a16:creationId xmlns:a16="http://schemas.microsoft.com/office/drawing/2014/main" id="{E7A8B09F-0487-4D6B-BA42-7E81AF6C7386}"/>
              </a:ext>
            </a:extLst>
          </p:cNvPr>
          <p:cNvSpPr/>
          <p:nvPr/>
        </p:nvSpPr>
        <p:spPr bwMode="auto">
          <a:xfrm>
            <a:off x="3324113" y="3151990"/>
            <a:ext cx="8896574"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6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Put your DBs on autopilot and focus on your business…</a:t>
            </a: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574779" y="859092"/>
            <a:ext cx="11610975" cy="566052"/>
          </a:xfrm>
        </p:spPr>
        <p:txBody>
          <a:bodyPr/>
          <a:lstStyle/>
          <a:p>
            <a:pPr marL="0" indent="0">
              <a:lnSpc>
                <a:spcPct val="150000"/>
              </a:lnSpc>
              <a:spcBef>
                <a:spcPts val="0"/>
              </a:spcBef>
              <a:buNone/>
            </a:pPr>
            <a:r>
              <a:rPr lang="en-US" sz="2800" dirty="0">
                <a:solidFill>
                  <a:srgbClr val="0070C0"/>
                </a:solidFill>
                <a:latin typeface="+mn-lt"/>
              </a:rPr>
              <a:t>Tired of managing hardware, software &amp; business continuity?</a:t>
            </a:r>
          </a:p>
        </p:txBody>
      </p:sp>
      <p:sp>
        <p:nvSpPr>
          <p:cNvPr id="16" name="TextBox 15">
            <a:extLst>
              <a:ext uri="{FF2B5EF4-FFF2-40B4-BE49-F238E27FC236}">
                <a16:creationId xmlns:a16="http://schemas.microsoft.com/office/drawing/2014/main" id="{78CA25C2-84CF-4796-9C9D-49450000173A}"/>
              </a:ext>
            </a:extLst>
          </p:cNvPr>
          <p:cNvSpPr txBox="1"/>
          <p:nvPr/>
        </p:nvSpPr>
        <p:spPr>
          <a:xfrm>
            <a:off x="451666" y="6360086"/>
            <a:ext cx="3174343" cy="572422"/>
          </a:xfrm>
          <a:prstGeom prst="rect">
            <a:avLst/>
          </a:prstGeom>
          <a:noFill/>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353535"/>
                </a:solidFill>
                <a:effectLst/>
                <a:uLnTx/>
                <a:uFillTx/>
              </a:rPr>
              <a:t>* - features coming soon</a:t>
            </a:r>
            <a:endParaRPr kumimoji="0" lang="en-US" sz="2000" b="0" i="0" u="none" strike="noStrike" kern="0" cap="none" spc="0" normalizeH="0" baseline="0" noProof="0" dirty="0">
              <a:ln>
                <a:noFill/>
              </a:ln>
              <a:gradFill>
                <a:gsLst>
                  <a:gs pos="2917">
                    <a:srgbClr val="353535"/>
                  </a:gs>
                  <a:gs pos="30000">
                    <a:srgbClr val="353535"/>
                  </a:gs>
                </a:gsLst>
                <a:lin ang="5400000" scaled="0"/>
              </a:gradFill>
              <a:effectLst/>
              <a:uLnTx/>
              <a:uFillTx/>
            </a:endParaRPr>
          </a:p>
        </p:txBody>
      </p:sp>
      <p:graphicFrame>
        <p:nvGraphicFramePr>
          <p:cNvPr id="17" name="Table 16">
            <a:extLst>
              <a:ext uri="{FF2B5EF4-FFF2-40B4-BE49-F238E27FC236}">
                <a16:creationId xmlns:a16="http://schemas.microsoft.com/office/drawing/2014/main" id="{98781890-3B7F-45CA-8128-321862F669A4}"/>
              </a:ext>
            </a:extLst>
          </p:cNvPr>
          <p:cNvGraphicFramePr>
            <a:graphicFrameLocks noGrp="1"/>
          </p:cNvGraphicFramePr>
          <p:nvPr>
            <p:extLst>
              <p:ext uri="{D42A27DB-BD31-4B8C-83A1-F6EECF244321}">
                <p14:modId xmlns:p14="http://schemas.microsoft.com/office/powerpoint/2010/main" val="4288717476"/>
              </p:ext>
            </p:extLst>
          </p:nvPr>
        </p:nvGraphicFramePr>
        <p:xfrm>
          <a:off x="548290" y="1769605"/>
          <a:ext cx="10623011" cy="4476665"/>
        </p:xfrm>
        <a:graphic>
          <a:graphicData uri="http://schemas.openxmlformats.org/drawingml/2006/table">
            <a:tbl>
              <a:tblPr firstRow="1" bandRow="1"/>
              <a:tblGrid>
                <a:gridCol w="1210223">
                  <a:extLst>
                    <a:ext uri="{9D8B030D-6E8A-4147-A177-3AD203B41FA5}">
                      <a16:colId xmlns:a16="http://schemas.microsoft.com/office/drawing/2014/main" val="1232475935"/>
                    </a:ext>
                  </a:extLst>
                </a:gridCol>
                <a:gridCol w="9412788">
                  <a:extLst>
                    <a:ext uri="{9D8B030D-6E8A-4147-A177-3AD203B41FA5}">
                      <a16:colId xmlns:a16="http://schemas.microsoft.com/office/drawing/2014/main" val="3441464615"/>
                    </a:ext>
                  </a:extLst>
                </a:gridCol>
              </a:tblGrid>
              <a:tr h="543357">
                <a:tc gridSpan="2">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2400" baseline="0" dirty="0"/>
                        <a:t>You can stop doing it, Managed Instance has it </a:t>
                      </a:r>
                      <a:r>
                        <a:rPr lang="en-US" sz="2400" u="none" baseline="0" dirty="0"/>
                        <a:t>built-in</a:t>
                      </a:r>
                      <a:r>
                        <a:rPr lang="en-US" sz="2400" baseline="0" dirty="0"/>
                        <a:t> </a:t>
                      </a:r>
                      <a:endParaRPr lang="en-US" sz="2400" dirty="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644670">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dirty="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algn="l" defTabSz="932742" rtl="0" eaLnBrk="1" latinLnBrk="0" hangingPunct="1">
                        <a:lnSpc>
                          <a:spcPct val="100000"/>
                        </a:lnSpc>
                      </a:pPr>
                      <a:r>
                        <a:rPr lang="en-US" sz="2400" kern="1200" dirty="0"/>
                        <a:t>Compute &amp; storage provisioned on demand</a:t>
                      </a:r>
                    </a:p>
                    <a:p>
                      <a:pPr marL="0" algn="l" defTabSz="932742" rtl="0" eaLnBrk="1" latinLnBrk="0" hangingPunct="1">
                        <a:lnSpc>
                          <a:spcPct val="100000"/>
                        </a:lnSpc>
                      </a:pPr>
                      <a:r>
                        <a:rPr lang="en-US" sz="2400" kern="1200" dirty="0"/>
                        <a:t>Fast &amp; online scaling</a:t>
                      </a:r>
                    </a:p>
                    <a:p>
                      <a:pPr marL="0" algn="l" defTabSz="932742" rtl="0" eaLnBrk="1" latinLnBrk="0" hangingPunct="1">
                        <a:lnSpc>
                          <a:spcPct val="100000"/>
                        </a:lnSpc>
                      </a:pPr>
                      <a:r>
                        <a:rPr lang="en-US" sz="2400" kern="1200" dirty="0"/>
                        <a:t>Full stack updates and patches </a:t>
                      </a:r>
                      <a:endParaRPr lang="en-US" sz="2400" kern="1200" dirty="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08207974"/>
                  </a:ext>
                </a:extLst>
              </a:tr>
              <a:tr h="1227296">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kern="1200" dirty="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2400" dirty="0"/>
                        <a:t>Backups with health checks</a:t>
                      </a:r>
                    </a:p>
                    <a:p>
                      <a:r>
                        <a:rPr lang="en-US" sz="2400" dirty="0"/>
                        <a:t>Point-in-time restore (configurable retention *)</a:t>
                      </a:r>
                    </a:p>
                    <a:p>
                      <a:endParaRPr lang="en-US" sz="2400" kern="1200" dirty="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06979086"/>
                  </a:ext>
                </a:extLst>
              </a:tr>
              <a:tr h="1061342">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dirty="0">
                        <a:solidFill>
                          <a:schemeClr val="dk1"/>
                        </a:solidFill>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2400" dirty="0"/>
                        <a:t>99.99% availability with automatic failover</a:t>
                      </a:r>
                    </a:p>
                    <a:p>
                      <a:r>
                        <a:rPr lang="en-US" sz="2400" dirty="0"/>
                        <a:t>Disaster recovery with single geo secondary (multiple*)</a:t>
                      </a:r>
                      <a:endParaRPr lang="en-US" sz="2400" dirty="0">
                        <a:solidFill>
                          <a:schemeClr val="dk1"/>
                        </a:solidFill>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55915566"/>
                  </a:ext>
                </a:extLst>
              </a:tr>
            </a:tbl>
          </a:graphicData>
        </a:graphic>
      </p:graphicFrame>
      <p:sp>
        <p:nvSpPr>
          <p:cNvPr id="18" name="check" title="Icon of a checkmark">
            <a:extLst>
              <a:ext uri="{FF2B5EF4-FFF2-40B4-BE49-F238E27FC236}">
                <a16:creationId xmlns:a16="http://schemas.microsoft.com/office/drawing/2014/main" id="{82523AED-256D-41F0-902D-126DB80C195C}"/>
              </a:ext>
            </a:extLst>
          </p:cNvPr>
          <p:cNvSpPr>
            <a:spLocks noChangeAspect="1"/>
          </p:cNvSpPr>
          <p:nvPr/>
        </p:nvSpPr>
        <p:spPr bwMode="auto">
          <a:xfrm>
            <a:off x="933990" y="2716030"/>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19" name="check" title="Icon of a checkmark">
            <a:extLst>
              <a:ext uri="{FF2B5EF4-FFF2-40B4-BE49-F238E27FC236}">
                <a16:creationId xmlns:a16="http://schemas.microsoft.com/office/drawing/2014/main" id="{060CFF3C-5CE7-4E1B-8BC5-969268E177F5}"/>
              </a:ext>
            </a:extLst>
          </p:cNvPr>
          <p:cNvSpPr>
            <a:spLocks noChangeAspect="1"/>
          </p:cNvSpPr>
          <p:nvPr/>
        </p:nvSpPr>
        <p:spPr bwMode="auto">
          <a:xfrm>
            <a:off x="933990" y="4206502"/>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20" name="check" title="Icon of a checkmark">
            <a:extLst>
              <a:ext uri="{FF2B5EF4-FFF2-40B4-BE49-F238E27FC236}">
                <a16:creationId xmlns:a16="http://schemas.microsoft.com/office/drawing/2014/main" id="{0E80A22B-85AB-4464-AD3A-022F998BB891}"/>
              </a:ext>
            </a:extLst>
          </p:cNvPr>
          <p:cNvSpPr>
            <a:spLocks noChangeAspect="1"/>
          </p:cNvSpPr>
          <p:nvPr/>
        </p:nvSpPr>
        <p:spPr bwMode="auto">
          <a:xfrm>
            <a:off x="933990" y="5400637"/>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Tree>
    <p:extLst>
      <p:ext uri="{BB962C8B-B14F-4D97-AF65-F5344CB8AC3E}">
        <p14:creationId xmlns:p14="http://schemas.microsoft.com/office/powerpoint/2010/main" val="25505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Put your DBs on autopilot and focus on your business…</a:t>
            </a: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589527" y="1004015"/>
            <a:ext cx="11610975" cy="1019895"/>
          </a:xfrm>
        </p:spPr>
        <p:txBody>
          <a:bodyPr/>
          <a:lstStyle/>
          <a:p>
            <a:pPr marL="0" indent="0">
              <a:spcBef>
                <a:spcPts val="0"/>
              </a:spcBef>
              <a:buNone/>
            </a:pPr>
            <a:r>
              <a:rPr lang="en-US" sz="2000" dirty="0">
                <a:solidFill>
                  <a:srgbClr val="0070C0"/>
                </a:solidFill>
                <a:latin typeface="+mn-lt"/>
              </a:rPr>
              <a:t>Is it hard to secure data and ensure standards compliance?</a:t>
            </a:r>
          </a:p>
          <a:p>
            <a:pPr marL="0" indent="0">
              <a:spcBef>
                <a:spcPts val="0"/>
              </a:spcBef>
              <a:buNone/>
            </a:pPr>
            <a:r>
              <a:rPr lang="en-US" sz="2000" dirty="0">
                <a:solidFill>
                  <a:srgbClr val="0070C0"/>
                </a:solidFill>
                <a:latin typeface="+mn-lt"/>
              </a:rPr>
              <a:t>Is it hard to monitor and tune all your workloads?</a:t>
            </a:r>
          </a:p>
          <a:p>
            <a:pPr marL="0" indent="0">
              <a:lnSpc>
                <a:spcPct val="150000"/>
              </a:lnSpc>
              <a:spcBef>
                <a:spcPts val="0"/>
              </a:spcBef>
              <a:buNone/>
            </a:pPr>
            <a:endParaRPr lang="en-US" sz="2000" dirty="0">
              <a:solidFill>
                <a:srgbClr val="0070C0"/>
              </a:solidFill>
              <a:latin typeface="+mn-lt"/>
            </a:endParaRPr>
          </a:p>
        </p:txBody>
      </p:sp>
      <p:sp>
        <p:nvSpPr>
          <p:cNvPr id="16" name="TextBox 15">
            <a:extLst>
              <a:ext uri="{FF2B5EF4-FFF2-40B4-BE49-F238E27FC236}">
                <a16:creationId xmlns:a16="http://schemas.microsoft.com/office/drawing/2014/main" id="{F1C77C67-769C-4F43-8C89-862DA2F8172D}"/>
              </a:ext>
            </a:extLst>
          </p:cNvPr>
          <p:cNvSpPr txBox="1"/>
          <p:nvPr/>
        </p:nvSpPr>
        <p:spPr>
          <a:xfrm>
            <a:off x="429110" y="6370759"/>
            <a:ext cx="3785270" cy="641241"/>
          </a:xfrm>
          <a:prstGeom prst="rect">
            <a:avLst/>
          </a:prstGeom>
          <a:noFill/>
        </p:spPr>
        <p:txBody>
          <a:bodyPr wrap="none" lIns="182854" tIns="146283" rIns="182854" bIns="146283" rtlCol="0">
            <a:spAutoFit/>
          </a:bodyPr>
          <a:lstStyle>
            <a:defPPr>
              <a:defRPr lang="en-US"/>
            </a:defPPr>
            <a:lvl1pPr defTabSz="932563">
              <a:lnSpc>
                <a:spcPct val="90000"/>
              </a:lnSpc>
              <a:spcAft>
                <a:spcPts val="600"/>
              </a:spcAft>
              <a:defRPr sz="2000">
                <a:solidFill>
                  <a:srgbClr val="353535"/>
                </a:solidFill>
              </a:defRPr>
            </a:lvl1p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353535"/>
                </a:solidFill>
                <a:effectLst/>
                <a:uLnTx/>
                <a:uFillTx/>
              </a:rPr>
              <a:t>* - features coming soon</a:t>
            </a:r>
          </a:p>
        </p:txBody>
      </p:sp>
      <p:graphicFrame>
        <p:nvGraphicFramePr>
          <p:cNvPr id="17" name="Table 16">
            <a:extLst>
              <a:ext uri="{FF2B5EF4-FFF2-40B4-BE49-F238E27FC236}">
                <a16:creationId xmlns:a16="http://schemas.microsoft.com/office/drawing/2014/main" id="{308CA0D7-FDA9-4D88-94DA-1FB7CA821530}"/>
              </a:ext>
            </a:extLst>
          </p:cNvPr>
          <p:cNvGraphicFramePr>
            <a:graphicFrameLocks noGrp="1"/>
          </p:cNvGraphicFramePr>
          <p:nvPr>
            <p:extLst/>
          </p:nvPr>
        </p:nvGraphicFramePr>
        <p:xfrm>
          <a:off x="504046" y="1878052"/>
          <a:ext cx="10623011" cy="4432349"/>
        </p:xfrm>
        <a:graphic>
          <a:graphicData uri="http://schemas.openxmlformats.org/drawingml/2006/table">
            <a:tbl>
              <a:tblPr firstRow="1" bandRow="1"/>
              <a:tblGrid>
                <a:gridCol w="1210223">
                  <a:extLst>
                    <a:ext uri="{9D8B030D-6E8A-4147-A177-3AD203B41FA5}">
                      <a16:colId xmlns:a16="http://schemas.microsoft.com/office/drawing/2014/main" val="1232475935"/>
                    </a:ext>
                  </a:extLst>
                </a:gridCol>
                <a:gridCol w="9412788">
                  <a:extLst>
                    <a:ext uri="{9D8B030D-6E8A-4147-A177-3AD203B41FA5}">
                      <a16:colId xmlns:a16="http://schemas.microsoft.com/office/drawing/2014/main" val="3441464615"/>
                    </a:ext>
                  </a:extLst>
                </a:gridCol>
              </a:tblGrid>
              <a:tr h="562876">
                <a:tc gridSpan="2">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2400" baseline="0" dirty="0"/>
                        <a:t>It’s much easier with the Managed Instance</a:t>
                      </a:r>
                      <a:endParaRPr lang="en-US" sz="2400" dirty="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277394">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dirty="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2400" kern="1200" dirty="0"/>
                        <a:t>Compliance with all major industry standards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t>Threat detection with automatic alerting</a:t>
                      </a:r>
                      <a:endParaRPr lang="en-US" sz="2400" kern="1200" dirty="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207974"/>
                  </a:ext>
                </a:extLst>
              </a:tr>
              <a:tr h="1210551">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kern="1200" dirty="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t>Intelligent query processing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t>Automatic performance tuning*</a:t>
                      </a:r>
                    </a:p>
                    <a:p>
                      <a:endParaRPr lang="en-US" sz="2400" kern="1200" dirty="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979086"/>
                  </a:ext>
                </a:extLst>
              </a:tr>
              <a:tr h="1381528">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dirty="0">
                        <a:solidFill>
                          <a:schemeClr val="dk1"/>
                        </a:solidFill>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t>Monitoring at scale with Intelligent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t>Data discovery and classification*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t>Vulnerability assessment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5915566"/>
                  </a:ext>
                </a:extLst>
              </a:tr>
            </a:tbl>
          </a:graphicData>
        </a:graphic>
      </p:graphicFrame>
      <p:sp>
        <p:nvSpPr>
          <p:cNvPr id="18" name="check" title="Icon of a checkmark">
            <a:extLst>
              <a:ext uri="{FF2B5EF4-FFF2-40B4-BE49-F238E27FC236}">
                <a16:creationId xmlns:a16="http://schemas.microsoft.com/office/drawing/2014/main" id="{9216BE98-9290-432D-A90A-AB9FFE601CCD}"/>
              </a:ext>
            </a:extLst>
          </p:cNvPr>
          <p:cNvSpPr>
            <a:spLocks noChangeAspect="1"/>
          </p:cNvSpPr>
          <p:nvPr/>
        </p:nvSpPr>
        <p:spPr bwMode="auto">
          <a:xfrm>
            <a:off x="889746" y="2716030"/>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19" name="check" title="Icon of a checkmark">
            <a:extLst>
              <a:ext uri="{FF2B5EF4-FFF2-40B4-BE49-F238E27FC236}">
                <a16:creationId xmlns:a16="http://schemas.microsoft.com/office/drawing/2014/main" id="{ED80C34F-C516-45D8-8308-B0BA42B395E8}"/>
              </a:ext>
            </a:extLst>
          </p:cNvPr>
          <p:cNvSpPr>
            <a:spLocks noChangeAspect="1"/>
          </p:cNvSpPr>
          <p:nvPr/>
        </p:nvSpPr>
        <p:spPr bwMode="auto">
          <a:xfrm>
            <a:off x="889746" y="3913821"/>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20" name="hand_3" title="Icon of a hand giving a thumbs-up">
            <a:extLst>
              <a:ext uri="{FF2B5EF4-FFF2-40B4-BE49-F238E27FC236}">
                <a16:creationId xmlns:a16="http://schemas.microsoft.com/office/drawing/2014/main" id="{1B8F622A-17CC-4656-ADDA-6FA28CAC7003}"/>
              </a:ext>
            </a:extLst>
          </p:cNvPr>
          <p:cNvSpPr>
            <a:spLocks noChangeAspect="1"/>
          </p:cNvSpPr>
          <p:nvPr/>
        </p:nvSpPr>
        <p:spPr bwMode="auto">
          <a:xfrm>
            <a:off x="889746" y="5102943"/>
            <a:ext cx="425921" cy="37304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381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C3C41"/>
              </a:solidFill>
              <a:effectLst/>
              <a:uLnTx/>
              <a:uFillTx/>
            </a:endParaRPr>
          </a:p>
        </p:txBody>
      </p:sp>
    </p:spTree>
    <p:extLst>
      <p:ext uri="{BB962C8B-B14F-4D97-AF65-F5344CB8AC3E}">
        <p14:creationId xmlns:p14="http://schemas.microsoft.com/office/powerpoint/2010/main" val="330453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dirty="0"/>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66084"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66084" y="255801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66084" y="320686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66084" y="1909160"/>
            <a:ext cx="319490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66084" y="450457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66084" y="515343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800" dirty="0">
                <a:solidFill>
                  <a:srgbClr val="3C3C41"/>
                </a:solidFill>
                <a:latin typeface="Segoe UI Semibold"/>
              </a:rPr>
              <a:t>E</a:t>
            </a: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TL/ELT Services overview</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771993"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771993" y="1934738"/>
            <a:ext cx="5013661"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Managed Instance overview and architecture, </a:t>
            </a:r>
            <a:r>
              <a:rPr lang="en-US" sz="1400" spc="0" dirty="0">
                <a:solidFill>
                  <a:srgbClr val="3C3C41"/>
                </a:solidFill>
                <a:latin typeface="Segoe UI Semibold"/>
              </a:rPr>
              <a:t>Hands-on-lab</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738974"/>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771994" y="2584034"/>
            <a:ext cx="5001304"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Security overview, Networking considerations, </a:t>
            </a:r>
            <a:r>
              <a:rPr lang="en-US" sz="1400" spc="0" dirty="0">
                <a:solidFill>
                  <a:srgbClr val="3C3C41"/>
                </a:solidFill>
                <a:latin typeface="Segoe UI Semibold"/>
              </a:rPr>
              <a:t>demos</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771993" y="3230962"/>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771993" y="4529975"/>
            <a:ext cx="4482321"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771993" y="5213852"/>
            <a:ext cx="4432893"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400" spc="0" dirty="0">
                <a:solidFill>
                  <a:srgbClr val="0078D3"/>
                </a:solidFill>
              </a:rPr>
              <a:t>Running SSIS in the cloud, </a:t>
            </a:r>
            <a:r>
              <a:rPr lang="en-US" sz="1400" spc="0" dirty="0">
                <a:solidFill>
                  <a:srgbClr val="3C3C41"/>
                </a:solidFill>
              </a:rPr>
              <a:t>Hands-on-Lab</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39259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046210"/>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369982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353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660682"/>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66084"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771993"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66084" y="383100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Replication &amp; Monitoring</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734923" y="3847543"/>
            <a:ext cx="4349950" cy="3995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Replication and Monitoring, </a:t>
            </a:r>
            <a:r>
              <a:rPr lang="en-US" sz="1400" spc="0" dirty="0">
                <a:solidFill>
                  <a:srgbClr val="3C3C41"/>
                </a:solidFill>
                <a:latin typeface="Segoe UI Semibold"/>
              </a:rPr>
              <a:t>demo</a:t>
            </a:r>
          </a:p>
        </p:txBody>
      </p:sp>
      <p:sp>
        <p:nvSpPr>
          <p:cNvPr id="28" name="Content Placeholder 11">
            <a:extLst>
              <a:ext uri="{FF2B5EF4-FFF2-40B4-BE49-F238E27FC236}">
                <a16:creationId xmlns:a16="http://schemas.microsoft.com/office/drawing/2014/main" id="{7373BE76-9770-4322-A3CE-79C54C1B204C}"/>
              </a:ext>
            </a:extLst>
          </p:cNvPr>
          <p:cNvSpPr txBox="1">
            <a:spLocks/>
          </p:cNvSpPr>
          <p:nvPr/>
        </p:nvSpPr>
        <p:spPr>
          <a:xfrm>
            <a:off x="466084" y="58022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29" name="Text Placeholder 8">
            <a:extLst>
              <a:ext uri="{FF2B5EF4-FFF2-40B4-BE49-F238E27FC236}">
                <a16:creationId xmlns:a16="http://schemas.microsoft.com/office/drawing/2014/main" id="{9A903D14-E6C9-4604-B62D-5117418520FD}"/>
              </a:ext>
            </a:extLst>
          </p:cNvPr>
          <p:cNvSpPr txBox="1">
            <a:spLocks/>
          </p:cNvSpPr>
          <p:nvPr/>
        </p:nvSpPr>
        <p:spPr>
          <a:xfrm>
            <a:off x="3771993" y="5846656"/>
            <a:ext cx="4976591"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400" spc="0" dirty="0">
                <a:solidFill>
                  <a:srgbClr val="0078D3"/>
                </a:solidFill>
              </a:rPr>
              <a:t>Working with large workloads, </a:t>
            </a:r>
            <a:r>
              <a:rPr lang="en-US" sz="1400" spc="0" dirty="0">
                <a:solidFill>
                  <a:srgbClr val="3C3C41"/>
                </a:solidFill>
              </a:rPr>
              <a:t>demo</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30" name="Straight Connector 29">
            <a:extLst>
              <a:ext uri="{FF2B5EF4-FFF2-40B4-BE49-F238E27FC236}">
                <a16:creationId xmlns:a16="http://schemas.microsoft.com/office/drawing/2014/main" id="{A85081D6-DB78-4E2A-A8A5-21BB3A19C100}"/>
              </a:ext>
            </a:extLst>
          </p:cNvPr>
          <p:cNvCxnSpPr>
            <a:cxnSpLocks/>
          </p:cNvCxnSpPr>
          <p:nvPr/>
        </p:nvCxnSpPr>
        <p:spPr>
          <a:xfrm>
            <a:off x="460748" y="5007064"/>
            <a:ext cx="8855796" cy="0"/>
          </a:xfrm>
          <a:prstGeom prst="line">
            <a:avLst/>
          </a:prstGeom>
          <a:noFill/>
          <a:ln w="9525" cap="flat" cmpd="sng" algn="ctr">
            <a:solidFill>
              <a:srgbClr val="FFFFFF">
                <a:lumMod val="85000"/>
              </a:srgbClr>
            </a:solidFill>
            <a:prstDash val="solid"/>
            <a:headEnd type="none"/>
            <a:tailEnd type="none"/>
          </a:ln>
          <a:effectLst/>
        </p:spPr>
      </p:cxnSp>
    </p:spTree>
    <p:extLst>
      <p:ext uri="{BB962C8B-B14F-4D97-AF65-F5344CB8AC3E}">
        <p14:creationId xmlns:p14="http://schemas.microsoft.com/office/powerpoint/2010/main" val="7704529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97DBBB-A1D2-4F48-AAD2-E028997D4223}"/>
              </a:ext>
            </a:extLst>
          </p:cNvPr>
          <p:cNvSpPr>
            <a:spLocks noGrp="1"/>
          </p:cNvSpPr>
          <p:nvPr>
            <p:ph type="title"/>
          </p:nvPr>
        </p:nvSpPr>
        <p:spPr>
          <a:xfrm>
            <a:off x="596951" y="746734"/>
            <a:ext cx="9327356" cy="2855397"/>
          </a:xfrm>
        </p:spPr>
        <p:txBody>
          <a:bodyPr/>
          <a:lstStyle/>
          <a:p>
            <a:r>
              <a:rPr lang="en-US" sz="4800" dirty="0"/>
              <a:t>Demo</a:t>
            </a:r>
            <a:br>
              <a:rPr lang="en-US" sz="4800" dirty="0"/>
            </a:br>
            <a:br>
              <a:rPr lang="en-US" sz="4800" dirty="0"/>
            </a:br>
            <a:br>
              <a:rPr lang="en-US" dirty="0"/>
            </a:br>
            <a:r>
              <a:rPr lang="en-US" dirty="0"/>
              <a:t>“</a:t>
            </a:r>
            <a:r>
              <a:rPr lang="en-US" sz="3600" dirty="0"/>
              <a:t>It’s just SQL”</a:t>
            </a:r>
            <a:br>
              <a:rPr lang="en-US" sz="3600" dirty="0"/>
            </a:br>
            <a:endParaRPr lang="en-US" dirty="0"/>
          </a:p>
        </p:txBody>
      </p:sp>
      <p:sp>
        <p:nvSpPr>
          <p:cNvPr id="2" name="Text Placeholder 1">
            <a:extLst>
              <a:ext uri="{FF2B5EF4-FFF2-40B4-BE49-F238E27FC236}">
                <a16:creationId xmlns:a16="http://schemas.microsoft.com/office/drawing/2014/main" id="{6111C41B-6A2C-4787-9744-592045516ADE}"/>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85469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Built on the same infrastructure as SQL Database</a:t>
              </a:r>
            </a:p>
            <a:p>
              <a:pPr marL="228557" lvl="1" indent="-228557" defTabSz="1066595">
                <a:lnSpc>
                  <a:spcPct val="150000"/>
                </a:lnSpc>
                <a:spcBef>
                  <a:spcPct val="0"/>
                </a:spcBef>
                <a:spcAft>
                  <a:spcPct val="15000"/>
                </a:spcAft>
                <a:buChar char="•"/>
              </a:pPr>
              <a:r>
                <a:rPr lang="en-US" sz="1836" dirty="0"/>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Contained within your VNet</a:t>
              </a:r>
            </a:p>
            <a:p>
              <a:pPr marL="228557" lvl="1" indent="-228557" defTabSz="1066595">
                <a:lnSpc>
                  <a:spcPct val="150000"/>
                </a:lnSpc>
                <a:spcBef>
                  <a:spcPct val="0"/>
                </a:spcBef>
                <a:spcAft>
                  <a:spcPct val="15000"/>
                </a:spcAft>
                <a:buChar char="•"/>
              </a:pPr>
              <a:r>
                <a:rPr lang="en-US" dirty="0"/>
                <a:t>Private IP addresses</a:t>
              </a:r>
            </a:p>
            <a:p>
              <a:pPr marL="228557" lvl="1" indent="-228557" defTabSz="1066595">
                <a:lnSpc>
                  <a:spcPct val="150000"/>
                </a:lnSpc>
                <a:spcBef>
                  <a:spcPct val="0"/>
                </a:spcBef>
                <a:spcAft>
                  <a:spcPct val="15000"/>
                </a:spcAft>
                <a:buChar char="•"/>
              </a:pPr>
              <a:r>
                <a:rPr lang="en-US" dirty="0"/>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005E78"/>
                  </a:solidFill>
                  <a:latin typeface="Segoe UI" panose="020B0502040204020203" pitchFamily="34" charset="0"/>
                  <a:cs typeface="Segoe UI" panose="020B0502040204020203" pitchFamily="34" charset="0"/>
                </a:rPr>
                <a:t>SQL Database </a:t>
              </a:r>
              <a:r>
                <a:rPr lang="en-US" dirty="0">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62121"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62122"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62123"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62124"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Transparent</a:t>
              </a:r>
            </a:p>
            <a:p>
              <a:pPr marL="228557" lvl="1" indent="-228557" defTabSz="1066595">
                <a:lnSpc>
                  <a:spcPct val="150000"/>
                </a:lnSpc>
                <a:spcBef>
                  <a:spcPct val="0"/>
                </a:spcBef>
                <a:spcAft>
                  <a:spcPct val="15000"/>
                </a:spcAft>
                <a:buChar char="•"/>
              </a:pPr>
              <a:r>
                <a:rPr lang="en-US" dirty="0"/>
                <a:t>Frictionless</a:t>
              </a:r>
            </a:p>
            <a:p>
              <a:pPr marL="228557" lvl="1" indent="-228557" defTabSz="1066595">
                <a:lnSpc>
                  <a:spcPct val="150000"/>
                </a:lnSpc>
                <a:spcBef>
                  <a:spcPct val="0"/>
                </a:spcBef>
                <a:spcAft>
                  <a:spcPct val="15000"/>
                </a:spcAft>
                <a:buChar char="•"/>
              </a:pPr>
              <a:r>
                <a:rPr lang="en-US" dirty="0"/>
                <a:t>Competitive</a:t>
              </a:r>
            </a:p>
          </p:txBody>
        </p:sp>
      </p:grpSp>
      <p:sp>
        <p:nvSpPr>
          <p:cNvPr id="7" name="Rectangle 6">
            <a:extLst>
              <a:ext uri="{FF2B5EF4-FFF2-40B4-BE49-F238E27FC236}">
                <a16:creationId xmlns:a16="http://schemas.microsoft.com/office/drawing/2014/main" id="{E7A8B09F-0487-4D6B-BA42-7E81AF6C7386}"/>
              </a:ext>
            </a:extLst>
          </p:cNvPr>
          <p:cNvSpPr/>
          <p:nvPr/>
        </p:nvSpPr>
        <p:spPr bwMode="auto">
          <a:xfrm>
            <a:off x="6303981" y="3151990"/>
            <a:ext cx="5916706"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F223326-A3FD-4E59-923F-61BB3CF671E7}"/>
              </a:ext>
            </a:extLst>
          </p:cNvPr>
          <p:cNvSpPr/>
          <p:nvPr/>
        </p:nvSpPr>
        <p:spPr bwMode="auto">
          <a:xfrm>
            <a:off x="475129" y="3110753"/>
            <a:ext cx="2859742"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190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39097" y="759487"/>
            <a:ext cx="3728101" cy="2215991"/>
          </a:xfrm>
        </p:spPr>
        <p:txBody>
          <a:bodyPr/>
          <a:lstStyle/>
          <a:p>
            <a:r>
              <a:rPr lang="en-US" sz="3600" dirty="0"/>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293726" y="3946706"/>
            <a:ext cx="4709132" cy="1486561"/>
          </a:xfrm>
        </p:spPr>
        <p:txBody>
          <a:bodyPr/>
          <a:lstStyle/>
          <a:p>
            <a:pPr marL="0" indent="0">
              <a:buNone/>
            </a:pPr>
            <a:r>
              <a:rPr lang="en-US" dirty="0">
                <a:solidFill>
                  <a:schemeClr val="accent2"/>
                </a:solidFill>
              </a:rPr>
              <a:t>Eliminate app changes with full SQL Server programming surface</a:t>
            </a:r>
          </a:p>
          <a:p>
            <a:pPr marL="0" indent="0">
              <a:buNone/>
            </a:pPr>
            <a:r>
              <a:rPr lang="en-US" dirty="0">
                <a:solidFill>
                  <a:schemeClr val="accent2"/>
                </a:solidFill>
              </a:rPr>
              <a:t>Use familiar SQL Server features in SQL Database Managed Instance</a:t>
            </a:r>
          </a:p>
        </p:txBody>
      </p:sp>
      <p:sp>
        <p:nvSpPr>
          <p:cNvPr id="3" name="Text Placeholder 2">
            <a:extLst>
              <a:ext uri="{FF2B5EF4-FFF2-40B4-BE49-F238E27FC236}">
                <a16:creationId xmlns:a16="http://schemas.microsoft.com/office/drawing/2014/main" id="{D75193CA-E037-44A9-AF47-118E50402552}"/>
              </a:ext>
            </a:extLst>
          </p:cNvPr>
          <p:cNvSpPr>
            <a:spLocks noGrp="1"/>
          </p:cNvSpPr>
          <p:nvPr>
            <p:ph type="body" sz="quarter" idx="4294967295"/>
          </p:nvPr>
        </p:nvSpPr>
        <p:spPr>
          <a:xfrm>
            <a:off x="5840361" y="619125"/>
            <a:ext cx="6596114" cy="878959"/>
          </a:xfrm>
        </p:spPr>
        <p:txBody>
          <a:bodyPr/>
          <a:lstStyle/>
          <a:p>
            <a:pPr marL="0" indent="0">
              <a:buNone/>
            </a:pPr>
            <a:r>
              <a:rPr lang="en-US" dirty="0"/>
              <a:t>Full compatibility with SQL Server 2005+</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308381" y="5135726"/>
            <a:ext cx="1327466" cy="1049545"/>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391230" y="3509442"/>
            <a:ext cx="790665" cy="88341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937280" y="1996480"/>
            <a:ext cx="1215991" cy="770097"/>
            <a:chOff x="8977266" y="1467764"/>
            <a:chExt cx="609420" cy="385951"/>
          </a:xfrm>
          <a:solidFill>
            <a:schemeClr val="accent3"/>
          </a:solidFill>
        </p:grpSpPr>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2700" cap="rnd">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712038" y="4621016"/>
            <a:ext cx="1098057" cy="1050993"/>
          </a:xfrm>
          <a:prstGeom prst="bentConnector3">
            <a:avLst>
              <a:gd name="adj1" fmla="val 9988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819905" y="2410179"/>
            <a:ext cx="958509" cy="894641"/>
          </a:xfrm>
          <a:prstGeom prst="bentConnector3">
            <a:avLst>
              <a:gd name="adj1" fmla="val -57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634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0D37-841E-4CBA-8A2D-1F8914FAC4E9}"/>
              </a:ext>
            </a:extLst>
          </p:cNvPr>
          <p:cNvSpPr>
            <a:spLocks noGrp="1"/>
          </p:cNvSpPr>
          <p:nvPr>
            <p:ph type="title"/>
          </p:nvPr>
        </p:nvSpPr>
        <p:spPr>
          <a:xfrm>
            <a:off x="539097" y="711480"/>
            <a:ext cx="4460606" cy="1130181"/>
          </a:xfrm>
        </p:spPr>
        <p:txBody>
          <a:bodyPr/>
          <a:lstStyle/>
          <a:p>
            <a:r>
              <a:rPr lang="en-US" dirty="0"/>
              <a:t>Tools for your journey to the cloud</a:t>
            </a:r>
          </a:p>
        </p:txBody>
      </p:sp>
      <p:sp>
        <p:nvSpPr>
          <p:cNvPr id="3" name="Content Placeholder 2">
            <a:extLst>
              <a:ext uri="{FF2B5EF4-FFF2-40B4-BE49-F238E27FC236}">
                <a16:creationId xmlns:a16="http://schemas.microsoft.com/office/drawing/2014/main" id="{149CB621-A187-44A9-92CE-37CD106FF4D8}"/>
              </a:ext>
            </a:extLst>
          </p:cNvPr>
          <p:cNvSpPr>
            <a:spLocks noGrp="1"/>
          </p:cNvSpPr>
          <p:nvPr>
            <p:ph type="body" sz="quarter" idx="10"/>
          </p:nvPr>
        </p:nvSpPr>
        <p:spPr>
          <a:xfrm>
            <a:off x="631676" y="4023360"/>
            <a:ext cx="3940326" cy="992777"/>
          </a:xfrm>
        </p:spPr>
        <p:txBody>
          <a:bodyPr/>
          <a:lstStyle/>
          <a:p>
            <a:pPr marL="0" indent="0">
              <a:buNone/>
            </a:pPr>
            <a:r>
              <a:rPr lang="en-US" dirty="0">
                <a:solidFill>
                  <a:schemeClr val="bg1"/>
                </a:solidFill>
              </a:rPr>
              <a:t>Seamless and compatible</a:t>
            </a:r>
          </a:p>
          <a:p>
            <a:pPr marL="0" indent="0">
              <a:buNone/>
            </a:pPr>
            <a:endParaRPr lang="en-US" dirty="0">
              <a:solidFill>
                <a:schemeClr val="bg1"/>
              </a:solidFill>
            </a:endParaRPr>
          </a:p>
          <a:p>
            <a:pPr marL="0" indent="0">
              <a:buNone/>
            </a:pPr>
            <a:endParaRPr lang="en-US" dirty="0">
              <a:solidFill>
                <a:schemeClr val="bg1"/>
              </a:solidFill>
            </a:endParaRPr>
          </a:p>
        </p:txBody>
      </p:sp>
      <p:sp>
        <p:nvSpPr>
          <p:cNvPr id="4" name="Text Placeholder 3">
            <a:extLst>
              <a:ext uri="{FF2B5EF4-FFF2-40B4-BE49-F238E27FC236}">
                <a16:creationId xmlns:a16="http://schemas.microsoft.com/office/drawing/2014/main" id="{1F3618AF-B3D3-407A-B429-5F92AE4F2920}"/>
              </a:ext>
            </a:extLst>
          </p:cNvPr>
          <p:cNvSpPr>
            <a:spLocks noGrp="1"/>
          </p:cNvSpPr>
          <p:nvPr>
            <p:ph type="body" sz="quarter" idx="4294967295"/>
          </p:nvPr>
        </p:nvSpPr>
        <p:spPr>
          <a:xfrm>
            <a:off x="6074340" y="619125"/>
            <a:ext cx="6479066" cy="439479"/>
          </a:xfrm>
        </p:spPr>
        <p:txBody>
          <a:bodyPr/>
          <a:lstStyle/>
          <a:p>
            <a:pPr marL="0" indent="0">
              <a:buNone/>
            </a:pPr>
            <a:r>
              <a:rPr lang="en-US" dirty="0"/>
              <a:t>Azure </a:t>
            </a:r>
            <a:r>
              <a:rPr lang="en-US" dirty="0">
                <a:solidFill>
                  <a:schemeClr val="accent1"/>
                </a:solidFill>
              </a:rPr>
              <a:t>Database Migration Service</a:t>
            </a:r>
            <a:endParaRPr lang="en-US" dirty="0"/>
          </a:p>
        </p:txBody>
      </p:sp>
      <p:sp>
        <p:nvSpPr>
          <p:cNvPr id="21" name="Freeform 266">
            <a:extLst>
              <a:ext uri="{FF2B5EF4-FFF2-40B4-BE49-F238E27FC236}">
                <a16:creationId xmlns:a16="http://schemas.microsoft.com/office/drawing/2014/main" id="{5C293A17-6D2F-4276-A886-4FA84DFAF558}"/>
              </a:ext>
            </a:extLst>
          </p:cNvPr>
          <p:cNvSpPr>
            <a:spLocks noChangeAspect="1"/>
          </p:cNvSpPr>
          <p:nvPr/>
        </p:nvSpPr>
        <p:spPr bwMode="black">
          <a:xfrm>
            <a:off x="7220262" y="1585811"/>
            <a:ext cx="3722057" cy="205515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2700">
            <a:noFill/>
          </a:ln>
        </p:spPr>
        <p:txBody>
          <a:bodyPr vert="horz" wrap="square" lIns="91390" tIns="45696" rIns="91390" bIns="45696" numCol="1" anchor="t" anchorCtr="0" compatLnSpc="1">
            <a:prstTxWarp prst="textNoShape">
              <a:avLst/>
            </a:prstTxWarp>
          </a:bodyPr>
          <a:lstStyle/>
          <a:p>
            <a:pPr defTabSz="932418">
              <a:defRPr/>
            </a:pPr>
            <a:endParaRPr lang="en-US" sz="1799" kern="0" dirty="0">
              <a:solidFill>
                <a:srgbClr val="2C2C2C"/>
              </a:solidFill>
              <a:latin typeface="Segoe UI"/>
            </a:endParaRPr>
          </a:p>
        </p:txBody>
      </p:sp>
      <p:grpSp>
        <p:nvGrpSpPr>
          <p:cNvPr id="36" name="Group 35">
            <a:extLst>
              <a:ext uri="{FF2B5EF4-FFF2-40B4-BE49-F238E27FC236}">
                <a16:creationId xmlns:a16="http://schemas.microsoft.com/office/drawing/2014/main" id="{679E9901-F6B9-4526-BE63-0074A5D3B01D}"/>
              </a:ext>
            </a:extLst>
          </p:cNvPr>
          <p:cNvGrpSpPr/>
          <p:nvPr/>
        </p:nvGrpSpPr>
        <p:grpSpPr>
          <a:xfrm>
            <a:off x="7648852" y="4647852"/>
            <a:ext cx="2707670" cy="1094260"/>
            <a:chOff x="1813004" y="5221850"/>
            <a:chExt cx="1646921" cy="776691"/>
          </a:xfrm>
          <a:noFill/>
        </p:grpSpPr>
        <p:grpSp>
          <p:nvGrpSpPr>
            <p:cNvPr id="37" name="Group 36">
              <a:extLst>
                <a:ext uri="{FF2B5EF4-FFF2-40B4-BE49-F238E27FC236}">
                  <a16:creationId xmlns:a16="http://schemas.microsoft.com/office/drawing/2014/main" id="{7721A3FC-93E5-4AB4-870C-315D82375EED}"/>
                </a:ext>
              </a:extLst>
            </p:cNvPr>
            <p:cNvGrpSpPr/>
            <p:nvPr/>
          </p:nvGrpSpPr>
          <p:grpSpPr>
            <a:xfrm>
              <a:off x="2400300" y="5221850"/>
              <a:ext cx="472329" cy="776691"/>
              <a:chOff x="4140150" y="4568824"/>
              <a:chExt cx="1187450" cy="1952625"/>
            </a:xfrm>
            <a:grpFill/>
          </p:grpSpPr>
          <p:sp>
            <p:nvSpPr>
              <p:cNvPr id="77" name="Freeform 5">
                <a:extLst>
                  <a:ext uri="{FF2B5EF4-FFF2-40B4-BE49-F238E27FC236}">
                    <a16:creationId xmlns:a16="http://schemas.microsoft.com/office/drawing/2014/main" id="{558F5AD9-DA5F-4069-A34C-3DCCFD65BAC9}"/>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78" name="Freeform 6">
                <a:extLst>
                  <a:ext uri="{FF2B5EF4-FFF2-40B4-BE49-F238E27FC236}">
                    <a16:creationId xmlns:a16="http://schemas.microsoft.com/office/drawing/2014/main" id="{70804AC6-ED74-46B4-BE59-7167E4F7ACC8}"/>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79" name="Line 7">
                <a:extLst>
                  <a:ext uri="{FF2B5EF4-FFF2-40B4-BE49-F238E27FC236}">
                    <a16:creationId xmlns:a16="http://schemas.microsoft.com/office/drawing/2014/main" id="{D81D3970-7EF9-4E54-96C3-F259E2DE2187}"/>
                  </a:ext>
                </a:extLst>
              </p:cNvPr>
              <p:cNvSpPr>
                <a:spLocks noChangeShapeType="1"/>
              </p:cNvSpPr>
              <p:nvPr/>
            </p:nvSpPr>
            <p:spPr bwMode="auto">
              <a:xfrm>
                <a:off x="4140150" y="4872038"/>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0" name="Line 8">
                <a:extLst>
                  <a:ext uri="{FF2B5EF4-FFF2-40B4-BE49-F238E27FC236}">
                    <a16:creationId xmlns:a16="http://schemas.microsoft.com/office/drawing/2014/main" id="{1597A687-0FD0-4213-B52B-C3112A958475}"/>
                  </a:ext>
                </a:extLst>
              </p:cNvPr>
              <p:cNvSpPr>
                <a:spLocks noChangeShapeType="1"/>
              </p:cNvSpPr>
              <p:nvPr/>
            </p:nvSpPr>
            <p:spPr bwMode="auto">
              <a:xfrm>
                <a:off x="4140150" y="5137148"/>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1" name="Line 9">
                <a:extLst>
                  <a:ext uri="{FF2B5EF4-FFF2-40B4-BE49-F238E27FC236}">
                    <a16:creationId xmlns:a16="http://schemas.microsoft.com/office/drawing/2014/main" id="{2EC2ABE5-5A79-42B1-85F1-BFD8C9352C5A}"/>
                  </a:ext>
                </a:extLst>
              </p:cNvPr>
              <p:cNvSpPr>
                <a:spLocks noChangeShapeType="1"/>
              </p:cNvSpPr>
              <p:nvPr/>
            </p:nvSpPr>
            <p:spPr bwMode="auto">
              <a:xfrm>
                <a:off x="4140150" y="54022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2" name="Line 10">
                <a:extLst>
                  <a:ext uri="{FF2B5EF4-FFF2-40B4-BE49-F238E27FC236}">
                    <a16:creationId xmlns:a16="http://schemas.microsoft.com/office/drawing/2014/main" id="{3FA52BA3-80B5-4A54-983C-D765885DAF6B}"/>
                  </a:ext>
                </a:extLst>
              </p:cNvPr>
              <p:cNvSpPr>
                <a:spLocks noChangeShapeType="1"/>
              </p:cNvSpPr>
              <p:nvPr/>
            </p:nvSpPr>
            <p:spPr bwMode="auto">
              <a:xfrm>
                <a:off x="4140150" y="56689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3" name="Line 11">
                <a:extLst>
                  <a:ext uri="{FF2B5EF4-FFF2-40B4-BE49-F238E27FC236}">
                    <a16:creationId xmlns:a16="http://schemas.microsoft.com/office/drawing/2014/main" id="{7279A51B-DF1F-405A-B335-99A32F4269F8}"/>
                  </a:ext>
                </a:extLst>
              </p:cNvPr>
              <p:cNvSpPr>
                <a:spLocks noChangeShapeType="1"/>
              </p:cNvSpPr>
              <p:nvPr/>
            </p:nvSpPr>
            <p:spPr bwMode="auto">
              <a:xfrm>
                <a:off x="4140150" y="59277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4" name="Line 12">
                <a:extLst>
                  <a:ext uri="{FF2B5EF4-FFF2-40B4-BE49-F238E27FC236}">
                    <a16:creationId xmlns:a16="http://schemas.microsoft.com/office/drawing/2014/main" id="{94E17588-E6F0-4EB6-B3AB-942FDE8F709D}"/>
                  </a:ext>
                </a:extLst>
              </p:cNvPr>
              <p:cNvSpPr>
                <a:spLocks noChangeShapeType="1"/>
              </p:cNvSpPr>
              <p:nvPr/>
            </p:nvSpPr>
            <p:spPr bwMode="auto">
              <a:xfrm>
                <a:off x="4140150" y="6194425"/>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5" name="Oval 13">
                <a:extLst>
                  <a:ext uri="{FF2B5EF4-FFF2-40B4-BE49-F238E27FC236}">
                    <a16:creationId xmlns:a16="http://schemas.microsoft.com/office/drawing/2014/main" id="{4EFE8AE6-3B22-4E17-B511-1870F0BD6027}"/>
                  </a:ext>
                </a:extLst>
              </p:cNvPr>
              <p:cNvSpPr>
                <a:spLocks noChangeArrowheads="1"/>
              </p:cNvSpPr>
              <p:nvPr/>
            </p:nvSpPr>
            <p:spPr bwMode="auto">
              <a:xfrm>
                <a:off x="4252863" y="6292849"/>
                <a:ext cx="136525" cy="136525"/>
              </a:xfrm>
              <a:prstGeom prst="ellips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6" name="Line 14">
                <a:extLst>
                  <a:ext uri="{FF2B5EF4-FFF2-40B4-BE49-F238E27FC236}">
                    <a16:creationId xmlns:a16="http://schemas.microsoft.com/office/drawing/2014/main" id="{2EB44300-F3A4-4F9E-AD9F-7B2B6F5D2811}"/>
                  </a:ext>
                </a:extLst>
              </p:cNvPr>
              <p:cNvSpPr>
                <a:spLocks noChangeShapeType="1"/>
              </p:cNvSpPr>
              <p:nvPr/>
            </p:nvSpPr>
            <p:spPr bwMode="auto">
              <a:xfrm flipH="1">
                <a:off x="4954538" y="6292849"/>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7" name="Line 15">
                <a:extLst>
                  <a:ext uri="{FF2B5EF4-FFF2-40B4-BE49-F238E27FC236}">
                    <a16:creationId xmlns:a16="http://schemas.microsoft.com/office/drawing/2014/main" id="{D932D5BC-E80E-4164-ACE2-ADFFA3C418C2}"/>
                  </a:ext>
                </a:extLst>
              </p:cNvPr>
              <p:cNvSpPr>
                <a:spLocks noChangeShapeType="1"/>
              </p:cNvSpPr>
              <p:nvPr/>
            </p:nvSpPr>
            <p:spPr bwMode="auto">
              <a:xfrm flipH="1">
                <a:off x="4954538" y="6361112"/>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8" name="Line 16">
                <a:extLst>
                  <a:ext uri="{FF2B5EF4-FFF2-40B4-BE49-F238E27FC236}">
                    <a16:creationId xmlns:a16="http://schemas.microsoft.com/office/drawing/2014/main" id="{D6A09A34-29D0-4D2A-A5C7-AA9719E9D980}"/>
                  </a:ext>
                </a:extLst>
              </p:cNvPr>
              <p:cNvSpPr>
                <a:spLocks noChangeShapeType="1"/>
              </p:cNvSpPr>
              <p:nvPr/>
            </p:nvSpPr>
            <p:spPr bwMode="auto">
              <a:xfrm flipH="1">
                <a:off x="4954538" y="6423024"/>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89" name="Oval 17">
                <a:extLst>
                  <a:ext uri="{FF2B5EF4-FFF2-40B4-BE49-F238E27FC236}">
                    <a16:creationId xmlns:a16="http://schemas.microsoft.com/office/drawing/2014/main" id="{070A6C83-5299-4DE2-9ADC-9558A5B5894D}"/>
                  </a:ext>
                </a:extLst>
              </p:cNvPr>
              <p:cNvSpPr>
                <a:spLocks noChangeArrowheads="1"/>
              </p:cNvSpPr>
              <p:nvPr/>
            </p:nvSpPr>
            <p:spPr bwMode="auto">
              <a:xfrm>
                <a:off x="5116463" y="47037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90" name="Oval 18">
                <a:extLst>
                  <a:ext uri="{FF2B5EF4-FFF2-40B4-BE49-F238E27FC236}">
                    <a16:creationId xmlns:a16="http://schemas.microsoft.com/office/drawing/2014/main" id="{8CCB6CB8-5433-45E0-9B3F-24FC246AA588}"/>
                  </a:ext>
                </a:extLst>
              </p:cNvPr>
              <p:cNvSpPr>
                <a:spLocks noChangeArrowheads="1"/>
              </p:cNvSpPr>
              <p:nvPr/>
            </p:nvSpPr>
            <p:spPr bwMode="auto">
              <a:xfrm>
                <a:off x="5116463" y="49704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91" name="Oval 19">
                <a:extLst>
                  <a:ext uri="{FF2B5EF4-FFF2-40B4-BE49-F238E27FC236}">
                    <a16:creationId xmlns:a16="http://schemas.microsoft.com/office/drawing/2014/main" id="{840B7D74-74F6-4E30-B7CB-4374B425DE68}"/>
                  </a:ext>
                </a:extLst>
              </p:cNvPr>
              <p:cNvSpPr>
                <a:spLocks noChangeArrowheads="1"/>
              </p:cNvSpPr>
              <p:nvPr/>
            </p:nvSpPr>
            <p:spPr bwMode="auto">
              <a:xfrm>
                <a:off x="5116463" y="52355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92" name="Oval 20">
                <a:extLst>
                  <a:ext uri="{FF2B5EF4-FFF2-40B4-BE49-F238E27FC236}">
                    <a16:creationId xmlns:a16="http://schemas.microsoft.com/office/drawing/2014/main" id="{982E8A83-BD68-4A5A-A299-28866A0A2CF0}"/>
                  </a:ext>
                </a:extLst>
              </p:cNvPr>
              <p:cNvSpPr>
                <a:spLocks noChangeArrowheads="1"/>
              </p:cNvSpPr>
              <p:nvPr/>
            </p:nvSpPr>
            <p:spPr bwMode="auto">
              <a:xfrm>
                <a:off x="5116463" y="55022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93" name="Oval 21">
                <a:extLst>
                  <a:ext uri="{FF2B5EF4-FFF2-40B4-BE49-F238E27FC236}">
                    <a16:creationId xmlns:a16="http://schemas.microsoft.com/office/drawing/2014/main" id="{0D4B155F-9BEC-4F7E-8B3B-516868821E95}"/>
                  </a:ext>
                </a:extLst>
              </p:cNvPr>
              <p:cNvSpPr>
                <a:spLocks noChangeArrowheads="1"/>
              </p:cNvSpPr>
              <p:nvPr/>
            </p:nvSpPr>
            <p:spPr bwMode="auto">
              <a:xfrm>
                <a:off x="5116463" y="57673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94" name="Oval 22">
                <a:extLst>
                  <a:ext uri="{FF2B5EF4-FFF2-40B4-BE49-F238E27FC236}">
                    <a16:creationId xmlns:a16="http://schemas.microsoft.com/office/drawing/2014/main" id="{B1686575-6133-4E66-94DC-AB34A441A674}"/>
                  </a:ext>
                </a:extLst>
              </p:cNvPr>
              <p:cNvSpPr>
                <a:spLocks noChangeArrowheads="1"/>
              </p:cNvSpPr>
              <p:nvPr/>
            </p:nvSpPr>
            <p:spPr bwMode="auto">
              <a:xfrm>
                <a:off x="5116463" y="60340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grpSp>
        <p:grpSp>
          <p:nvGrpSpPr>
            <p:cNvPr id="38" name="Group 37">
              <a:extLst>
                <a:ext uri="{FF2B5EF4-FFF2-40B4-BE49-F238E27FC236}">
                  <a16:creationId xmlns:a16="http://schemas.microsoft.com/office/drawing/2014/main" id="{F7684D5B-ADB7-4A0F-BFD7-F7DD768E0667}"/>
                </a:ext>
              </a:extLst>
            </p:cNvPr>
            <p:cNvGrpSpPr/>
            <p:nvPr/>
          </p:nvGrpSpPr>
          <p:grpSpPr>
            <a:xfrm>
              <a:off x="2987596" y="5221850"/>
              <a:ext cx="472329" cy="776691"/>
              <a:chOff x="4140150" y="4568824"/>
              <a:chExt cx="1187450" cy="1952625"/>
            </a:xfrm>
            <a:grpFill/>
          </p:grpSpPr>
          <p:sp>
            <p:nvSpPr>
              <p:cNvPr id="58" name="Freeform 5">
                <a:extLst>
                  <a:ext uri="{FF2B5EF4-FFF2-40B4-BE49-F238E27FC236}">
                    <a16:creationId xmlns:a16="http://schemas.microsoft.com/office/drawing/2014/main" id="{C91E47A8-3601-4CD8-ADE3-FC1AB2BB1FE3}"/>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59" name="Freeform 6">
                <a:extLst>
                  <a:ext uri="{FF2B5EF4-FFF2-40B4-BE49-F238E27FC236}">
                    <a16:creationId xmlns:a16="http://schemas.microsoft.com/office/drawing/2014/main" id="{F0DE315F-6803-4DB1-8DA9-9080193E2F6C}"/>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61" name="Line 7">
                <a:extLst>
                  <a:ext uri="{FF2B5EF4-FFF2-40B4-BE49-F238E27FC236}">
                    <a16:creationId xmlns:a16="http://schemas.microsoft.com/office/drawing/2014/main" id="{4F647F49-07BF-42D6-82A7-3FB208381BA3}"/>
                  </a:ext>
                </a:extLst>
              </p:cNvPr>
              <p:cNvSpPr>
                <a:spLocks noChangeShapeType="1"/>
              </p:cNvSpPr>
              <p:nvPr/>
            </p:nvSpPr>
            <p:spPr bwMode="auto">
              <a:xfrm>
                <a:off x="4140150" y="4872037"/>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62" name="Line 8">
                <a:extLst>
                  <a:ext uri="{FF2B5EF4-FFF2-40B4-BE49-F238E27FC236}">
                    <a16:creationId xmlns:a16="http://schemas.microsoft.com/office/drawing/2014/main" id="{5D1684E2-F988-4332-9F50-6E062380D514}"/>
                  </a:ext>
                </a:extLst>
              </p:cNvPr>
              <p:cNvSpPr>
                <a:spLocks noChangeShapeType="1"/>
              </p:cNvSpPr>
              <p:nvPr/>
            </p:nvSpPr>
            <p:spPr bwMode="auto">
              <a:xfrm>
                <a:off x="4140150" y="5137149"/>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63" name="Line 9">
                <a:extLst>
                  <a:ext uri="{FF2B5EF4-FFF2-40B4-BE49-F238E27FC236}">
                    <a16:creationId xmlns:a16="http://schemas.microsoft.com/office/drawing/2014/main" id="{29FCC0B3-F276-4886-AE0E-9B99AD54B192}"/>
                  </a:ext>
                </a:extLst>
              </p:cNvPr>
              <p:cNvSpPr>
                <a:spLocks noChangeShapeType="1"/>
              </p:cNvSpPr>
              <p:nvPr/>
            </p:nvSpPr>
            <p:spPr bwMode="auto">
              <a:xfrm>
                <a:off x="4140150" y="54022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64" name="Line 10">
                <a:extLst>
                  <a:ext uri="{FF2B5EF4-FFF2-40B4-BE49-F238E27FC236}">
                    <a16:creationId xmlns:a16="http://schemas.microsoft.com/office/drawing/2014/main" id="{C4BB4038-953E-43F8-AE29-27F667688B2B}"/>
                  </a:ext>
                </a:extLst>
              </p:cNvPr>
              <p:cNvSpPr>
                <a:spLocks noChangeShapeType="1"/>
              </p:cNvSpPr>
              <p:nvPr/>
            </p:nvSpPr>
            <p:spPr bwMode="auto">
              <a:xfrm>
                <a:off x="4140150" y="56689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65" name="Line 11">
                <a:extLst>
                  <a:ext uri="{FF2B5EF4-FFF2-40B4-BE49-F238E27FC236}">
                    <a16:creationId xmlns:a16="http://schemas.microsoft.com/office/drawing/2014/main" id="{A8BAFB55-C8C3-4C07-B008-963D17553EAB}"/>
                  </a:ext>
                </a:extLst>
              </p:cNvPr>
              <p:cNvSpPr>
                <a:spLocks noChangeShapeType="1"/>
              </p:cNvSpPr>
              <p:nvPr/>
            </p:nvSpPr>
            <p:spPr bwMode="auto">
              <a:xfrm>
                <a:off x="4140150" y="59277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66" name="Line 12">
                <a:extLst>
                  <a:ext uri="{FF2B5EF4-FFF2-40B4-BE49-F238E27FC236}">
                    <a16:creationId xmlns:a16="http://schemas.microsoft.com/office/drawing/2014/main" id="{FFD07233-73B0-464B-A772-37B51E332394}"/>
                  </a:ext>
                </a:extLst>
              </p:cNvPr>
              <p:cNvSpPr>
                <a:spLocks noChangeShapeType="1"/>
              </p:cNvSpPr>
              <p:nvPr/>
            </p:nvSpPr>
            <p:spPr bwMode="auto">
              <a:xfrm>
                <a:off x="4140150" y="61944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67" name="Oval 13">
                <a:extLst>
                  <a:ext uri="{FF2B5EF4-FFF2-40B4-BE49-F238E27FC236}">
                    <a16:creationId xmlns:a16="http://schemas.microsoft.com/office/drawing/2014/main" id="{87A1E63D-6DE3-4A2A-8F63-4B97D43A473C}"/>
                  </a:ext>
                </a:extLst>
              </p:cNvPr>
              <p:cNvSpPr>
                <a:spLocks noChangeArrowheads="1"/>
              </p:cNvSpPr>
              <p:nvPr/>
            </p:nvSpPr>
            <p:spPr bwMode="auto">
              <a:xfrm>
                <a:off x="4252863" y="6292849"/>
                <a:ext cx="136525" cy="136525"/>
              </a:xfrm>
              <a:prstGeom prst="ellips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68" name="Line 14">
                <a:extLst>
                  <a:ext uri="{FF2B5EF4-FFF2-40B4-BE49-F238E27FC236}">
                    <a16:creationId xmlns:a16="http://schemas.microsoft.com/office/drawing/2014/main" id="{7CFA1E70-574E-4EF8-955D-B3640F21D521}"/>
                  </a:ext>
                </a:extLst>
              </p:cNvPr>
              <p:cNvSpPr>
                <a:spLocks noChangeShapeType="1"/>
              </p:cNvSpPr>
              <p:nvPr/>
            </p:nvSpPr>
            <p:spPr bwMode="auto">
              <a:xfrm flipH="1">
                <a:off x="4954538" y="6292849"/>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69" name="Line 15">
                <a:extLst>
                  <a:ext uri="{FF2B5EF4-FFF2-40B4-BE49-F238E27FC236}">
                    <a16:creationId xmlns:a16="http://schemas.microsoft.com/office/drawing/2014/main" id="{BC994F73-11C5-402D-8A37-8EFAB66766CA}"/>
                  </a:ext>
                </a:extLst>
              </p:cNvPr>
              <p:cNvSpPr>
                <a:spLocks noChangeShapeType="1"/>
              </p:cNvSpPr>
              <p:nvPr/>
            </p:nvSpPr>
            <p:spPr bwMode="auto">
              <a:xfrm flipH="1">
                <a:off x="4954538" y="6361112"/>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70" name="Line 16">
                <a:extLst>
                  <a:ext uri="{FF2B5EF4-FFF2-40B4-BE49-F238E27FC236}">
                    <a16:creationId xmlns:a16="http://schemas.microsoft.com/office/drawing/2014/main" id="{0595D412-71DB-4702-B98B-CE2170C061A2}"/>
                  </a:ext>
                </a:extLst>
              </p:cNvPr>
              <p:cNvSpPr>
                <a:spLocks noChangeShapeType="1"/>
              </p:cNvSpPr>
              <p:nvPr/>
            </p:nvSpPr>
            <p:spPr bwMode="auto">
              <a:xfrm flipH="1">
                <a:off x="4954538" y="6423024"/>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71" name="Oval 17">
                <a:extLst>
                  <a:ext uri="{FF2B5EF4-FFF2-40B4-BE49-F238E27FC236}">
                    <a16:creationId xmlns:a16="http://schemas.microsoft.com/office/drawing/2014/main" id="{17329EE5-45F9-4D94-AA87-97C250DB12BF}"/>
                  </a:ext>
                </a:extLst>
              </p:cNvPr>
              <p:cNvSpPr>
                <a:spLocks noChangeArrowheads="1"/>
              </p:cNvSpPr>
              <p:nvPr/>
            </p:nvSpPr>
            <p:spPr bwMode="auto">
              <a:xfrm>
                <a:off x="5116463" y="47037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72" name="Oval 18">
                <a:extLst>
                  <a:ext uri="{FF2B5EF4-FFF2-40B4-BE49-F238E27FC236}">
                    <a16:creationId xmlns:a16="http://schemas.microsoft.com/office/drawing/2014/main" id="{5EF49DDC-70A7-41C0-B978-7BEDAC66284B}"/>
                  </a:ext>
                </a:extLst>
              </p:cNvPr>
              <p:cNvSpPr>
                <a:spLocks noChangeArrowheads="1"/>
              </p:cNvSpPr>
              <p:nvPr/>
            </p:nvSpPr>
            <p:spPr bwMode="auto">
              <a:xfrm>
                <a:off x="5116463" y="49704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73" name="Oval 19">
                <a:extLst>
                  <a:ext uri="{FF2B5EF4-FFF2-40B4-BE49-F238E27FC236}">
                    <a16:creationId xmlns:a16="http://schemas.microsoft.com/office/drawing/2014/main" id="{906ABD8B-4388-44EC-8B25-27F7E59D37BF}"/>
                  </a:ext>
                </a:extLst>
              </p:cNvPr>
              <p:cNvSpPr>
                <a:spLocks noChangeArrowheads="1"/>
              </p:cNvSpPr>
              <p:nvPr/>
            </p:nvSpPr>
            <p:spPr bwMode="auto">
              <a:xfrm>
                <a:off x="5116463" y="52355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74" name="Oval 20">
                <a:extLst>
                  <a:ext uri="{FF2B5EF4-FFF2-40B4-BE49-F238E27FC236}">
                    <a16:creationId xmlns:a16="http://schemas.microsoft.com/office/drawing/2014/main" id="{C741BCA8-D989-4543-B9C4-9C0C253E0888}"/>
                  </a:ext>
                </a:extLst>
              </p:cNvPr>
              <p:cNvSpPr>
                <a:spLocks noChangeArrowheads="1"/>
              </p:cNvSpPr>
              <p:nvPr/>
            </p:nvSpPr>
            <p:spPr bwMode="auto">
              <a:xfrm>
                <a:off x="5116463" y="55022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75" name="Oval 21">
                <a:extLst>
                  <a:ext uri="{FF2B5EF4-FFF2-40B4-BE49-F238E27FC236}">
                    <a16:creationId xmlns:a16="http://schemas.microsoft.com/office/drawing/2014/main" id="{BC1FDE95-EC75-40B1-9383-A45442816C2D}"/>
                  </a:ext>
                </a:extLst>
              </p:cNvPr>
              <p:cNvSpPr>
                <a:spLocks noChangeArrowheads="1"/>
              </p:cNvSpPr>
              <p:nvPr/>
            </p:nvSpPr>
            <p:spPr bwMode="auto">
              <a:xfrm>
                <a:off x="5116463" y="57673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76" name="Oval 22">
                <a:extLst>
                  <a:ext uri="{FF2B5EF4-FFF2-40B4-BE49-F238E27FC236}">
                    <a16:creationId xmlns:a16="http://schemas.microsoft.com/office/drawing/2014/main" id="{5E42D35C-69E1-46FD-8334-ABC862C381F0}"/>
                  </a:ext>
                </a:extLst>
              </p:cNvPr>
              <p:cNvSpPr>
                <a:spLocks noChangeArrowheads="1"/>
              </p:cNvSpPr>
              <p:nvPr/>
            </p:nvSpPr>
            <p:spPr bwMode="auto">
              <a:xfrm>
                <a:off x="5116463" y="60340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grpSp>
        <p:grpSp>
          <p:nvGrpSpPr>
            <p:cNvPr id="39" name="Group 38">
              <a:extLst>
                <a:ext uri="{FF2B5EF4-FFF2-40B4-BE49-F238E27FC236}">
                  <a16:creationId xmlns:a16="http://schemas.microsoft.com/office/drawing/2014/main" id="{9E73175D-1E01-4F4D-9D3F-F55ABD27A110}"/>
                </a:ext>
              </a:extLst>
            </p:cNvPr>
            <p:cNvGrpSpPr/>
            <p:nvPr/>
          </p:nvGrpSpPr>
          <p:grpSpPr>
            <a:xfrm>
              <a:off x="1813004" y="5221850"/>
              <a:ext cx="472329" cy="776691"/>
              <a:chOff x="4140150" y="4568824"/>
              <a:chExt cx="1187450" cy="1952625"/>
            </a:xfrm>
            <a:grpFill/>
          </p:grpSpPr>
          <p:sp>
            <p:nvSpPr>
              <p:cNvPr id="40" name="Freeform 5">
                <a:extLst>
                  <a:ext uri="{FF2B5EF4-FFF2-40B4-BE49-F238E27FC236}">
                    <a16:creationId xmlns:a16="http://schemas.microsoft.com/office/drawing/2014/main" id="{17DE237D-6344-4048-9702-2843F3AFC2C1}"/>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41" name="Freeform 6">
                <a:extLst>
                  <a:ext uri="{FF2B5EF4-FFF2-40B4-BE49-F238E27FC236}">
                    <a16:creationId xmlns:a16="http://schemas.microsoft.com/office/drawing/2014/main" id="{BAC87795-835C-4616-9219-D4B1B4DB9266}"/>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42" name="Line 7">
                <a:extLst>
                  <a:ext uri="{FF2B5EF4-FFF2-40B4-BE49-F238E27FC236}">
                    <a16:creationId xmlns:a16="http://schemas.microsoft.com/office/drawing/2014/main" id="{8C734932-3563-40A6-9DEF-221BEC76A14F}"/>
                  </a:ext>
                </a:extLst>
              </p:cNvPr>
              <p:cNvSpPr>
                <a:spLocks noChangeShapeType="1"/>
              </p:cNvSpPr>
              <p:nvPr/>
            </p:nvSpPr>
            <p:spPr bwMode="auto">
              <a:xfrm>
                <a:off x="4140150" y="4872037"/>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43" name="Line 8">
                <a:extLst>
                  <a:ext uri="{FF2B5EF4-FFF2-40B4-BE49-F238E27FC236}">
                    <a16:creationId xmlns:a16="http://schemas.microsoft.com/office/drawing/2014/main" id="{118E8D3C-54DD-4DFD-A439-E0528C9CC9F4}"/>
                  </a:ext>
                </a:extLst>
              </p:cNvPr>
              <p:cNvSpPr>
                <a:spLocks noChangeShapeType="1"/>
              </p:cNvSpPr>
              <p:nvPr/>
            </p:nvSpPr>
            <p:spPr bwMode="auto">
              <a:xfrm>
                <a:off x="4140150" y="5137149"/>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44" name="Line 9">
                <a:extLst>
                  <a:ext uri="{FF2B5EF4-FFF2-40B4-BE49-F238E27FC236}">
                    <a16:creationId xmlns:a16="http://schemas.microsoft.com/office/drawing/2014/main" id="{98EBC6B0-A7A7-4D68-BB0B-E644C1F26E56}"/>
                  </a:ext>
                </a:extLst>
              </p:cNvPr>
              <p:cNvSpPr>
                <a:spLocks noChangeShapeType="1"/>
              </p:cNvSpPr>
              <p:nvPr/>
            </p:nvSpPr>
            <p:spPr bwMode="auto">
              <a:xfrm>
                <a:off x="4140150" y="54022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45" name="Line 10">
                <a:extLst>
                  <a:ext uri="{FF2B5EF4-FFF2-40B4-BE49-F238E27FC236}">
                    <a16:creationId xmlns:a16="http://schemas.microsoft.com/office/drawing/2014/main" id="{57B134DC-4498-41B9-AF94-3F459F145952}"/>
                  </a:ext>
                </a:extLst>
              </p:cNvPr>
              <p:cNvSpPr>
                <a:spLocks noChangeShapeType="1"/>
              </p:cNvSpPr>
              <p:nvPr/>
            </p:nvSpPr>
            <p:spPr bwMode="auto">
              <a:xfrm>
                <a:off x="4140150" y="56689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46" name="Line 11">
                <a:extLst>
                  <a:ext uri="{FF2B5EF4-FFF2-40B4-BE49-F238E27FC236}">
                    <a16:creationId xmlns:a16="http://schemas.microsoft.com/office/drawing/2014/main" id="{5C37CBC5-5AFB-461D-9E74-A38852CBAAAB}"/>
                  </a:ext>
                </a:extLst>
              </p:cNvPr>
              <p:cNvSpPr>
                <a:spLocks noChangeShapeType="1"/>
              </p:cNvSpPr>
              <p:nvPr/>
            </p:nvSpPr>
            <p:spPr bwMode="auto">
              <a:xfrm>
                <a:off x="4140150" y="59277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47" name="Line 12">
                <a:extLst>
                  <a:ext uri="{FF2B5EF4-FFF2-40B4-BE49-F238E27FC236}">
                    <a16:creationId xmlns:a16="http://schemas.microsoft.com/office/drawing/2014/main" id="{E5DC965E-0A96-4F2A-AF00-4C7A502B58BF}"/>
                  </a:ext>
                </a:extLst>
              </p:cNvPr>
              <p:cNvSpPr>
                <a:spLocks noChangeShapeType="1"/>
              </p:cNvSpPr>
              <p:nvPr/>
            </p:nvSpPr>
            <p:spPr bwMode="auto">
              <a:xfrm>
                <a:off x="4140150" y="61944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48" name="Oval 13">
                <a:extLst>
                  <a:ext uri="{FF2B5EF4-FFF2-40B4-BE49-F238E27FC236}">
                    <a16:creationId xmlns:a16="http://schemas.microsoft.com/office/drawing/2014/main" id="{8476A052-8418-4D2E-837E-8961AA982902}"/>
                  </a:ext>
                </a:extLst>
              </p:cNvPr>
              <p:cNvSpPr>
                <a:spLocks noChangeArrowheads="1"/>
              </p:cNvSpPr>
              <p:nvPr/>
            </p:nvSpPr>
            <p:spPr bwMode="auto">
              <a:xfrm>
                <a:off x="4252863" y="6292849"/>
                <a:ext cx="136525" cy="136525"/>
              </a:xfrm>
              <a:prstGeom prst="ellips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49" name="Line 14">
                <a:extLst>
                  <a:ext uri="{FF2B5EF4-FFF2-40B4-BE49-F238E27FC236}">
                    <a16:creationId xmlns:a16="http://schemas.microsoft.com/office/drawing/2014/main" id="{9E465A85-B325-434B-BB3F-F39BD7F721A6}"/>
                  </a:ext>
                </a:extLst>
              </p:cNvPr>
              <p:cNvSpPr>
                <a:spLocks noChangeShapeType="1"/>
              </p:cNvSpPr>
              <p:nvPr/>
            </p:nvSpPr>
            <p:spPr bwMode="auto">
              <a:xfrm flipH="1">
                <a:off x="4954538" y="6292849"/>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50" name="Line 15">
                <a:extLst>
                  <a:ext uri="{FF2B5EF4-FFF2-40B4-BE49-F238E27FC236}">
                    <a16:creationId xmlns:a16="http://schemas.microsoft.com/office/drawing/2014/main" id="{CC333A3F-F6C3-42C0-9F77-D411931E5A29}"/>
                  </a:ext>
                </a:extLst>
              </p:cNvPr>
              <p:cNvSpPr>
                <a:spLocks noChangeShapeType="1"/>
              </p:cNvSpPr>
              <p:nvPr/>
            </p:nvSpPr>
            <p:spPr bwMode="auto">
              <a:xfrm flipH="1">
                <a:off x="4954538" y="6361112"/>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51" name="Line 16">
                <a:extLst>
                  <a:ext uri="{FF2B5EF4-FFF2-40B4-BE49-F238E27FC236}">
                    <a16:creationId xmlns:a16="http://schemas.microsoft.com/office/drawing/2014/main" id="{B1565B14-22CF-4B16-857D-E3C01A53C083}"/>
                  </a:ext>
                </a:extLst>
              </p:cNvPr>
              <p:cNvSpPr>
                <a:spLocks noChangeShapeType="1"/>
              </p:cNvSpPr>
              <p:nvPr/>
            </p:nvSpPr>
            <p:spPr bwMode="auto">
              <a:xfrm flipH="1">
                <a:off x="4954538" y="6423024"/>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52" name="Oval 17">
                <a:extLst>
                  <a:ext uri="{FF2B5EF4-FFF2-40B4-BE49-F238E27FC236}">
                    <a16:creationId xmlns:a16="http://schemas.microsoft.com/office/drawing/2014/main" id="{FE2BE2D5-24A3-4E43-8FBD-FA68F20DC35A}"/>
                  </a:ext>
                </a:extLst>
              </p:cNvPr>
              <p:cNvSpPr>
                <a:spLocks noChangeArrowheads="1"/>
              </p:cNvSpPr>
              <p:nvPr/>
            </p:nvSpPr>
            <p:spPr bwMode="auto">
              <a:xfrm>
                <a:off x="5116463" y="47037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53" name="Oval 18">
                <a:extLst>
                  <a:ext uri="{FF2B5EF4-FFF2-40B4-BE49-F238E27FC236}">
                    <a16:creationId xmlns:a16="http://schemas.microsoft.com/office/drawing/2014/main" id="{15EEFAF3-5686-4034-BBCF-7575B64D72FF}"/>
                  </a:ext>
                </a:extLst>
              </p:cNvPr>
              <p:cNvSpPr>
                <a:spLocks noChangeArrowheads="1"/>
              </p:cNvSpPr>
              <p:nvPr/>
            </p:nvSpPr>
            <p:spPr bwMode="auto">
              <a:xfrm>
                <a:off x="5116463" y="49704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54" name="Oval 19">
                <a:extLst>
                  <a:ext uri="{FF2B5EF4-FFF2-40B4-BE49-F238E27FC236}">
                    <a16:creationId xmlns:a16="http://schemas.microsoft.com/office/drawing/2014/main" id="{8E43B5BB-BEE2-4561-A427-3E64C9AF37AD}"/>
                  </a:ext>
                </a:extLst>
              </p:cNvPr>
              <p:cNvSpPr>
                <a:spLocks noChangeArrowheads="1"/>
              </p:cNvSpPr>
              <p:nvPr/>
            </p:nvSpPr>
            <p:spPr bwMode="auto">
              <a:xfrm>
                <a:off x="5116463" y="52355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55" name="Oval 20">
                <a:extLst>
                  <a:ext uri="{FF2B5EF4-FFF2-40B4-BE49-F238E27FC236}">
                    <a16:creationId xmlns:a16="http://schemas.microsoft.com/office/drawing/2014/main" id="{E936668C-718C-41B7-8514-753432717427}"/>
                  </a:ext>
                </a:extLst>
              </p:cNvPr>
              <p:cNvSpPr>
                <a:spLocks noChangeArrowheads="1"/>
              </p:cNvSpPr>
              <p:nvPr/>
            </p:nvSpPr>
            <p:spPr bwMode="auto">
              <a:xfrm>
                <a:off x="5116463" y="55022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56" name="Oval 21">
                <a:extLst>
                  <a:ext uri="{FF2B5EF4-FFF2-40B4-BE49-F238E27FC236}">
                    <a16:creationId xmlns:a16="http://schemas.microsoft.com/office/drawing/2014/main" id="{F4F7AC7D-E576-467F-9BE0-61CBE5FAD9FC}"/>
                  </a:ext>
                </a:extLst>
              </p:cNvPr>
              <p:cNvSpPr>
                <a:spLocks noChangeArrowheads="1"/>
              </p:cNvSpPr>
              <p:nvPr/>
            </p:nvSpPr>
            <p:spPr bwMode="auto">
              <a:xfrm>
                <a:off x="5116463" y="57673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sp>
            <p:nvSpPr>
              <p:cNvPr id="57" name="Oval 22">
                <a:extLst>
                  <a:ext uri="{FF2B5EF4-FFF2-40B4-BE49-F238E27FC236}">
                    <a16:creationId xmlns:a16="http://schemas.microsoft.com/office/drawing/2014/main" id="{774908BF-39F0-4616-AC48-1BC62A9E6E1E}"/>
                  </a:ext>
                </a:extLst>
              </p:cNvPr>
              <p:cNvSpPr>
                <a:spLocks noChangeArrowheads="1"/>
              </p:cNvSpPr>
              <p:nvPr/>
            </p:nvSpPr>
            <p:spPr bwMode="auto">
              <a:xfrm>
                <a:off x="5116463" y="60340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latin typeface="Segoe UI Semilight"/>
                </a:endParaRPr>
              </a:p>
            </p:txBody>
          </p:sp>
        </p:grpSp>
      </p:grpSp>
      <p:cxnSp>
        <p:nvCxnSpPr>
          <p:cNvPr id="95" name="Straight Connector 94">
            <a:extLst>
              <a:ext uri="{FF2B5EF4-FFF2-40B4-BE49-F238E27FC236}">
                <a16:creationId xmlns:a16="http://schemas.microsoft.com/office/drawing/2014/main" id="{C201039E-145E-4B50-AB82-3DD9DD6ACC9F}"/>
              </a:ext>
            </a:extLst>
          </p:cNvPr>
          <p:cNvCxnSpPr>
            <a:cxnSpLocks/>
          </p:cNvCxnSpPr>
          <p:nvPr/>
        </p:nvCxnSpPr>
        <p:spPr>
          <a:xfrm flipV="1">
            <a:off x="9002685" y="3790429"/>
            <a:ext cx="0" cy="597769"/>
          </a:xfrm>
          <a:prstGeom prst="line">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17D6A5B-ED79-43D4-A0A8-F02C7B81DA4E}"/>
              </a:ext>
            </a:extLst>
          </p:cNvPr>
          <p:cNvGrpSpPr/>
          <p:nvPr/>
        </p:nvGrpSpPr>
        <p:grpSpPr>
          <a:xfrm>
            <a:off x="7877732" y="2403799"/>
            <a:ext cx="2443934" cy="1012976"/>
            <a:chOff x="7877732" y="2403799"/>
            <a:chExt cx="2443934" cy="1012976"/>
          </a:xfrm>
          <a:noFill/>
        </p:grpSpPr>
        <p:grpSp>
          <p:nvGrpSpPr>
            <p:cNvPr id="6" name="Group 5">
              <a:extLst>
                <a:ext uri="{FF2B5EF4-FFF2-40B4-BE49-F238E27FC236}">
                  <a16:creationId xmlns:a16="http://schemas.microsoft.com/office/drawing/2014/main" id="{2A9B28DD-96CC-4077-8858-6A2067BD48E6}"/>
                </a:ext>
              </a:extLst>
            </p:cNvPr>
            <p:cNvGrpSpPr/>
            <p:nvPr/>
          </p:nvGrpSpPr>
          <p:grpSpPr>
            <a:xfrm>
              <a:off x="8175816" y="2403799"/>
              <a:ext cx="1937776" cy="474735"/>
              <a:chOff x="8175816" y="2403799"/>
              <a:chExt cx="1937776" cy="474735"/>
            </a:xfrm>
            <a:grpFill/>
          </p:grpSpPr>
          <p:sp>
            <p:nvSpPr>
              <p:cNvPr id="107" name="Cylinder 106">
                <a:extLst>
                  <a:ext uri="{FF2B5EF4-FFF2-40B4-BE49-F238E27FC236}">
                    <a16:creationId xmlns:a16="http://schemas.microsoft.com/office/drawing/2014/main" id="{D289309C-E3B8-4BBA-A69D-B6FBA88C7FAA}"/>
                  </a:ext>
                </a:extLst>
              </p:cNvPr>
              <p:cNvSpPr/>
              <p:nvPr/>
            </p:nvSpPr>
            <p:spPr bwMode="auto">
              <a:xfrm>
                <a:off x="8175816"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109" name="Cylinder 108">
                <a:extLst>
                  <a:ext uri="{FF2B5EF4-FFF2-40B4-BE49-F238E27FC236}">
                    <a16:creationId xmlns:a16="http://schemas.microsoft.com/office/drawing/2014/main" id="{6CB0C1B0-5F0B-476C-BF7A-C316BACED466}"/>
                  </a:ext>
                </a:extLst>
              </p:cNvPr>
              <p:cNvSpPr/>
              <p:nvPr/>
            </p:nvSpPr>
            <p:spPr bwMode="auto">
              <a:xfrm>
                <a:off x="8701290"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110" name="Cylinder 109">
                <a:extLst>
                  <a:ext uri="{FF2B5EF4-FFF2-40B4-BE49-F238E27FC236}">
                    <a16:creationId xmlns:a16="http://schemas.microsoft.com/office/drawing/2014/main" id="{8D931672-90D5-4247-AEBB-835BF3C52273}"/>
                  </a:ext>
                </a:extLst>
              </p:cNvPr>
              <p:cNvSpPr/>
              <p:nvPr/>
            </p:nvSpPr>
            <p:spPr bwMode="auto">
              <a:xfrm>
                <a:off x="9226764"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111" name="Cylinder 110">
                <a:extLst>
                  <a:ext uri="{FF2B5EF4-FFF2-40B4-BE49-F238E27FC236}">
                    <a16:creationId xmlns:a16="http://schemas.microsoft.com/office/drawing/2014/main" id="{AB85BECF-B971-4E5F-B0C0-4FC54473EEF9}"/>
                  </a:ext>
                </a:extLst>
              </p:cNvPr>
              <p:cNvSpPr/>
              <p:nvPr/>
            </p:nvSpPr>
            <p:spPr bwMode="auto">
              <a:xfrm>
                <a:off x="9752238"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grpSp>
        <p:grpSp>
          <p:nvGrpSpPr>
            <p:cNvPr id="5" name="Group 4">
              <a:extLst>
                <a:ext uri="{FF2B5EF4-FFF2-40B4-BE49-F238E27FC236}">
                  <a16:creationId xmlns:a16="http://schemas.microsoft.com/office/drawing/2014/main" id="{03B04AF4-F7FB-4879-93CC-C6C9C5A8729F}"/>
                </a:ext>
              </a:extLst>
            </p:cNvPr>
            <p:cNvGrpSpPr/>
            <p:nvPr/>
          </p:nvGrpSpPr>
          <p:grpSpPr>
            <a:xfrm>
              <a:off x="7877732" y="2942040"/>
              <a:ext cx="2443934" cy="474735"/>
              <a:chOff x="7877732" y="2942040"/>
              <a:chExt cx="2443934" cy="474735"/>
            </a:xfrm>
            <a:grpFill/>
          </p:grpSpPr>
          <p:sp>
            <p:nvSpPr>
              <p:cNvPr id="112" name="Cylinder 111">
                <a:extLst>
                  <a:ext uri="{FF2B5EF4-FFF2-40B4-BE49-F238E27FC236}">
                    <a16:creationId xmlns:a16="http://schemas.microsoft.com/office/drawing/2014/main" id="{2FFA6111-531A-45FD-AB48-97858B8553E4}"/>
                  </a:ext>
                </a:extLst>
              </p:cNvPr>
              <p:cNvSpPr/>
              <p:nvPr/>
            </p:nvSpPr>
            <p:spPr bwMode="auto">
              <a:xfrm>
                <a:off x="7877732"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113" name="Cylinder 112">
                <a:extLst>
                  <a:ext uri="{FF2B5EF4-FFF2-40B4-BE49-F238E27FC236}">
                    <a16:creationId xmlns:a16="http://schemas.microsoft.com/office/drawing/2014/main" id="{D132CA48-CC42-452F-8DDA-9A41546A3D71}"/>
                  </a:ext>
                </a:extLst>
              </p:cNvPr>
              <p:cNvSpPr/>
              <p:nvPr/>
            </p:nvSpPr>
            <p:spPr bwMode="auto">
              <a:xfrm>
                <a:off x="8398377"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114" name="Cylinder 113">
                <a:extLst>
                  <a:ext uri="{FF2B5EF4-FFF2-40B4-BE49-F238E27FC236}">
                    <a16:creationId xmlns:a16="http://schemas.microsoft.com/office/drawing/2014/main" id="{F3C1BBEB-1721-4E73-947A-90F293FE5C77}"/>
                  </a:ext>
                </a:extLst>
              </p:cNvPr>
              <p:cNvSpPr/>
              <p:nvPr/>
            </p:nvSpPr>
            <p:spPr bwMode="auto">
              <a:xfrm>
                <a:off x="8919022"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115" name="Cylinder 114">
                <a:extLst>
                  <a:ext uri="{FF2B5EF4-FFF2-40B4-BE49-F238E27FC236}">
                    <a16:creationId xmlns:a16="http://schemas.microsoft.com/office/drawing/2014/main" id="{456F0B29-854A-42C8-8EBF-69C167A91FB7}"/>
                  </a:ext>
                </a:extLst>
              </p:cNvPr>
              <p:cNvSpPr/>
              <p:nvPr/>
            </p:nvSpPr>
            <p:spPr bwMode="auto">
              <a:xfrm>
                <a:off x="9439667"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116" name="Cylinder 115">
                <a:extLst>
                  <a:ext uri="{FF2B5EF4-FFF2-40B4-BE49-F238E27FC236}">
                    <a16:creationId xmlns:a16="http://schemas.microsoft.com/office/drawing/2014/main" id="{7979FB0D-D44D-4725-895A-D2CE749531D6}"/>
                  </a:ext>
                </a:extLst>
              </p:cNvPr>
              <p:cNvSpPr/>
              <p:nvPr/>
            </p:nvSpPr>
            <p:spPr bwMode="auto">
              <a:xfrm>
                <a:off x="9960312"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grpSp>
      </p:grpSp>
    </p:spTree>
    <p:extLst>
      <p:ext uri="{BB962C8B-B14F-4D97-AF65-F5344CB8AC3E}">
        <p14:creationId xmlns:p14="http://schemas.microsoft.com/office/powerpoint/2010/main" val="34226264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a:xfrm>
            <a:off x="539097" y="730923"/>
            <a:ext cx="4346412" cy="1107996"/>
          </a:xfrm>
        </p:spPr>
        <p:txBody>
          <a:bodyPr/>
          <a:lstStyle/>
          <a:p>
            <a:r>
              <a:rPr lang="en-US" sz="3600" dirty="0"/>
              <a:t>Accelerating your journey to the cloud</a:t>
            </a:r>
          </a:p>
        </p:txBody>
      </p:sp>
      <p:sp>
        <p:nvSpPr>
          <p:cNvPr id="3" name="Text Placeholder 2">
            <a:extLst>
              <a:ext uri="{FF2B5EF4-FFF2-40B4-BE49-F238E27FC236}">
                <a16:creationId xmlns:a16="http://schemas.microsoft.com/office/drawing/2014/main" id="{9A7188CA-D42B-4EA3-847F-46578CA9194B}"/>
              </a:ext>
            </a:extLst>
          </p:cNvPr>
          <p:cNvSpPr>
            <a:spLocks noGrp="1"/>
          </p:cNvSpPr>
          <p:nvPr>
            <p:ph type="body" sz="quarter" idx="4294967295"/>
          </p:nvPr>
        </p:nvSpPr>
        <p:spPr>
          <a:xfrm>
            <a:off x="5749877" y="449263"/>
            <a:ext cx="6126162" cy="439479"/>
          </a:xfrm>
        </p:spPr>
        <p:txBody>
          <a:bodyPr/>
          <a:lstStyle/>
          <a:p>
            <a:pPr marL="0" indent="0">
              <a:buNone/>
            </a:pPr>
            <a:r>
              <a:rPr lang="en-US" spc="102" dirty="0">
                <a:solidFill>
                  <a:srgbClr val="000000"/>
                </a:solidFill>
              </a:rPr>
              <a:t>Azure </a:t>
            </a:r>
            <a:r>
              <a:rPr lang="en-US" spc="102" dirty="0">
                <a:solidFill>
                  <a:schemeClr val="accent1"/>
                </a:solidFill>
              </a:rPr>
              <a:t>Database Migration Service</a:t>
            </a:r>
          </a:p>
        </p:txBody>
      </p:sp>
      <p:graphicFrame>
        <p:nvGraphicFramePr>
          <p:cNvPr id="44" name="Table 43">
            <a:extLst>
              <a:ext uri="{FF2B5EF4-FFF2-40B4-BE49-F238E27FC236}">
                <a16:creationId xmlns:a16="http://schemas.microsoft.com/office/drawing/2014/main" id="{7C26605F-FF6C-4334-A853-7EA214200E23}"/>
              </a:ext>
            </a:extLst>
          </p:cNvPr>
          <p:cNvGraphicFramePr>
            <a:graphicFrameLocks noGrp="1"/>
          </p:cNvGraphicFramePr>
          <p:nvPr>
            <p:extLst>
              <p:ext uri="{D42A27DB-BD31-4B8C-83A1-F6EECF244321}">
                <p14:modId xmlns:p14="http://schemas.microsoft.com/office/powerpoint/2010/main" val="1695261513"/>
              </p:ext>
            </p:extLst>
          </p:nvPr>
        </p:nvGraphicFramePr>
        <p:xfrm>
          <a:off x="5696306" y="4778963"/>
          <a:ext cx="6406718" cy="1853935"/>
        </p:xfrm>
        <a:graphic>
          <a:graphicData uri="http://schemas.openxmlformats.org/drawingml/2006/table">
            <a:tbl>
              <a:tblPr firstRow="1" bandRow="1">
                <a:tableStyleId>{69CF1AB2-1976-4502-BF36-3FF5EA218861}</a:tableStyleId>
              </a:tblPr>
              <a:tblGrid>
                <a:gridCol w="1697271">
                  <a:extLst>
                    <a:ext uri="{9D8B030D-6E8A-4147-A177-3AD203B41FA5}">
                      <a16:colId xmlns:a16="http://schemas.microsoft.com/office/drawing/2014/main" val="4233647372"/>
                    </a:ext>
                  </a:extLst>
                </a:gridCol>
                <a:gridCol w="4709447">
                  <a:extLst>
                    <a:ext uri="{9D8B030D-6E8A-4147-A177-3AD203B41FA5}">
                      <a16:colId xmlns:a16="http://schemas.microsoft.com/office/drawing/2014/main" val="43384532"/>
                    </a:ext>
                  </a:extLst>
                </a:gridCol>
              </a:tblGrid>
              <a:tr h="370787">
                <a:tc>
                  <a:txBody>
                    <a:bodyPr/>
                    <a:lstStyle/>
                    <a:p>
                      <a:r>
                        <a:rPr lang="en-US" sz="1400" kern="1200" dirty="0">
                          <a:solidFill>
                            <a:schemeClr val="tx2"/>
                          </a:solidFill>
                          <a:effectLst/>
                          <a:latin typeface="Segoe UI Semibold" panose="020B0702040204020203" pitchFamily="34" charset="0"/>
                          <a:cs typeface="Segoe UI Semibold" panose="020B0702040204020203" pitchFamily="34" charset="0"/>
                        </a:rPr>
                        <a:t>SQL Server </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b="0" dirty="0">
                          <a:gradFill>
                            <a:gsLst>
                              <a:gs pos="0">
                                <a:schemeClr val="tx1"/>
                              </a:gs>
                              <a:gs pos="74000">
                                <a:schemeClr val="tx1"/>
                              </a:gs>
                            </a:gsLst>
                            <a:lin ang="5400000" scaled="1"/>
                          </a:gradFill>
                        </a:rPr>
                        <a:t>Azure SQL Database single, elastic pools and Managed Instance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4511789"/>
                  </a:ext>
                </a:extLst>
              </a:tr>
              <a:tr h="370787">
                <a:tc>
                  <a:txBody>
                    <a:bodyPr/>
                    <a:lstStyle/>
                    <a:p>
                      <a:r>
                        <a:rPr lang="en-US" sz="1400" kern="1200" dirty="0">
                          <a:solidFill>
                            <a:schemeClr val="tx2"/>
                          </a:solidFill>
                          <a:effectLst/>
                          <a:latin typeface="Segoe UI Semibold" panose="020B0702040204020203" pitchFamily="34" charset="0"/>
                          <a:cs typeface="Segoe UI Semibold" panose="020B0702040204020203" pitchFamily="34" charset="0"/>
                        </a:rPr>
                        <a:t>MySQL</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dirty="0">
                          <a:gradFill>
                            <a:gsLst>
                              <a:gs pos="0">
                                <a:schemeClr val="tx1"/>
                              </a:gs>
                              <a:gs pos="74000">
                                <a:schemeClr val="tx1"/>
                              </a:gs>
                            </a:gsLst>
                            <a:lin ang="5400000" scaled="1"/>
                          </a:gradFill>
                        </a:rPr>
                        <a:t>Azure Database for MySQL</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8494607"/>
                  </a:ext>
                </a:extLst>
              </a:tr>
              <a:tr h="370787">
                <a:tc>
                  <a:txBody>
                    <a:bodyPr/>
                    <a:lstStyle/>
                    <a:p>
                      <a:r>
                        <a:rPr lang="en-US" sz="1400" kern="1200" dirty="0">
                          <a:solidFill>
                            <a:schemeClr val="tx2"/>
                          </a:solidFill>
                          <a:effectLst/>
                          <a:latin typeface="Segoe UI Semibold" panose="020B0702040204020203" pitchFamily="34" charset="0"/>
                          <a:cs typeface="Segoe UI Semibold" panose="020B0702040204020203" pitchFamily="34" charset="0"/>
                        </a:rPr>
                        <a:t>PostgreSQL</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dirty="0">
                          <a:gradFill>
                            <a:gsLst>
                              <a:gs pos="0">
                                <a:schemeClr val="tx1"/>
                              </a:gs>
                              <a:gs pos="74000">
                                <a:schemeClr val="tx1"/>
                              </a:gs>
                            </a:gsLst>
                            <a:lin ang="5400000" scaled="1"/>
                          </a:gradFill>
                        </a:rPr>
                        <a:t>Azure Database for PostgreSQL</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090895"/>
                  </a:ext>
                </a:extLst>
              </a:tr>
              <a:tr h="370787">
                <a:tc>
                  <a:txBody>
                    <a:bodyPr/>
                    <a:lstStyle/>
                    <a:p>
                      <a:r>
                        <a:rPr lang="en-US" sz="1400" kern="1200" dirty="0">
                          <a:solidFill>
                            <a:schemeClr val="tx2"/>
                          </a:solidFill>
                          <a:effectLst/>
                          <a:latin typeface="Segoe UI Semibold" panose="020B0702040204020203" pitchFamily="34" charset="0"/>
                          <a:cs typeface="Segoe UI Semibold" panose="020B0702040204020203" pitchFamily="34" charset="0"/>
                        </a:rPr>
                        <a:t>Oracle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gradFill>
                            <a:gsLst>
                              <a:gs pos="0">
                                <a:schemeClr val="tx1"/>
                              </a:gs>
                              <a:gs pos="74000">
                                <a:schemeClr val="tx1"/>
                              </a:gs>
                            </a:gsLst>
                            <a:lin ang="5400000" scaled="1"/>
                          </a:gradFill>
                        </a:rPr>
                        <a:t>Azure SQL Database &amp; Managed Instance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17651676"/>
                  </a:ext>
                </a:extLst>
              </a:tr>
              <a:tr h="370787">
                <a:tc>
                  <a:txBody>
                    <a:bodyPr/>
                    <a:lstStyle/>
                    <a:p>
                      <a:r>
                        <a:rPr lang="en-US" sz="1400" kern="1200" dirty="0">
                          <a:solidFill>
                            <a:schemeClr val="tx2"/>
                          </a:solidFill>
                          <a:effectLst/>
                          <a:latin typeface="Segoe UI Semibold" panose="020B0702040204020203" pitchFamily="34" charset="0"/>
                          <a:cs typeface="Segoe UI Semibold" panose="020B0702040204020203" pitchFamily="34" charset="0"/>
                        </a:rPr>
                        <a:t>More…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gradFill>
                            <a:gsLst>
                              <a:gs pos="0">
                                <a:schemeClr val="tx1"/>
                              </a:gs>
                              <a:gs pos="74000">
                                <a:schemeClr val="tx1"/>
                              </a:gs>
                            </a:gsLst>
                            <a:lin ang="5400000" scaled="1"/>
                          </a:gradFill>
                        </a:rPr>
                        <a:t>Azure Databases</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4333059"/>
                  </a:ext>
                </a:extLst>
              </a:tr>
            </a:tbl>
          </a:graphicData>
        </a:graphic>
      </p:graphicFrame>
      <p:grpSp>
        <p:nvGrpSpPr>
          <p:cNvPr id="25" name="Group 24">
            <a:extLst>
              <a:ext uri="{FF2B5EF4-FFF2-40B4-BE49-F238E27FC236}">
                <a16:creationId xmlns:a16="http://schemas.microsoft.com/office/drawing/2014/main" id="{C994F696-FF1E-4015-ADB8-1A16BFCE5461}"/>
              </a:ext>
            </a:extLst>
          </p:cNvPr>
          <p:cNvGrpSpPr/>
          <p:nvPr/>
        </p:nvGrpSpPr>
        <p:grpSpPr>
          <a:xfrm>
            <a:off x="8653779" y="3122636"/>
            <a:ext cx="918979" cy="648737"/>
            <a:chOff x="3061473" y="3636838"/>
            <a:chExt cx="1175657" cy="829933"/>
          </a:xfrm>
          <a:solidFill>
            <a:srgbClr val="FFFFFF"/>
          </a:solidFill>
        </p:grpSpPr>
        <p:cxnSp>
          <p:nvCxnSpPr>
            <p:cNvPr id="33" name="Straight Arrow Connector 32">
              <a:extLst>
                <a:ext uri="{FF2B5EF4-FFF2-40B4-BE49-F238E27FC236}">
                  <a16:creationId xmlns:a16="http://schemas.microsoft.com/office/drawing/2014/main" id="{D415C3BE-DED7-4B6E-BA56-BA6F58475D9D}"/>
                </a:ext>
              </a:extLst>
            </p:cNvPr>
            <p:cNvCxnSpPr/>
            <p:nvPr/>
          </p:nvCxnSpPr>
          <p:spPr>
            <a:xfrm flipV="1">
              <a:off x="3061473" y="3636838"/>
              <a:ext cx="0" cy="829933"/>
            </a:xfrm>
            <a:prstGeom prst="straightConnector1">
              <a:avLst/>
            </a:prstGeom>
            <a:grpFill/>
            <a:ln w="12700" cap="flat" cmpd="sng" algn="ctr">
              <a:solidFill>
                <a:schemeClr val="tx1"/>
              </a:solidFill>
              <a:prstDash val="dash"/>
              <a:miter lim="800000"/>
              <a:tailEnd type="triangle"/>
            </a:ln>
            <a:effectLst/>
          </p:spPr>
        </p:cxnSp>
        <p:cxnSp>
          <p:nvCxnSpPr>
            <p:cNvPr id="34" name="Straight Arrow Connector 33">
              <a:extLst>
                <a:ext uri="{FF2B5EF4-FFF2-40B4-BE49-F238E27FC236}">
                  <a16:creationId xmlns:a16="http://schemas.microsoft.com/office/drawing/2014/main" id="{5256F139-1CA1-472A-A5BC-C01FC0095F41}"/>
                </a:ext>
              </a:extLst>
            </p:cNvPr>
            <p:cNvCxnSpPr/>
            <p:nvPr/>
          </p:nvCxnSpPr>
          <p:spPr>
            <a:xfrm flipV="1">
              <a:off x="4237130" y="3636838"/>
              <a:ext cx="0" cy="829933"/>
            </a:xfrm>
            <a:prstGeom prst="straightConnector1">
              <a:avLst/>
            </a:prstGeom>
            <a:grpFill/>
            <a:ln w="12700" cap="flat" cmpd="sng" algn="ctr">
              <a:solidFill>
                <a:schemeClr val="tx1"/>
              </a:solidFill>
              <a:prstDash val="dash"/>
              <a:miter lim="800000"/>
              <a:tailEnd type="triangle"/>
            </a:ln>
            <a:effectLst/>
          </p:spPr>
        </p:cxnSp>
      </p:grpSp>
      <p:grpSp>
        <p:nvGrpSpPr>
          <p:cNvPr id="7" name="Group 6">
            <a:extLst>
              <a:ext uri="{FF2B5EF4-FFF2-40B4-BE49-F238E27FC236}">
                <a16:creationId xmlns:a16="http://schemas.microsoft.com/office/drawing/2014/main" id="{45C7E854-EF5E-4230-98CD-4B58314C6B35}"/>
              </a:ext>
            </a:extLst>
          </p:cNvPr>
          <p:cNvGrpSpPr/>
          <p:nvPr/>
        </p:nvGrpSpPr>
        <p:grpSpPr>
          <a:xfrm>
            <a:off x="8365955" y="3649785"/>
            <a:ext cx="1508952" cy="821952"/>
            <a:chOff x="6012048" y="2215561"/>
            <a:chExt cx="1702740" cy="927512"/>
          </a:xfrm>
        </p:grpSpPr>
        <p:sp>
          <p:nvSpPr>
            <p:cNvPr id="19" name="Cylinder 18">
              <a:extLst>
                <a:ext uri="{FF2B5EF4-FFF2-40B4-BE49-F238E27FC236}">
                  <a16:creationId xmlns:a16="http://schemas.microsoft.com/office/drawing/2014/main" id="{8274A2D8-2FAF-4F41-8767-BE0F44011FB7}"/>
                </a:ext>
              </a:extLst>
            </p:cNvPr>
            <p:cNvSpPr/>
            <p:nvPr/>
          </p:nvSpPr>
          <p:spPr bwMode="auto">
            <a:xfrm>
              <a:off x="6982199" y="2215561"/>
              <a:ext cx="732589" cy="927512"/>
            </a:xfrm>
            <a:prstGeom prst="can">
              <a:avLst>
                <a:gd name="adj" fmla="val 36209"/>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60" normalizeH="0" noProof="0" dirty="0">
                  <a:ln>
                    <a:noFill/>
                  </a:ln>
                  <a:solidFill>
                    <a:schemeClr val="tx1"/>
                  </a:solidFill>
                  <a:effectLst/>
                  <a:uLnTx/>
                  <a:uFillTx/>
                  <a:latin typeface="+mj-lt"/>
                  <a:ea typeface="Segoe UI" pitchFamily="34" charset="0"/>
                  <a:cs typeface="Segoe UI" pitchFamily="34" charset="0"/>
                </a:rPr>
                <a:t>SQL</a:t>
              </a:r>
            </a:p>
          </p:txBody>
        </p:sp>
        <p:sp>
          <p:nvSpPr>
            <p:cNvPr id="20" name="Cylinder 19">
              <a:extLst>
                <a:ext uri="{FF2B5EF4-FFF2-40B4-BE49-F238E27FC236}">
                  <a16:creationId xmlns:a16="http://schemas.microsoft.com/office/drawing/2014/main" id="{6694E3E0-5C74-4BE0-B364-E1C55BD99EDB}"/>
                </a:ext>
              </a:extLst>
            </p:cNvPr>
            <p:cNvSpPr/>
            <p:nvPr/>
          </p:nvSpPr>
          <p:spPr bwMode="auto">
            <a:xfrm>
              <a:off x="6012048" y="2215561"/>
              <a:ext cx="732589" cy="927512"/>
            </a:xfrm>
            <a:prstGeom prst="can">
              <a:avLst>
                <a:gd name="adj" fmla="val 36209"/>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60" normalizeH="0" noProof="0" dirty="0">
                  <a:ln>
                    <a:noFill/>
                  </a:ln>
                  <a:solidFill>
                    <a:schemeClr val="tx1"/>
                  </a:solidFill>
                  <a:effectLst/>
                  <a:uLnTx/>
                  <a:uFillTx/>
                  <a:latin typeface="+mj-lt"/>
                  <a:ea typeface="Segoe UI" pitchFamily="34" charset="0"/>
                  <a:cs typeface="Segoe UI" pitchFamily="34" charset="0"/>
                </a:rPr>
                <a:t>MySQL</a:t>
              </a:r>
            </a:p>
          </p:txBody>
        </p:sp>
      </p:grpSp>
      <p:grpSp>
        <p:nvGrpSpPr>
          <p:cNvPr id="18" name="Group 17">
            <a:extLst>
              <a:ext uri="{FF2B5EF4-FFF2-40B4-BE49-F238E27FC236}">
                <a16:creationId xmlns:a16="http://schemas.microsoft.com/office/drawing/2014/main" id="{4A509631-47E6-48A8-9C93-3259AE09B270}"/>
              </a:ext>
            </a:extLst>
          </p:cNvPr>
          <p:cNvGrpSpPr/>
          <p:nvPr/>
        </p:nvGrpSpPr>
        <p:grpSpPr>
          <a:xfrm>
            <a:off x="7816645" y="1238866"/>
            <a:ext cx="1955092" cy="1875654"/>
            <a:chOff x="3587642" y="3891187"/>
            <a:chExt cx="757004" cy="721679"/>
          </a:xfrm>
        </p:grpSpPr>
        <p:sp>
          <p:nvSpPr>
            <p:cNvPr id="21" name="Freeform: Shape 20">
              <a:extLst>
                <a:ext uri="{FF2B5EF4-FFF2-40B4-BE49-F238E27FC236}">
                  <a16:creationId xmlns:a16="http://schemas.microsoft.com/office/drawing/2014/main" id="{ED27AECF-E5E2-4E5E-890B-D828A5CDB00B}"/>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prstClr val="black"/>
                </a:solidFill>
                <a:latin typeface="Segoe UI Light"/>
                <a:ea typeface="Segoe UI" pitchFamily="34" charset="0"/>
                <a:cs typeface="Segoe UI" pitchFamily="34" charset="0"/>
              </a:endParaRPr>
            </a:p>
          </p:txBody>
        </p:sp>
        <p:sp>
          <p:nvSpPr>
            <p:cNvPr id="22" name="Freeform 146">
              <a:extLst>
                <a:ext uri="{FF2B5EF4-FFF2-40B4-BE49-F238E27FC236}">
                  <a16:creationId xmlns:a16="http://schemas.microsoft.com/office/drawing/2014/main" id="{A7E9ACBA-242B-458D-9C04-E3AE349E8CC9}"/>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sp>
        <p:nvSpPr>
          <p:cNvPr id="4" name="Arrow: Right 3">
            <a:extLst>
              <a:ext uri="{FF2B5EF4-FFF2-40B4-BE49-F238E27FC236}">
                <a16:creationId xmlns:a16="http://schemas.microsoft.com/office/drawing/2014/main" id="{40AFC40F-53FF-4AA5-8FE9-7D5CF7F0DADA}"/>
              </a:ext>
            </a:extLst>
          </p:cNvPr>
          <p:cNvSpPr/>
          <p:nvPr/>
        </p:nvSpPr>
        <p:spPr bwMode="auto">
          <a:xfrm>
            <a:off x="6975565" y="4872446"/>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D18A9CB1-2C0F-49C5-AA41-68A525E5C402}"/>
              </a:ext>
            </a:extLst>
          </p:cNvPr>
          <p:cNvSpPr/>
          <p:nvPr/>
        </p:nvSpPr>
        <p:spPr bwMode="auto">
          <a:xfrm>
            <a:off x="6975565" y="5243854"/>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Arrow: Right 15">
            <a:extLst>
              <a:ext uri="{FF2B5EF4-FFF2-40B4-BE49-F238E27FC236}">
                <a16:creationId xmlns:a16="http://schemas.microsoft.com/office/drawing/2014/main" id="{62CBC8BE-0F82-4D7D-9D08-257D4E7139A1}"/>
              </a:ext>
            </a:extLst>
          </p:cNvPr>
          <p:cNvSpPr/>
          <p:nvPr/>
        </p:nvSpPr>
        <p:spPr bwMode="auto">
          <a:xfrm>
            <a:off x="6975565" y="5615262"/>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BDF1F686-308C-402D-A824-7C9C5037F055}"/>
              </a:ext>
            </a:extLst>
          </p:cNvPr>
          <p:cNvSpPr/>
          <p:nvPr/>
        </p:nvSpPr>
        <p:spPr bwMode="auto">
          <a:xfrm>
            <a:off x="6975565" y="5986670"/>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BB7491A7-0F88-42DB-8304-257BDBD38032}"/>
              </a:ext>
            </a:extLst>
          </p:cNvPr>
          <p:cNvSpPr/>
          <p:nvPr/>
        </p:nvSpPr>
        <p:spPr bwMode="auto">
          <a:xfrm>
            <a:off x="6975565" y="6358079"/>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07371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Easily migrate from SQL Server &amp; modernize</a:t>
            </a:r>
            <a:endParaRPr lang="en-US" sz="3672" dirty="0"/>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619025" y="974519"/>
            <a:ext cx="11610975" cy="404341"/>
          </a:xfrm>
        </p:spPr>
        <p:txBody>
          <a:bodyPr/>
          <a:lstStyle/>
          <a:p>
            <a:pPr marL="0" indent="0">
              <a:lnSpc>
                <a:spcPct val="150000"/>
              </a:lnSpc>
              <a:spcBef>
                <a:spcPts val="0"/>
              </a:spcBef>
              <a:buNone/>
            </a:pPr>
            <a:r>
              <a:rPr lang="en-US" sz="2000" dirty="0">
                <a:solidFill>
                  <a:srgbClr val="0070C0"/>
                </a:solidFill>
                <a:latin typeface="+mn-lt"/>
              </a:rPr>
              <a:t>How many of your applications could migrate today?</a:t>
            </a:r>
          </a:p>
        </p:txBody>
      </p:sp>
      <p:sp>
        <p:nvSpPr>
          <p:cNvPr id="42" name="TextBox 41">
            <a:extLst>
              <a:ext uri="{FF2B5EF4-FFF2-40B4-BE49-F238E27FC236}">
                <a16:creationId xmlns:a16="http://schemas.microsoft.com/office/drawing/2014/main" id="{3950B28A-67A6-4F23-8DEF-E117A0955311}"/>
              </a:ext>
            </a:extLst>
          </p:cNvPr>
          <p:cNvSpPr txBox="1"/>
          <p:nvPr/>
        </p:nvSpPr>
        <p:spPr>
          <a:xfrm>
            <a:off x="407422" y="6360086"/>
            <a:ext cx="3174343" cy="572422"/>
          </a:xfrm>
          <a:prstGeom prst="rect">
            <a:avLst/>
          </a:prstGeom>
          <a:noFill/>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353535"/>
                </a:solidFill>
                <a:effectLst/>
                <a:uLnTx/>
                <a:uFillTx/>
              </a:rPr>
              <a:t>* - features coming soon</a:t>
            </a:r>
            <a:endParaRPr kumimoji="0" lang="en-US" sz="2000" b="0" i="0" u="none" strike="noStrike" kern="0" cap="none" spc="0" normalizeH="0" baseline="0" noProof="0" dirty="0">
              <a:ln>
                <a:noFill/>
              </a:ln>
              <a:gradFill>
                <a:gsLst>
                  <a:gs pos="2917">
                    <a:srgbClr val="353535"/>
                  </a:gs>
                  <a:gs pos="30000">
                    <a:srgbClr val="353535"/>
                  </a:gs>
                </a:gsLst>
                <a:lin ang="5400000" scaled="0"/>
              </a:gradFill>
              <a:effectLst/>
              <a:uLnTx/>
              <a:uFillTx/>
            </a:endParaRPr>
          </a:p>
        </p:txBody>
      </p:sp>
      <p:sp>
        <p:nvSpPr>
          <p:cNvPr id="43" name="Rectangle 42">
            <a:extLst>
              <a:ext uri="{FF2B5EF4-FFF2-40B4-BE49-F238E27FC236}">
                <a16:creationId xmlns:a16="http://schemas.microsoft.com/office/drawing/2014/main" id="{5B848471-82B6-4987-A1E1-B3370124AA9F}"/>
              </a:ext>
            </a:extLst>
          </p:cNvPr>
          <p:cNvSpPr/>
          <p:nvPr/>
        </p:nvSpPr>
        <p:spPr bwMode="auto">
          <a:xfrm>
            <a:off x="494850" y="1656678"/>
            <a:ext cx="10660827" cy="527126"/>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Most of them, because Managed Instance is compatible</a:t>
            </a:r>
          </a:p>
        </p:txBody>
      </p:sp>
      <p:grpSp>
        <p:nvGrpSpPr>
          <p:cNvPr id="44" name="Group 43">
            <a:extLst>
              <a:ext uri="{FF2B5EF4-FFF2-40B4-BE49-F238E27FC236}">
                <a16:creationId xmlns:a16="http://schemas.microsoft.com/office/drawing/2014/main" id="{1FC3D8FD-C806-4723-BC7C-8B5B7FF46040}"/>
              </a:ext>
            </a:extLst>
          </p:cNvPr>
          <p:cNvGrpSpPr/>
          <p:nvPr/>
        </p:nvGrpSpPr>
        <p:grpSpPr>
          <a:xfrm>
            <a:off x="496634" y="2119256"/>
            <a:ext cx="10648288" cy="2142125"/>
            <a:chOff x="496634" y="2119256"/>
            <a:chExt cx="10648288" cy="2142125"/>
          </a:xfrm>
        </p:grpSpPr>
        <p:sp>
          <p:nvSpPr>
            <p:cNvPr id="45" name="TextBox 44">
              <a:extLst>
                <a:ext uri="{FF2B5EF4-FFF2-40B4-BE49-F238E27FC236}">
                  <a16:creationId xmlns:a16="http://schemas.microsoft.com/office/drawing/2014/main" id="{B5D62E02-6A36-44BD-AB95-842F2941B8E1}"/>
                </a:ext>
              </a:extLst>
            </p:cNvPr>
            <p:cNvSpPr txBox="1"/>
            <p:nvPr/>
          </p:nvSpPr>
          <p:spPr>
            <a:xfrm>
              <a:off x="1882588" y="2119256"/>
              <a:ext cx="8251116" cy="214212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Cross-DB queries &amp; transactions, linked servers to SQL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.NET CLR modules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Service Broker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Change Data Capture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Transactional Replication</a:t>
              </a:r>
            </a:p>
          </p:txBody>
        </p:sp>
        <p:grpSp>
          <p:nvGrpSpPr>
            <p:cNvPr id="46" name="Group 45">
              <a:extLst>
                <a:ext uri="{FF2B5EF4-FFF2-40B4-BE49-F238E27FC236}">
                  <a16:creationId xmlns:a16="http://schemas.microsoft.com/office/drawing/2014/main" id="{8C2591BC-3DC4-4101-A4F0-6E8229028755}"/>
                </a:ext>
              </a:extLst>
            </p:cNvPr>
            <p:cNvGrpSpPr/>
            <p:nvPr/>
          </p:nvGrpSpPr>
          <p:grpSpPr>
            <a:xfrm>
              <a:off x="496634" y="2183799"/>
              <a:ext cx="10648288" cy="2045747"/>
              <a:chOff x="496634" y="2183799"/>
              <a:chExt cx="10648288" cy="2045747"/>
            </a:xfrm>
          </p:grpSpPr>
          <p:sp>
            <p:nvSpPr>
              <p:cNvPr id="47" name="check" title="Icon of a checkmark">
                <a:extLst>
                  <a:ext uri="{FF2B5EF4-FFF2-40B4-BE49-F238E27FC236}">
                    <a16:creationId xmlns:a16="http://schemas.microsoft.com/office/drawing/2014/main" id="{530FC54B-C6C6-48CA-B2B7-3C0E7A3B4B5B}"/>
                  </a:ext>
                </a:extLst>
              </p:cNvPr>
              <p:cNvSpPr>
                <a:spLocks noChangeAspect="1"/>
              </p:cNvSpPr>
              <p:nvPr/>
            </p:nvSpPr>
            <p:spPr bwMode="auto">
              <a:xfrm>
                <a:off x="889746" y="2780578"/>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48" name="Rectangle 47">
                <a:extLst>
                  <a:ext uri="{FF2B5EF4-FFF2-40B4-BE49-F238E27FC236}">
                    <a16:creationId xmlns:a16="http://schemas.microsoft.com/office/drawing/2014/main" id="{F11F8C89-9596-4810-A7BA-85C19558B460}"/>
                  </a:ext>
                </a:extLst>
              </p:cNvPr>
              <p:cNvSpPr/>
              <p:nvPr/>
            </p:nvSpPr>
            <p:spPr bwMode="auto">
              <a:xfrm>
                <a:off x="1710464" y="2183799"/>
                <a:ext cx="9434458" cy="2043955"/>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4342EE3-A1DC-4D84-9963-754FD456E3CE}"/>
                  </a:ext>
                </a:extLst>
              </p:cNvPr>
              <p:cNvSpPr/>
              <p:nvPr/>
            </p:nvSpPr>
            <p:spPr bwMode="auto">
              <a:xfrm>
                <a:off x="496634" y="2185591"/>
                <a:ext cx="1213832" cy="2043955"/>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 name="Group 49">
            <a:extLst>
              <a:ext uri="{FF2B5EF4-FFF2-40B4-BE49-F238E27FC236}">
                <a16:creationId xmlns:a16="http://schemas.microsoft.com/office/drawing/2014/main" id="{4B27C855-3808-49F7-AF12-8132608CFC1C}"/>
              </a:ext>
            </a:extLst>
          </p:cNvPr>
          <p:cNvGrpSpPr/>
          <p:nvPr/>
        </p:nvGrpSpPr>
        <p:grpSpPr>
          <a:xfrm>
            <a:off x="494853" y="4229548"/>
            <a:ext cx="10651863" cy="1084730"/>
            <a:chOff x="494853" y="4229548"/>
            <a:chExt cx="10651863" cy="1084730"/>
          </a:xfrm>
        </p:grpSpPr>
        <p:sp>
          <p:nvSpPr>
            <p:cNvPr id="51" name="check" title="Icon of a checkmark">
              <a:extLst>
                <a:ext uri="{FF2B5EF4-FFF2-40B4-BE49-F238E27FC236}">
                  <a16:creationId xmlns:a16="http://schemas.microsoft.com/office/drawing/2014/main" id="{671A1A65-2E49-458D-A31D-0896583EE925}"/>
                </a:ext>
              </a:extLst>
            </p:cNvPr>
            <p:cNvSpPr>
              <a:spLocks noChangeAspect="1"/>
            </p:cNvSpPr>
            <p:nvPr/>
          </p:nvSpPr>
          <p:spPr bwMode="auto">
            <a:xfrm>
              <a:off x="889746" y="4543838"/>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52" name="Rectangle 51">
              <a:extLst>
                <a:ext uri="{FF2B5EF4-FFF2-40B4-BE49-F238E27FC236}">
                  <a16:creationId xmlns:a16="http://schemas.microsoft.com/office/drawing/2014/main" id="{AF47673E-1DED-4815-AF67-D16DA3199B43}"/>
                </a:ext>
              </a:extLst>
            </p:cNvPr>
            <p:cNvSpPr/>
            <p:nvPr/>
          </p:nvSpPr>
          <p:spPr bwMode="auto">
            <a:xfrm>
              <a:off x="1712258" y="4229551"/>
              <a:ext cx="9434458" cy="108472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980EDC5D-5809-4B29-9B46-89D623897C90}"/>
                </a:ext>
              </a:extLst>
            </p:cNvPr>
            <p:cNvSpPr txBox="1"/>
            <p:nvPr/>
          </p:nvSpPr>
          <p:spPr>
            <a:xfrm>
              <a:off x="1895138" y="4272581"/>
              <a:ext cx="7724743"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Choice of instance collations* and instance time zone*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R services*</a:t>
              </a:r>
            </a:p>
          </p:txBody>
        </p:sp>
        <p:sp>
          <p:nvSpPr>
            <p:cNvPr id="54" name="Rectangle 53">
              <a:extLst>
                <a:ext uri="{FF2B5EF4-FFF2-40B4-BE49-F238E27FC236}">
                  <a16:creationId xmlns:a16="http://schemas.microsoft.com/office/drawing/2014/main" id="{FCDFB1EA-17EF-44B6-B2FA-2EDF9D0D1861}"/>
                </a:ext>
              </a:extLst>
            </p:cNvPr>
            <p:cNvSpPr/>
            <p:nvPr/>
          </p:nvSpPr>
          <p:spPr bwMode="auto">
            <a:xfrm>
              <a:off x="494853" y="4229548"/>
              <a:ext cx="1215614" cy="1084730"/>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EEAAB4A0-6609-4DFB-AD7A-7771ABE135B5}"/>
              </a:ext>
            </a:extLst>
          </p:cNvPr>
          <p:cNvGrpSpPr/>
          <p:nvPr/>
        </p:nvGrpSpPr>
        <p:grpSpPr>
          <a:xfrm>
            <a:off x="494852" y="5314278"/>
            <a:ext cx="10653658" cy="1075764"/>
            <a:chOff x="494852" y="5314278"/>
            <a:chExt cx="10653658" cy="1075764"/>
          </a:xfrm>
        </p:grpSpPr>
        <p:sp>
          <p:nvSpPr>
            <p:cNvPr id="56" name="Clock_E917" title="Icon of a clock">
              <a:extLst>
                <a:ext uri="{FF2B5EF4-FFF2-40B4-BE49-F238E27FC236}">
                  <a16:creationId xmlns:a16="http://schemas.microsoft.com/office/drawing/2014/main" id="{7CAB48B3-04CA-46D4-89E5-282835B73407}"/>
                </a:ext>
              </a:extLst>
            </p:cNvPr>
            <p:cNvSpPr>
              <a:spLocks noChangeAspect="1" noEditPoints="1"/>
            </p:cNvSpPr>
            <p:nvPr/>
          </p:nvSpPr>
          <p:spPr bwMode="auto">
            <a:xfrm>
              <a:off x="889746" y="5669915"/>
              <a:ext cx="419672" cy="419877"/>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rgbClr val="000041">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C3C41"/>
                </a:solidFill>
                <a:effectLst/>
                <a:uLnTx/>
                <a:uFillTx/>
              </a:endParaRPr>
            </a:p>
          </p:txBody>
        </p:sp>
        <p:sp>
          <p:nvSpPr>
            <p:cNvPr id="57" name="TextBox 56">
              <a:extLst>
                <a:ext uri="{FF2B5EF4-FFF2-40B4-BE49-F238E27FC236}">
                  <a16:creationId xmlns:a16="http://schemas.microsoft.com/office/drawing/2014/main" id="{CB53F811-9E62-457F-8BA7-7A52537F58BB}"/>
                </a:ext>
              </a:extLst>
            </p:cNvPr>
            <p:cNvSpPr txBox="1"/>
            <p:nvPr/>
          </p:nvSpPr>
          <p:spPr>
            <a:xfrm>
              <a:off x="1907688" y="5339386"/>
              <a:ext cx="5100114"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MSDTC for distributed transactions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Filestream / Filetable, Polybase</a:t>
              </a:r>
            </a:p>
          </p:txBody>
        </p:sp>
        <p:sp>
          <p:nvSpPr>
            <p:cNvPr id="58" name="Rectangle 57">
              <a:extLst>
                <a:ext uri="{FF2B5EF4-FFF2-40B4-BE49-F238E27FC236}">
                  <a16:creationId xmlns:a16="http://schemas.microsoft.com/office/drawing/2014/main" id="{20B83EA7-CA14-4BEE-8081-7537F050EB6E}"/>
                </a:ext>
              </a:extLst>
            </p:cNvPr>
            <p:cNvSpPr/>
            <p:nvPr/>
          </p:nvSpPr>
          <p:spPr bwMode="auto">
            <a:xfrm>
              <a:off x="1714052" y="5314278"/>
              <a:ext cx="9434458" cy="1075764"/>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235361C-401B-4C65-B1A9-0788FB7B1C62}"/>
                </a:ext>
              </a:extLst>
            </p:cNvPr>
            <p:cNvSpPr/>
            <p:nvPr/>
          </p:nvSpPr>
          <p:spPr bwMode="auto">
            <a:xfrm>
              <a:off x="494852" y="5317863"/>
              <a:ext cx="1217407" cy="1072179"/>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2371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Easily migrate from SQL Server &amp; modernize</a:t>
            </a:r>
            <a:endParaRPr lang="en-US" sz="3672" dirty="0"/>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648522" y="945023"/>
            <a:ext cx="11610975" cy="404341"/>
          </a:xfrm>
        </p:spPr>
        <p:txBody>
          <a:bodyPr/>
          <a:lstStyle/>
          <a:p>
            <a:pPr marL="0" indent="0">
              <a:lnSpc>
                <a:spcPct val="150000"/>
              </a:lnSpc>
              <a:spcBef>
                <a:spcPts val="0"/>
              </a:spcBef>
              <a:buNone/>
            </a:pPr>
            <a:r>
              <a:rPr lang="en-US" sz="2000" dirty="0">
                <a:solidFill>
                  <a:srgbClr val="0070C0"/>
                </a:solidFill>
                <a:latin typeface="+mn-lt"/>
              </a:rPr>
              <a:t>Will your IT face a steep learning curve or feel loss of control?</a:t>
            </a:r>
          </a:p>
        </p:txBody>
      </p:sp>
      <p:sp>
        <p:nvSpPr>
          <p:cNvPr id="54" name="Rectangle 53">
            <a:extLst>
              <a:ext uri="{FF2B5EF4-FFF2-40B4-BE49-F238E27FC236}">
                <a16:creationId xmlns:a16="http://schemas.microsoft.com/office/drawing/2014/main" id="{CA6E5403-293F-4F86-86E2-AA0B2BC1C0DE}"/>
              </a:ext>
            </a:extLst>
          </p:cNvPr>
          <p:cNvSpPr/>
          <p:nvPr/>
        </p:nvSpPr>
        <p:spPr bwMode="auto">
          <a:xfrm>
            <a:off x="494850" y="1656678"/>
            <a:ext cx="10660827" cy="527126"/>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 because Managed Instance lets you modernize at your pace</a:t>
            </a:r>
          </a:p>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612BBE84-329B-4FF0-99A7-9B96AADDC13E}"/>
              </a:ext>
            </a:extLst>
          </p:cNvPr>
          <p:cNvGrpSpPr/>
          <p:nvPr/>
        </p:nvGrpSpPr>
        <p:grpSpPr>
          <a:xfrm>
            <a:off x="496634" y="2065461"/>
            <a:ext cx="10648288" cy="1403461"/>
            <a:chOff x="496634" y="2065461"/>
            <a:chExt cx="10648288" cy="1403461"/>
          </a:xfrm>
        </p:grpSpPr>
        <p:sp>
          <p:nvSpPr>
            <p:cNvPr id="56" name="TextBox 55">
              <a:extLst>
                <a:ext uri="{FF2B5EF4-FFF2-40B4-BE49-F238E27FC236}">
                  <a16:creationId xmlns:a16="http://schemas.microsoft.com/office/drawing/2014/main" id="{3C1F643E-25DA-4CF7-951F-8E66AF8D9D4E}"/>
                </a:ext>
              </a:extLst>
            </p:cNvPr>
            <p:cNvSpPr txBox="1"/>
            <p:nvPr/>
          </p:nvSpPr>
          <p:spPr>
            <a:xfrm>
              <a:off x="1882588" y="2065461"/>
              <a:ext cx="8251116" cy="14034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DMVs, XEvents, Query Store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SQL Agent and DB Mail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sysadmin privileges and Resource Governor</a:t>
              </a:r>
            </a:p>
          </p:txBody>
        </p:sp>
        <p:sp>
          <p:nvSpPr>
            <p:cNvPr id="57" name="check" title="Icon of a checkmark">
              <a:extLst>
                <a:ext uri="{FF2B5EF4-FFF2-40B4-BE49-F238E27FC236}">
                  <a16:creationId xmlns:a16="http://schemas.microsoft.com/office/drawing/2014/main" id="{A9DCF829-7E60-49B3-A364-5A9A174CB2D4}"/>
                </a:ext>
              </a:extLst>
            </p:cNvPr>
            <p:cNvSpPr>
              <a:spLocks noChangeAspect="1"/>
            </p:cNvSpPr>
            <p:nvPr/>
          </p:nvSpPr>
          <p:spPr bwMode="auto">
            <a:xfrm>
              <a:off x="889746" y="2780578"/>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58" name="Rectangle 57">
              <a:extLst>
                <a:ext uri="{FF2B5EF4-FFF2-40B4-BE49-F238E27FC236}">
                  <a16:creationId xmlns:a16="http://schemas.microsoft.com/office/drawing/2014/main" id="{E0DACD74-0EB0-4962-9338-B0AA4DEF56C0}"/>
                </a:ext>
              </a:extLst>
            </p:cNvPr>
            <p:cNvSpPr/>
            <p:nvPr/>
          </p:nvSpPr>
          <p:spPr bwMode="auto">
            <a:xfrm>
              <a:off x="1710464" y="2183800"/>
              <a:ext cx="9434458" cy="125864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B80D9F99-A2BD-49BC-B195-31C3849E3A46}"/>
                </a:ext>
              </a:extLst>
            </p:cNvPr>
            <p:cNvSpPr/>
            <p:nvPr/>
          </p:nvSpPr>
          <p:spPr bwMode="auto">
            <a:xfrm>
              <a:off x="496634" y="2185592"/>
              <a:ext cx="1213832" cy="1256855"/>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D1B5C8E1-B6B1-4F85-BB27-E9C93EDC2A6C}"/>
              </a:ext>
            </a:extLst>
          </p:cNvPr>
          <p:cNvGrpSpPr/>
          <p:nvPr/>
        </p:nvGrpSpPr>
        <p:grpSpPr>
          <a:xfrm>
            <a:off x="496644" y="4453668"/>
            <a:ext cx="10650067" cy="1039511"/>
            <a:chOff x="496644" y="4453668"/>
            <a:chExt cx="10650067" cy="1039511"/>
          </a:xfrm>
        </p:grpSpPr>
        <p:sp>
          <p:nvSpPr>
            <p:cNvPr id="61" name="check" title="Icon of a checkmark">
              <a:extLst>
                <a:ext uri="{FF2B5EF4-FFF2-40B4-BE49-F238E27FC236}">
                  <a16:creationId xmlns:a16="http://schemas.microsoft.com/office/drawing/2014/main" id="{73BF3B43-7A60-4928-80C9-360428B8F563}"/>
                </a:ext>
              </a:extLst>
            </p:cNvPr>
            <p:cNvSpPr>
              <a:spLocks noChangeAspect="1"/>
            </p:cNvSpPr>
            <p:nvPr/>
          </p:nvSpPr>
          <p:spPr bwMode="auto">
            <a:xfrm>
              <a:off x="889746" y="4842484"/>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62" name="TextBox 61">
              <a:extLst>
                <a:ext uri="{FF2B5EF4-FFF2-40B4-BE49-F238E27FC236}">
                  <a16:creationId xmlns:a16="http://schemas.microsoft.com/office/drawing/2014/main" id="{6DD8DE3F-C3B6-422B-A300-09CF7B349E1F}"/>
                </a:ext>
              </a:extLst>
            </p:cNvPr>
            <p:cNvSpPr txBox="1"/>
            <p:nvPr/>
          </p:nvSpPr>
          <p:spPr>
            <a:xfrm>
              <a:off x="1887966" y="4459050"/>
              <a:ext cx="7320209"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SQL Auditing, Row Level Security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TDE, Always Encrypted, and Dynamic Data Masking</a:t>
              </a:r>
            </a:p>
          </p:txBody>
        </p:sp>
        <p:sp>
          <p:nvSpPr>
            <p:cNvPr id="63" name="Rectangle 62">
              <a:extLst>
                <a:ext uri="{FF2B5EF4-FFF2-40B4-BE49-F238E27FC236}">
                  <a16:creationId xmlns:a16="http://schemas.microsoft.com/office/drawing/2014/main" id="{A77763A9-A1A5-4B83-9489-282347EE0AB6}"/>
                </a:ext>
              </a:extLst>
            </p:cNvPr>
            <p:cNvSpPr/>
            <p:nvPr/>
          </p:nvSpPr>
          <p:spPr bwMode="auto">
            <a:xfrm>
              <a:off x="1712256" y="4453668"/>
              <a:ext cx="9434455" cy="1013014"/>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E6E46CBF-1B8C-418B-8EF2-8F32FB4DCF7B}"/>
                </a:ext>
              </a:extLst>
            </p:cNvPr>
            <p:cNvSpPr/>
            <p:nvPr/>
          </p:nvSpPr>
          <p:spPr bwMode="auto">
            <a:xfrm>
              <a:off x="496644" y="4455456"/>
              <a:ext cx="1217407" cy="1011219"/>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22CC9D51-1DE9-4CAD-AEA3-752FE2DF11D8}"/>
              </a:ext>
            </a:extLst>
          </p:cNvPr>
          <p:cNvGrpSpPr/>
          <p:nvPr/>
        </p:nvGrpSpPr>
        <p:grpSpPr>
          <a:xfrm>
            <a:off x="494853" y="3440648"/>
            <a:ext cx="10650068" cy="1042839"/>
            <a:chOff x="494853" y="3440648"/>
            <a:chExt cx="10650068" cy="1042839"/>
          </a:xfrm>
        </p:grpSpPr>
        <p:sp>
          <p:nvSpPr>
            <p:cNvPr id="66" name="Rectangle 65">
              <a:extLst>
                <a:ext uri="{FF2B5EF4-FFF2-40B4-BE49-F238E27FC236}">
                  <a16:creationId xmlns:a16="http://schemas.microsoft.com/office/drawing/2014/main" id="{853E4930-C0A4-4EF6-9297-68DAE0C92725}"/>
                </a:ext>
              </a:extLst>
            </p:cNvPr>
            <p:cNvSpPr/>
            <p:nvPr/>
          </p:nvSpPr>
          <p:spPr bwMode="auto">
            <a:xfrm>
              <a:off x="1710466" y="3440653"/>
              <a:ext cx="9434455" cy="1013014"/>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E9FCF58-7BC0-4F76-B1BF-5BDDC13724A9}"/>
                </a:ext>
              </a:extLst>
            </p:cNvPr>
            <p:cNvSpPr txBox="1"/>
            <p:nvPr/>
          </p:nvSpPr>
          <p:spPr>
            <a:xfrm>
              <a:off x="1895138" y="3449358"/>
              <a:ext cx="5306774"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Built-in HA replaces on-prem setups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Replace MDW with OMS monitoring</a:t>
              </a:r>
            </a:p>
          </p:txBody>
        </p:sp>
        <p:sp>
          <p:nvSpPr>
            <p:cNvPr id="68" name="Rectangle 67">
              <a:extLst>
                <a:ext uri="{FF2B5EF4-FFF2-40B4-BE49-F238E27FC236}">
                  <a16:creationId xmlns:a16="http://schemas.microsoft.com/office/drawing/2014/main" id="{434E3E30-22FD-41AB-9953-008FD8D21605}"/>
                </a:ext>
              </a:extLst>
            </p:cNvPr>
            <p:cNvSpPr/>
            <p:nvPr/>
          </p:nvSpPr>
          <p:spPr bwMode="auto">
            <a:xfrm>
              <a:off x="494853" y="3440648"/>
              <a:ext cx="1215614" cy="1013018"/>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cloud" title="Icon of a cloud">
              <a:extLst>
                <a:ext uri="{FF2B5EF4-FFF2-40B4-BE49-F238E27FC236}">
                  <a16:creationId xmlns:a16="http://schemas.microsoft.com/office/drawing/2014/main" id="{2BAC60A8-5EA5-4A6E-A8CA-A925E5FC3802}"/>
                </a:ext>
              </a:extLst>
            </p:cNvPr>
            <p:cNvSpPr>
              <a:spLocks noChangeAspect="1"/>
            </p:cNvSpPr>
            <p:nvPr/>
          </p:nvSpPr>
          <p:spPr bwMode="auto">
            <a:xfrm>
              <a:off x="843116" y="3754164"/>
              <a:ext cx="512932" cy="3267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rgbClr val="7575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70" name="Group 69">
            <a:extLst>
              <a:ext uri="{FF2B5EF4-FFF2-40B4-BE49-F238E27FC236}">
                <a16:creationId xmlns:a16="http://schemas.microsoft.com/office/drawing/2014/main" id="{3D1EBD55-B9C5-4B46-B299-49CE2AF331A5}"/>
              </a:ext>
            </a:extLst>
          </p:cNvPr>
          <p:cNvGrpSpPr/>
          <p:nvPr/>
        </p:nvGrpSpPr>
        <p:grpSpPr>
          <a:xfrm>
            <a:off x="494852" y="5425450"/>
            <a:ext cx="10653652" cy="1054245"/>
            <a:chOff x="494852" y="5425450"/>
            <a:chExt cx="10653652" cy="1054245"/>
          </a:xfrm>
        </p:grpSpPr>
        <p:sp>
          <p:nvSpPr>
            <p:cNvPr id="71" name="TextBox 70">
              <a:extLst>
                <a:ext uri="{FF2B5EF4-FFF2-40B4-BE49-F238E27FC236}">
                  <a16:creationId xmlns:a16="http://schemas.microsoft.com/office/drawing/2014/main" id="{DD4EC27C-B618-442F-AA4B-BF2FDF250C7B}"/>
                </a:ext>
              </a:extLst>
            </p:cNvPr>
            <p:cNvSpPr txBox="1"/>
            <p:nvPr/>
          </p:nvSpPr>
          <p:spPr>
            <a:xfrm>
              <a:off x="1907688" y="5425450"/>
              <a:ext cx="6326668"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Network security with VNETs and private IPs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C3C41"/>
                  </a:solidFill>
                  <a:effectLst/>
                  <a:uLnTx/>
                  <a:uFillTx/>
                </a:rPr>
                <a:t>Integrated auth. with Azure AD</a:t>
              </a:r>
            </a:p>
          </p:txBody>
        </p:sp>
        <p:sp>
          <p:nvSpPr>
            <p:cNvPr id="72" name="Rectangle 71">
              <a:extLst>
                <a:ext uri="{FF2B5EF4-FFF2-40B4-BE49-F238E27FC236}">
                  <a16:creationId xmlns:a16="http://schemas.microsoft.com/office/drawing/2014/main" id="{6D5D16F1-31B7-482D-BB21-5538B9EF6F30}"/>
                </a:ext>
              </a:extLst>
            </p:cNvPr>
            <p:cNvSpPr/>
            <p:nvPr/>
          </p:nvSpPr>
          <p:spPr bwMode="auto">
            <a:xfrm>
              <a:off x="1714049" y="5466681"/>
              <a:ext cx="9434455" cy="1013014"/>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FBE1590F-41F4-41FC-8C13-2CB36FDFF256}"/>
                </a:ext>
              </a:extLst>
            </p:cNvPr>
            <p:cNvSpPr/>
            <p:nvPr/>
          </p:nvSpPr>
          <p:spPr bwMode="auto">
            <a:xfrm>
              <a:off x="494852" y="5464885"/>
              <a:ext cx="1217407" cy="1011219"/>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cloud" title="Icon of a cloud">
              <a:extLst>
                <a:ext uri="{FF2B5EF4-FFF2-40B4-BE49-F238E27FC236}">
                  <a16:creationId xmlns:a16="http://schemas.microsoft.com/office/drawing/2014/main" id="{DBE38051-4BC4-4C0E-8FEA-3DBD693AC34D}"/>
                </a:ext>
              </a:extLst>
            </p:cNvPr>
            <p:cNvSpPr>
              <a:spLocks noChangeAspect="1"/>
            </p:cNvSpPr>
            <p:nvPr/>
          </p:nvSpPr>
          <p:spPr bwMode="auto">
            <a:xfrm>
              <a:off x="844909" y="5789153"/>
              <a:ext cx="512932" cy="3267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rgbClr val="7575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gradFill>
                <a:effectLst/>
                <a:uLnTx/>
                <a:uFillTx/>
              </a:endParaRPr>
            </a:p>
          </p:txBody>
        </p:sp>
      </p:grpSp>
    </p:spTree>
    <p:extLst>
      <p:ext uri="{BB962C8B-B14F-4D97-AF65-F5344CB8AC3E}">
        <p14:creationId xmlns:p14="http://schemas.microsoft.com/office/powerpoint/2010/main" val="86064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Built on the same infrastructure as SQL Database</a:t>
              </a:r>
            </a:p>
            <a:p>
              <a:pPr marL="228557" lvl="1" indent="-228557" defTabSz="1066595">
                <a:lnSpc>
                  <a:spcPct val="150000"/>
                </a:lnSpc>
                <a:spcBef>
                  <a:spcPct val="0"/>
                </a:spcBef>
                <a:spcAft>
                  <a:spcPct val="15000"/>
                </a:spcAft>
                <a:buChar char="•"/>
              </a:pPr>
              <a:r>
                <a:rPr lang="en-US" sz="1836" dirty="0"/>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Contained within your VNet</a:t>
              </a:r>
            </a:p>
            <a:p>
              <a:pPr marL="228557" lvl="1" indent="-228557" defTabSz="1066595">
                <a:lnSpc>
                  <a:spcPct val="150000"/>
                </a:lnSpc>
                <a:spcBef>
                  <a:spcPct val="0"/>
                </a:spcBef>
                <a:spcAft>
                  <a:spcPct val="15000"/>
                </a:spcAft>
                <a:buChar char="•"/>
              </a:pPr>
              <a:r>
                <a:rPr lang="en-US" dirty="0"/>
                <a:t>Private IP addresses</a:t>
              </a:r>
            </a:p>
            <a:p>
              <a:pPr marL="228557" lvl="1" indent="-228557" defTabSz="1066595">
                <a:lnSpc>
                  <a:spcPct val="150000"/>
                </a:lnSpc>
                <a:spcBef>
                  <a:spcPct val="0"/>
                </a:spcBef>
                <a:spcAft>
                  <a:spcPct val="15000"/>
                </a:spcAft>
                <a:buChar char="•"/>
              </a:pPr>
              <a:r>
                <a:rPr lang="en-US" dirty="0"/>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005E78"/>
                  </a:solidFill>
                  <a:latin typeface="Segoe UI" panose="020B0502040204020203" pitchFamily="34" charset="0"/>
                  <a:cs typeface="Segoe UI" panose="020B0502040204020203" pitchFamily="34" charset="0"/>
                </a:rPr>
                <a:t>SQL Database </a:t>
              </a:r>
              <a:r>
                <a:rPr lang="en-US" dirty="0">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68265"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68266"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68267"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68268"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Transparent</a:t>
              </a:r>
            </a:p>
            <a:p>
              <a:pPr marL="228557" lvl="1" indent="-228557" defTabSz="1066595">
                <a:lnSpc>
                  <a:spcPct val="150000"/>
                </a:lnSpc>
                <a:spcBef>
                  <a:spcPct val="0"/>
                </a:spcBef>
                <a:spcAft>
                  <a:spcPct val="15000"/>
                </a:spcAft>
                <a:buChar char="•"/>
              </a:pPr>
              <a:r>
                <a:rPr lang="en-US" dirty="0"/>
                <a:t>Frictionless</a:t>
              </a:r>
            </a:p>
            <a:p>
              <a:pPr marL="228557" lvl="1" indent="-228557" defTabSz="1066595">
                <a:lnSpc>
                  <a:spcPct val="150000"/>
                </a:lnSpc>
                <a:spcBef>
                  <a:spcPct val="0"/>
                </a:spcBef>
                <a:spcAft>
                  <a:spcPct val="15000"/>
                </a:spcAft>
                <a:buChar char="•"/>
              </a:pPr>
              <a:r>
                <a:rPr lang="en-US" dirty="0"/>
                <a:t>Competitive</a:t>
              </a:r>
            </a:p>
          </p:txBody>
        </p:sp>
      </p:grpSp>
      <p:sp>
        <p:nvSpPr>
          <p:cNvPr id="7" name="Rectangle 6">
            <a:extLst>
              <a:ext uri="{FF2B5EF4-FFF2-40B4-BE49-F238E27FC236}">
                <a16:creationId xmlns:a16="http://schemas.microsoft.com/office/drawing/2014/main" id="{E7A8B09F-0487-4D6B-BA42-7E81AF6C7386}"/>
              </a:ext>
            </a:extLst>
          </p:cNvPr>
          <p:cNvSpPr/>
          <p:nvPr/>
        </p:nvSpPr>
        <p:spPr bwMode="auto">
          <a:xfrm>
            <a:off x="9165515" y="3151990"/>
            <a:ext cx="3055172"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F223326-A3FD-4E59-923F-61BB3CF671E7}"/>
              </a:ext>
            </a:extLst>
          </p:cNvPr>
          <p:cNvSpPr/>
          <p:nvPr/>
        </p:nvSpPr>
        <p:spPr bwMode="auto">
          <a:xfrm>
            <a:off x="475129" y="3110753"/>
            <a:ext cx="5764306"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06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539097" y="855407"/>
            <a:ext cx="3728101" cy="1931562"/>
          </a:xfrm>
        </p:spPr>
        <p:txBody>
          <a:bodyPr/>
          <a:lstStyle/>
          <a:p>
            <a:r>
              <a:rPr lang="en-US" sz="3600" dirty="0"/>
              <a:t>Dedicated 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296405" y="1327643"/>
            <a:ext cx="448792" cy="448792"/>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541289" y="2126704"/>
            <a:ext cx="510438" cy="552181"/>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312974" y="2126704"/>
            <a:ext cx="510438" cy="552181"/>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312974" y="3199660"/>
            <a:ext cx="510438" cy="552181"/>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670047" y="5026192"/>
            <a:ext cx="296369" cy="38935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1084410" y="4902057"/>
            <a:ext cx="492188" cy="51349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859577" y="4937369"/>
            <a:ext cx="585784" cy="585784"/>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987165" y="2753554"/>
            <a:ext cx="116205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0000"/>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174678" y="2753554"/>
            <a:ext cx="1243657"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0000"/>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950158" y="3779811"/>
            <a:ext cx="123606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0000"/>
                </a:solidFill>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884495" y="2002291"/>
            <a:ext cx="2594921" cy="2079852"/>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721392" y="1833965"/>
            <a:ext cx="2931977" cy="242091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1001054" y="1187613"/>
            <a:ext cx="1039494" cy="1039494"/>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1172824" y="2255464"/>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734581" y="1278639"/>
            <a:ext cx="3266473" cy="809808"/>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04925" y="1278656"/>
            <a:ext cx="4496128" cy="809810"/>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775652" y="2364070"/>
            <a:ext cx="728571" cy="1072956"/>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710540" y="4378958"/>
            <a:ext cx="2942829"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cs typeface="Segoe UI Semibold" charset="0"/>
              </a:rPr>
              <a:t>“Virtual data cluster” </a:t>
            </a:r>
            <a:r>
              <a:rPr lang="en-US" sz="1020" kern="0" dirty="0">
                <a:ln>
                  <a:solidFill>
                    <a:srgbClr val="FFFFFF">
                      <a:alpha val="0"/>
                    </a:srgbClr>
                  </a:solidFill>
                </a:ln>
                <a:solidFill>
                  <a:srgbClr val="000000"/>
                </a:solidFill>
                <a:latin typeface="Segoe UI"/>
                <a:cs typeface="Segoe UI Semibold" charset="0"/>
              </a:rPr>
              <a:t>dedicated to customer</a:t>
            </a:r>
            <a:br>
              <a:rPr lang="en-US" sz="1020" kern="0" dirty="0">
                <a:ln>
                  <a:solidFill>
                    <a:srgbClr val="FFFFFF">
                      <a:alpha val="0"/>
                    </a:srgbClr>
                  </a:solidFill>
                </a:ln>
                <a:solidFill>
                  <a:srgbClr val="000000"/>
                </a:solidFill>
                <a:latin typeface="Segoe UI"/>
                <a:cs typeface="Segoe UI Semibold" charset="0"/>
              </a:rPr>
            </a:br>
            <a:r>
              <a:rPr lang="en-US" sz="102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479416" y="2002290"/>
            <a:ext cx="252163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270871" y="1766863"/>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cs typeface="Segoe UI Semibold" charset="0"/>
              </a:rPr>
              <a:t>VNet-to-VNet</a:t>
            </a:r>
            <a:endParaRPr lang="en-US" sz="1020" kern="0" dirty="0">
              <a:ln>
                <a:solidFill>
                  <a:srgbClr val="FFFFFF">
                    <a:alpha val="0"/>
                  </a:srgbClr>
                </a:solidFill>
              </a:ln>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1038598" y="1844182"/>
            <a:ext cx="981394"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solidFill>
                  <a:srgbClr val="000000"/>
                </a:solidFill>
                <a:latin typeface="Segoe UI Semibold" charset="0"/>
                <a:cs typeface="Segoe UI Semibold" charset="0"/>
              </a:rPr>
              <a:t>Web app</a:t>
            </a:r>
            <a:br>
              <a:rPr lang="en-US" sz="1020" kern="0" dirty="0">
                <a:ln>
                  <a:solidFill>
                    <a:srgbClr val="FFFFFF">
                      <a:alpha val="0"/>
                    </a:srgbClr>
                  </a:solidFill>
                </a:ln>
                <a:solidFill>
                  <a:srgbClr val="000000"/>
                </a:solidFill>
                <a:latin typeface="Segoe UI Semibold" charset="0"/>
                <a:cs typeface="Segoe UI Semibold" charset="0"/>
              </a:rPr>
            </a:br>
            <a:r>
              <a:rPr lang="en-US" sz="1020" kern="0" dirty="0">
                <a:ln>
                  <a:solidFill>
                    <a:srgbClr val="FFFFFF">
                      <a:alpha val="0"/>
                    </a:srgbClr>
                  </a:solidFill>
                </a:ln>
                <a:solidFill>
                  <a:srgbClr val="000000"/>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817312" y="2602212"/>
            <a:ext cx="2573298" cy="2097015"/>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539299" y="5230260"/>
            <a:ext cx="423373"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1038598" y="5532169"/>
            <a:ext cx="981394" cy="238240"/>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solidFill>
                  <a:srgbClr val="000000"/>
                </a:solidFill>
                <a:latin typeface="Segoe UI Semibold" charset="0"/>
                <a:cs typeface="Segoe UI Semibold" charset="0"/>
              </a:rPr>
              <a:t>On-premises</a:t>
            </a:r>
            <a:endParaRPr lang="en-US" sz="1020" kern="0" dirty="0">
              <a:ln>
                <a:solidFill>
                  <a:srgbClr val="FFFFFF">
                    <a:alpha val="0"/>
                  </a:srgbClr>
                </a:solidFill>
              </a:ln>
              <a:solidFill>
                <a:srgbClr val="000000"/>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588431" y="5540200"/>
            <a:ext cx="1128073" cy="382308"/>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solidFill>
                  <a:srgbClr val="000000"/>
                </a:solidFill>
                <a:latin typeface="Segoe UI Semibold" charset="0"/>
                <a:cs typeface="Segoe UI Semibold" charset="0"/>
              </a:rPr>
              <a:t>VPN/Express route gateway</a:t>
            </a:r>
            <a:endParaRPr lang="en-US" sz="1020" kern="0" dirty="0">
              <a:ln>
                <a:solidFill>
                  <a:srgbClr val="FFFFFF">
                    <a:alpha val="0"/>
                  </a:srgbClr>
                </a:solidFill>
              </a:ln>
              <a:solidFill>
                <a:srgbClr val="000000"/>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688868" y="2644869"/>
            <a:ext cx="1276310"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dirty="0">
                <a:ln>
                  <a:solidFill>
                    <a:srgbClr val="FFFFFF">
                      <a:alpha val="0"/>
                    </a:srgbClr>
                  </a:solidFill>
                </a:ln>
                <a:latin typeface="Segoe UI Semibold" charset="0"/>
                <a:cs typeface="Segoe UI Semibold" charset="0"/>
              </a:rPr>
              <a:t>Network isolation</a:t>
            </a:r>
            <a:br>
              <a:rPr lang="en-US" sz="1020" kern="0" dirty="0">
                <a:ln>
                  <a:solidFill>
                    <a:srgbClr val="FFFFFF">
                      <a:alpha val="0"/>
                    </a:srgbClr>
                  </a:solidFill>
                </a:ln>
                <a:latin typeface="Segoe UI Semibold" charset="0"/>
                <a:cs typeface="Segoe UI Semibold" charset="0"/>
              </a:rPr>
            </a:br>
            <a:r>
              <a:rPr lang="en-US" sz="1020" kern="0" dirty="0">
                <a:ln>
                  <a:solidFill>
                    <a:srgbClr val="FFFFFF">
                      <a:alpha val="0"/>
                    </a:srgbClr>
                  </a:solidFill>
                </a:ln>
                <a:latin typeface="Segoe UI Semilight" panose="020B0402040204020203" pitchFamily="34"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81474" y="3522451"/>
            <a:ext cx="1394938"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dirty="0">
                <a:ln>
                  <a:solidFill>
                    <a:srgbClr val="FFFFFF">
                      <a:alpha val="0"/>
                    </a:srgbClr>
                  </a:solidFill>
                </a:ln>
                <a:solidFill>
                  <a:srgbClr val="000000"/>
                </a:solidFill>
                <a:latin typeface="Segoe UI Semibold" charset="0"/>
                <a:cs typeface="Segoe UI Semibold" charset="0"/>
              </a:rPr>
              <a:t>Tenant isolation</a:t>
            </a:r>
            <a:br>
              <a:rPr lang="en-US" sz="1020" kern="0" dirty="0">
                <a:ln>
                  <a:solidFill>
                    <a:srgbClr val="FFFFFF">
                      <a:alpha val="0"/>
                    </a:srgbClr>
                  </a:solidFill>
                </a:ln>
                <a:solidFill>
                  <a:srgbClr val="000000"/>
                </a:solidFill>
                <a:latin typeface="Segoe UI Semibold" charset="0"/>
                <a:cs typeface="Segoe UI Semibold" charset="0"/>
              </a:rPr>
            </a:br>
            <a:r>
              <a:rPr lang="en-US" sz="102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479417" y="3710794"/>
            <a:ext cx="202058" cy="2812"/>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653369" y="2830998"/>
            <a:ext cx="35499" cy="5025"/>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7041208" y="2340979"/>
            <a:ext cx="1045533"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5092038" y="3429981"/>
            <a:ext cx="589460" cy="607485"/>
            <a:chOff x="4064268" y="5053939"/>
            <a:chExt cx="1474485" cy="1595066"/>
          </a:xfrm>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82488" y="3292849"/>
            <a:ext cx="559102" cy="547406"/>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637399" y="4058565"/>
            <a:ext cx="1326584"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546199" y="4057694"/>
            <a:ext cx="1279188"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638255" y="5211983"/>
            <a:ext cx="1347264"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590197" y="3263632"/>
            <a:ext cx="3445000" cy="2378216"/>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437664" y="3134821"/>
            <a:ext cx="3771484" cy="294181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437664" y="1404798"/>
            <a:ext cx="3771484" cy="1175324"/>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D3303F8F-74BB-4E2A-8408-1D4E496C5DB7}"/>
              </a:ext>
            </a:extLst>
          </p:cNvPr>
          <p:cNvCxnSpPr>
            <a:cxnSpLocks/>
          </p:cNvCxnSpPr>
          <p:nvPr/>
        </p:nvCxnSpPr>
        <p:spPr>
          <a:xfrm rot="16200000" flipV="1">
            <a:off x="5112165" y="5200038"/>
            <a:ext cx="778614" cy="706"/>
          </a:xfrm>
          <a:prstGeom prst="bentConnector3">
            <a:avLst>
              <a:gd name="adj1" fmla="val 50000"/>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A65A77F-A540-4D79-9381-3991DADB606E}"/>
              </a:ext>
            </a:extLst>
          </p:cNvPr>
          <p:cNvSpPr txBox="1"/>
          <p:nvPr/>
        </p:nvSpPr>
        <p:spPr>
          <a:xfrm>
            <a:off x="9195211" y="2738312"/>
            <a:ext cx="1154624"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24"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5000420" y="2083207"/>
            <a:ext cx="936692"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63692" y="6059505"/>
            <a:ext cx="1110892"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24"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44330" y="2806227"/>
            <a:ext cx="1687543"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24"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7172754" y="5400670"/>
            <a:ext cx="916457"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a:endCxn id="22" idx="2"/>
          </p:cNvCxnSpPr>
          <p:nvPr/>
        </p:nvCxnSpPr>
        <p:spPr>
          <a:xfrm flipH="1" flipV="1">
            <a:off x="1962039" y="3840255"/>
            <a:ext cx="12862" cy="156961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flipV="1">
            <a:off x="2241590" y="3547364"/>
            <a:ext cx="2016086" cy="1918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964795" y="3422559"/>
            <a:ext cx="589460" cy="607485"/>
            <a:chOff x="4064268" y="5053939"/>
            <a:chExt cx="1474485" cy="1595066"/>
          </a:xfrm>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5092038" y="4574225"/>
            <a:ext cx="589460" cy="607485"/>
            <a:chOff x="4064268" y="5053939"/>
            <a:chExt cx="1474485" cy="1595066"/>
          </a:xfrm>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42655" y="5244421"/>
            <a:ext cx="1156234" cy="701526"/>
            <a:chOff x="1221042" y="4935519"/>
            <a:chExt cx="1187769" cy="736056"/>
          </a:xfrm>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561835" y="5844696"/>
            <a:ext cx="670035"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551435" y="2340998"/>
            <a:ext cx="670035"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a:stretch>
            <a:fillRect/>
          </a:stretch>
        </p:blipFill>
        <p:spPr>
          <a:xfrm>
            <a:off x="6403771" y="1534428"/>
            <a:ext cx="533013" cy="542182"/>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a:stretch>
            <a:fillRect/>
          </a:stretch>
        </p:blipFill>
        <p:spPr>
          <a:xfrm>
            <a:off x="5202695" y="1547619"/>
            <a:ext cx="510351" cy="519130"/>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61337" y="2079178"/>
            <a:ext cx="1280299"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24"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976026" y="3861798"/>
            <a:ext cx="1476782" cy="433238"/>
          </a:xfrm>
          <a:prstGeom prst="rect">
            <a:avLst/>
          </a:prstGeom>
          <a:noFill/>
        </p:spPr>
        <p:txBody>
          <a:bodyPr wrap="square" lIns="93260" tIns="46630" rIns="93260" bIns="46630"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24"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985916" y="4607611"/>
            <a:ext cx="1684002" cy="433238"/>
          </a:xfrm>
          <a:prstGeom prst="rect">
            <a:avLst/>
          </a:prstGeom>
          <a:noFill/>
        </p:spPr>
        <p:txBody>
          <a:bodyPr wrap="square" lIns="93260" tIns="46630" rIns="93260" bIns="46630"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8037627" y="4824230"/>
            <a:ext cx="948289"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209077" y="4078417"/>
            <a:ext cx="766949"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494602" y="2719300"/>
            <a:ext cx="867552" cy="453783"/>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940169" y="2858794"/>
            <a:ext cx="870947" cy="186249"/>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271259" y="2089462"/>
            <a:ext cx="1294728" cy="144370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254954" y="2070460"/>
            <a:ext cx="953062" cy="1575748"/>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439608" y="1404798"/>
            <a:ext cx="3771484" cy="4671841"/>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588253" y="1531926"/>
            <a:ext cx="3445000" cy="1057762"/>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219275" y="2255281"/>
            <a:ext cx="591236" cy="2265603"/>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a:stretch>
            <a:fillRect/>
          </a:stretch>
        </p:blipFill>
        <p:spPr>
          <a:xfrm>
            <a:off x="7982938" y="3479414"/>
            <a:ext cx="297112" cy="302223"/>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271206" y="3424699"/>
            <a:ext cx="824228" cy="469103"/>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24"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8249" y="2610678"/>
            <a:ext cx="653641" cy="489275"/>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1"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down)">
                                      <p:cBhvr>
                                        <p:cTn id="14" dur="500"/>
                                        <p:tgtEl>
                                          <p:spTgt spid="9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par>
                                <p:cTn id="18" presetID="22" presetClass="entr" presetSubtype="4"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down)">
                                      <p:cBhvr>
                                        <p:cTn id="20" dur="500"/>
                                        <p:tgtEl>
                                          <p:spTgt spid="5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down)">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1"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up)">
                                      <p:cBhvr>
                                        <p:cTn id="28" dur="500"/>
                                        <p:tgtEl>
                                          <p:spTgt spid="35"/>
                                        </p:tgtEl>
                                      </p:cBhvr>
                                    </p:animEffect>
                                  </p:childTnLst>
                                </p:cTn>
                              </p:par>
                              <p:par>
                                <p:cTn id="29" presetID="22" presetClass="entr" presetSubtype="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up)">
                                      <p:cBhvr>
                                        <p:cTn id="34" dur="500"/>
                                        <p:tgtEl>
                                          <p:spTgt spid="43"/>
                                        </p:tgtEl>
                                      </p:cBhvr>
                                    </p:animEffect>
                                  </p:childTnLst>
                                </p:cTn>
                              </p:par>
                              <p:par>
                                <p:cTn id="35" presetID="22" presetClass="entr" presetSubtype="1"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up)">
                                      <p:cBhvr>
                                        <p:cTn id="40" dur="500"/>
                                        <p:tgtEl>
                                          <p:spTgt spid="67"/>
                                        </p:tgtEl>
                                      </p:cBhvr>
                                    </p:animEffect>
                                  </p:childTnLst>
                                </p:cTn>
                              </p:par>
                              <p:par>
                                <p:cTn id="41" presetID="22" presetClass="entr" presetSubtype="1"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par>
                                <p:cTn id="47" presetID="22" presetClass="entr" presetSubtype="1" fill="hold" grpId="1"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wipe(up)">
                                      <p:cBhvr>
                                        <p:cTn id="49" dur="500"/>
                                        <p:tgtEl>
                                          <p:spTgt spid="94"/>
                                        </p:tgtEl>
                                      </p:cBhvr>
                                    </p:animEffect>
                                  </p:childTnLst>
                                </p:cTn>
                              </p:par>
                              <p:par>
                                <p:cTn id="50" presetID="22" presetClass="entr" presetSubtype="1" fill="hold" grpId="1" nodeType="with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wipe(up)">
                                      <p:cBhvr>
                                        <p:cTn id="52" dur="500"/>
                                        <p:tgtEl>
                                          <p:spTgt spid="93"/>
                                        </p:tgtEl>
                                      </p:cBhvr>
                                    </p:animEffect>
                                  </p:childTnLst>
                                </p:cTn>
                              </p:par>
                              <p:par>
                                <p:cTn id="53" presetID="22" presetClass="entr" presetSubtype="1" fill="hold" grpId="1"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up)">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35"/>
                                        </p:tgtEl>
                                        <p:attrNameLst>
                                          <p:attrName>style.visibility</p:attrName>
                                        </p:attrNameLst>
                                      </p:cBhvr>
                                      <p:to>
                                        <p:strVal val="hidden"/>
                                      </p:to>
                                    </p:set>
                                  </p:childTnLst>
                                </p:cTn>
                              </p:par>
                              <p:par>
                                <p:cTn id="60" presetID="22" presetClass="entr" presetSubtype="1" fill="hold" grpId="0"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wipe(up)">
                                      <p:cBhvr>
                                        <p:cTn id="62" dur="500"/>
                                        <p:tgtEl>
                                          <p:spTgt spid="96"/>
                                        </p:tgtEl>
                                      </p:cBhvr>
                                    </p:animEffect>
                                  </p:childTnLst>
                                </p:cTn>
                              </p:par>
                              <p:par>
                                <p:cTn id="63" presetID="1" presetClass="exit"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hidden"/>
                                      </p:to>
                                    </p:set>
                                  </p:childTnLst>
                                </p:cTn>
                              </p:par>
                              <p:par>
                                <p:cTn id="69" presetID="22" presetClass="entr" presetSubtype="1"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up)">
                                      <p:cBhvr>
                                        <p:cTn id="71" dur="500"/>
                                        <p:tgtEl>
                                          <p:spTgt spid="97"/>
                                        </p:tgtEl>
                                      </p:cBhvr>
                                    </p:animEffect>
                                  </p:childTnLst>
                                </p:cTn>
                              </p:par>
                              <p:par>
                                <p:cTn id="72" presetID="10" presetClass="exit" presetSubtype="0" fill="hold" grpId="0" nodeType="withEffect">
                                  <p:stCondLst>
                                    <p:cond delay="0"/>
                                  </p:stCondLst>
                                  <p:childTnLst>
                                    <p:animEffect transition="out" filter="fade">
                                      <p:cBhvr>
                                        <p:cTn id="73" dur="500"/>
                                        <p:tgtEl>
                                          <p:spTgt spid="93"/>
                                        </p:tgtEl>
                                      </p:cBhvr>
                                    </p:animEffect>
                                    <p:set>
                                      <p:cBhvr>
                                        <p:cTn id="74" dur="1" fill="hold">
                                          <p:stCondLst>
                                            <p:cond delay="499"/>
                                          </p:stCondLst>
                                        </p:cTn>
                                        <p:tgtEl>
                                          <p:spTgt spid="93"/>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500"/>
                                        <p:tgtEl>
                                          <p:spTgt spid="47"/>
                                        </p:tgtEl>
                                      </p:cBhvr>
                                    </p:animEffect>
                                  </p:childTnLst>
                                </p:cTn>
                              </p:par>
                              <p:par>
                                <p:cTn id="89" presetID="10"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par>
                                <p:cTn id="92" presetID="10" presetClass="entr" presetSubtype="0" fill="hold"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500"/>
                                        <p:tgtEl>
                                          <p:spTgt spid="65"/>
                                        </p:tgtEl>
                                      </p:cBhvr>
                                    </p:animEffect>
                                  </p:childTnLst>
                                </p:cTn>
                              </p:par>
                              <p:par>
                                <p:cTn id="95" presetID="10" presetClass="entr" presetSubtype="0"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fade">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right)">
                                      <p:cBhvr>
                                        <p:cTn id="102" dur="500"/>
                                        <p:tgtEl>
                                          <p:spTgt spid="7"/>
                                        </p:tgtEl>
                                      </p:cBhvr>
                                    </p:animEffect>
                                  </p:childTnLst>
                                </p:cTn>
                              </p:par>
                              <p:par>
                                <p:cTn id="103" presetID="22" presetClass="entr" presetSubtype="2"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wipe(right)">
                                      <p:cBhvr>
                                        <p:cTn id="105" dur="500"/>
                                        <p:tgtEl>
                                          <p:spTgt spid="108"/>
                                        </p:tgtEl>
                                      </p:cBhvr>
                                    </p:animEffect>
                                  </p:childTnLst>
                                </p:cTn>
                              </p:par>
                              <p:par>
                                <p:cTn id="106" presetID="22" presetClass="entr" presetSubtype="2" fill="hold" nodeType="withEffect">
                                  <p:stCondLst>
                                    <p:cond delay="0"/>
                                  </p:stCondLst>
                                  <p:childTnLst>
                                    <p:set>
                                      <p:cBhvr>
                                        <p:cTn id="107" dur="1" fill="hold">
                                          <p:stCondLst>
                                            <p:cond delay="0"/>
                                          </p:stCondLst>
                                        </p:cTn>
                                        <p:tgtEl>
                                          <p:spTgt spid="110"/>
                                        </p:tgtEl>
                                        <p:attrNameLst>
                                          <p:attrName>style.visibility</p:attrName>
                                        </p:attrNameLst>
                                      </p:cBhvr>
                                      <p:to>
                                        <p:strVal val="visible"/>
                                      </p:to>
                                    </p:set>
                                    <p:animEffect transition="in" filter="wipe(right)">
                                      <p:cBhvr>
                                        <p:cTn id="108" dur="500"/>
                                        <p:tgtEl>
                                          <p:spTgt spid="110"/>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wipe(down)">
                                      <p:cBhvr>
                                        <p:cTn id="11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600855" y="466302"/>
            <a:ext cx="11237870" cy="512317"/>
          </a:xfrm>
        </p:spPr>
        <p:txBody>
          <a:bodyPr/>
          <a:lstStyle/>
          <a:p>
            <a:r>
              <a:rPr lang="en-US" sz="3264" dirty="0"/>
              <a:t>Technology is shaping how businesses innovate and grow</a:t>
            </a:r>
          </a:p>
        </p:txBody>
      </p:sp>
      <p:sp>
        <p:nvSpPr>
          <p:cNvPr id="43" name="engage">
            <a:extLst>
              <a:ext uri="{FF2B5EF4-FFF2-40B4-BE49-F238E27FC236}">
                <a16:creationId xmlns:a16="http://schemas.microsoft.com/office/drawing/2014/main" id="{6F8838BF-A1D6-4BBC-AF7E-03EAD1E7EAD6}"/>
              </a:ext>
            </a:extLst>
          </p:cNvPr>
          <p:cNvSpPr/>
          <p:nvPr/>
        </p:nvSpPr>
        <p:spPr bwMode="auto">
          <a:xfrm>
            <a:off x="3401540" y="1461204"/>
            <a:ext cx="1865207" cy="497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1428" dirty="0">
                <a:solidFill>
                  <a:srgbClr val="0078D4"/>
                </a:solidFill>
                <a:latin typeface="Segoe UI Semibold"/>
              </a:rPr>
              <a:t>Engage your customers</a:t>
            </a:r>
          </a:p>
        </p:txBody>
      </p:sp>
      <p:sp>
        <p:nvSpPr>
          <p:cNvPr id="44" name="empower">
            <a:extLst>
              <a:ext uri="{FF2B5EF4-FFF2-40B4-BE49-F238E27FC236}">
                <a16:creationId xmlns:a16="http://schemas.microsoft.com/office/drawing/2014/main" id="{55CE495F-364B-4F85-AAFA-8E37FC924B29}"/>
              </a:ext>
            </a:extLst>
          </p:cNvPr>
          <p:cNvSpPr/>
          <p:nvPr/>
        </p:nvSpPr>
        <p:spPr bwMode="auto">
          <a:xfrm>
            <a:off x="3340972" y="5520333"/>
            <a:ext cx="1865207" cy="497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1428" dirty="0">
                <a:solidFill>
                  <a:srgbClr val="0078D4"/>
                </a:solidFill>
                <a:latin typeface="Segoe UI Semibold"/>
              </a:rPr>
              <a:t>Empower your employees</a:t>
            </a:r>
          </a:p>
        </p:txBody>
      </p:sp>
      <p:sp>
        <p:nvSpPr>
          <p:cNvPr id="45" name="optimize">
            <a:extLst>
              <a:ext uri="{FF2B5EF4-FFF2-40B4-BE49-F238E27FC236}">
                <a16:creationId xmlns:a16="http://schemas.microsoft.com/office/drawing/2014/main" id="{D439F646-68D4-4A07-A410-4DE039C9AA7D}"/>
              </a:ext>
            </a:extLst>
          </p:cNvPr>
          <p:cNvSpPr/>
          <p:nvPr/>
        </p:nvSpPr>
        <p:spPr bwMode="auto">
          <a:xfrm>
            <a:off x="7305385" y="5400767"/>
            <a:ext cx="1865207" cy="497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1428" dirty="0">
                <a:solidFill>
                  <a:srgbClr val="0078D4"/>
                </a:solidFill>
                <a:latin typeface="Segoe UI Semibold"/>
              </a:rPr>
              <a:t>Optimize your operations</a:t>
            </a:r>
          </a:p>
        </p:txBody>
      </p:sp>
      <p:sp>
        <p:nvSpPr>
          <p:cNvPr id="46" name="transform">
            <a:extLst>
              <a:ext uri="{FF2B5EF4-FFF2-40B4-BE49-F238E27FC236}">
                <a16:creationId xmlns:a16="http://schemas.microsoft.com/office/drawing/2014/main" id="{F82CD081-C2D4-412A-B64C-0C094BF204B9}"/>
              </a:ext>
            </a:extLst>
          </p:cNvPr>
          <p:cNvSpPr/>
          <p:nvPr/>
        </p:nvSpPr>
        <p:spPr bwMode="auto">
          <a:xfrm>
            <a:off x="7279121" y="1461204"/>
            <a:ext cx="1865207" cy="497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1428" dirty="0">
                <a:solidFill>
                  <a:srgbClr val="0078D4"/>
                </a:solidFill>
                <a:latin typeface="Segoe UI Semibold"/>
              </a:rPr>
              <a:t>Transform your products</a:t>
            </a:r>
          </a:p>
        </p:txBody>
      </p:sp>
      <p:sp>
        <p:nvSpPr>
          <p:cNvPr id="42" name="Business Trans large">
            <a:extLst>
              <a:ext uri="{FF2B5EF4-FFF2-40B4-BE49-F238E27FC236}">
                <a16:creationId xmlns:a16="http://schemas.microsoft.com/office/drawing/2014/main" id="{77BB5C44-B6D6-4B18-8927-9B3B1A0384B0}"/>
              </a:ext>
            </a:extLst>
          </p:cNvPr>
          <p:cNvSpPr txBox="1"/>
          <p:nvPr/>
        </p:nvSpPr>
        <p:spPr>
          <a:xfrm>
            <a:off x="4819333" y="3508482"/>
            <a:ext cx="2797810" cy="376684"/>
          </a:xfrm>
          <a:prstGeom prst="rect">
            <a:avLst/>
          </a:prstGeom>
          <a:noFill/>
          <a:ln w="25400">
            <a:noFill/>
            <a:miter lim="800000"/>
          </a:ln>
        </p:spPr>
        <p:txBody>
          <a:bodyPr wrap="square" lIns="93260" tIns="46630" rIns="93260" bIns="46630" rtlCol="0" anchor="ctr">
            <a:spAutoFit/>
          </a:bodyPr>
          <a:lstStyle/>
          <a:p>
            <a:pPr algn="ctr" defTabSz="914049">
              <a:lnSpc>
                <a:spcPct val="90000"/>
              </a:lnSpc>
              <a:defRPr/>
            </a:pPr>
            <a:r>
              <a:rPr lang="en-US" sz="2040" dirty="0">
                <a:solidFill>
                  <a:prstClr val="black"/>
                </a:solidFill>
                <a:latin typeface="Segoe UI Semibold"/>
              </a:rPr>
              <a:t>Digital transformation</a:t>
            </a:r>
          </a:p>
        </p:txBody>
      </p:sp>
      <p:sp>
        <p:nvSpPr>
          <p:cNvPr id="82" name="Freeform: Shape 81">
            <a:extLst>
              <a:ext uri="{FF2B5EF4-FFF2-40B4-BE49-F238E27FC236}">
                <a16:creationId xmlns:a16="http://schemas.microsoft.com/office/drawing/2014/main" id="{DDDF96E4-3486-4563-BE0B-3E458B335F4F}"/>
              </a:ext>
            </a:extLst>
          </p:cNvPr>
          <p:cNvSpPr/>
          <p:nvPr/>
        </p:nvSpPr>
        <p:spPr bwMode="auto">
          <a:xfrm>
            <a:off x="4313061" y="2779920"/>
            <a:ext cx="247929" cy="1919234"/>
          </a:xfrm>
          <a:custGeom>
            <a:avLst/>
            <a:gdLst>
              <a:gd name="connsiteX0" fmla="*/ 208175 w 1808297"/>
              <a:gd name="connsiteY0" fmla="*/ 0 h 1707943"/>
              <a:gd name="connsiteX1" fmla="*/ 1808297 w 1808297"/>
              <a:gd name="connsiteY1" fmla="*/ 842346 h 1707943"/>
              <a:gd name="connsiteX2" fmla="*/ 220634 w 1808297"/>
              <a:gd name="connsiteY2" fmla="*/ 1707943 h 1707943"/>
              <a:gd name="connsiteX3" fmla="*/ 115887 w 1808297"/>
              <a:gd name="connsiteY3" fmla="*/ 205350 h 1707943"/>
              <a:gd name="connsiteX4" fmla="*/ 208175 w 1808297"/>
              <a:gd name="connsiteY4" fmla="*/ 0 h 1707943"/>
              <a:gd name="connsiteX0" fmla="*/ 1808297 w 1899737"/>
              <a:gd name="connsiteY0" fmla="*/ 842346 h 1707943"/>
              <a:gd name="connsiteX1" fmla="*/ 220634 w 1899737"/>
              <a:gd name="connsiteY1" fmla="*/ 1707943 h 1707943"/>
              <a:gd name="connsiteX2" fmla="*/ 115887 w 1899737"/>
              <a:gd name="connsiteY2" fmla="*/ 205350 h 1707943"/>
              <a:gd name="connsiteX3" fmla="*/ 208175 w 1899737"/>
              <a:gd name="connsiteY3" fmla="*/ 0 h 1707943"/>
              <a:gd name="connsiteX4" fmla="*/ 1899737 w 1899737"/>
              <a:gd name="connsiteY4" fmla="*/ 933786 h 1707943"/>
              <a:gd name="connsiteX0" fmla="*/ 1808297 w 1808297"/>
              <a:gd name="connsiteY0" fmla="*/ 842346 h 1707943"/>
              <a:gd name="connsiteX1" fmla="*/ 220634 w 1808297"/>
              <a:gd name="connsiteY1" fmla="*/ 1707943 h 1707943"/>
              <a:gd name="connsiteX2" fmla="*/ 115887 w 1808297"/>
              <a:gd name="connsiteY2" fmla="*/ 205350 h 1707943"/>
              <a:gd name="connsiteX3" fmla="*/ 208175 w 1808297"/>
              <a:gd name="connsiteY3" fmla="*/ 0 h 1707943"/>
              <a:gd name="connsiteX0" fmla="*/ 220634 w 220634"/>
              <a:gd name="connsiteY0" fmla="*/ 1707943 h 1707943"/>
              <a:gd name="connsiteX1" fmla="*/ 115887 w 220634"/>
              <a:gd name="connsiteY1" fmla="*/ 205350 h 1707943"/>
              <a:gd name="connsiteX2" fmla="*/ 208175 w 220634"/>
              <a:gd name="connsiteY2" fmla="*/ 0 h 1707943"/>
            </a:gdLst>
            <a:ahLst/>
            <a:cxnLst>
              <a:cxn ang="0">
                <a:pos x="connsiteX0" y="connsiteY0"/>
              </a:cxn>
              <a:cxn ang="0">
                <a:pos x="connsiteX1" y="connsiteY1"/>
              </a:cxn>
              <a:cxn ang="0">
                <a:pos x="connsiteX2" y="connsiteY2"/>
              </a:cxn>
            </a:cxnLst>
            <a:rect l="l" t="t" r="r" b="b"/>
            <a:pathLst>
              <a:path w="220634" h="1707943">
                <a:moveTo>
                  <a:pt x="220634" y="1707943"/>
                </a:moveTo>
                <a:cubicBezTo>
                  <a:pt x="-32852" y="1243004"/>
                  <a:pt x="-68119" y="694079"/>
                  <a:pt x="115887" y="205350"/>
                </a:cubicBezTo>
                <a:cubicBezTo>
                  <a:pt x="142174" y="135531"/>
                  <a:pt x="172935" y="66941"/>
                  <a:pt x="208175" y="0"/>
                </a:cubicBezTo>
              </a:path>
            </a:pathLst>
          </a:custGeom>
          <a:noFill/>
          <a:ln w="19050">
            <a:solidFill>
              <a:schemeClr val="tx1"/>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80664469-FD4B-4519-9065-09CEF7A85F8D}"/>
              </a:ext>
            </a:extLst>
          </p:cNvPr>
          <p:cNvSpPr/>
          <p:nvPr/>
        </p:nvSpPr>
        <p:spPr bwMode="auto">
          <a:xfrm>
            <a:off x="5289673" y="5383719"/>
            <a:ext cx="1919233" cy="247927"/>
          </a:xfrm>
          <a:custGeom>
            <a:avLst/>
            <a:gdLst>
              <a:gd name="connsiteX0" fmla="*/ 842345 w 1707942"/>
              <a:gd name="connsiteY0" fmla="*/ 0 h 1808296"/>
              <a:gd name="connsiteX1" fmla="*/ 1707942 w 1707942"/>
              <a:gd name="connsiteY1" fmla="*/ 1587663 h 1808296"/>
              <a:gd name="connsiteX2" fmla="*/ 205349 w 1707942"/>
              <a:gd name="connsiteY2" fmla="*/ 1692410 h 1808296"/>
              <a:gd name="connsiteX3" fmla="*/ 0 w 1707942"/>
              <a:gd name="connsiteY3" fmla="*/ 1600122 h 1808296"/>
              <a:gd name="connsiteX0" fmla="*/ 842345 w 1707942"/>
              <a:gd name="connsiteY0" fmla="*/ 0 h 1808296"/>
              <a:gd name="connsiteX1" fmla="*/ 1707942 w 1707942"/>
              <a:gd name="connsiteY1" fmla="*/ 1587663 h 1808296"/>
              <a:gd name="connsiteX2" fmla="*/ 205349 w 1707942"/>
              <a:gd name="connsiteY2" fmla="*/ 1692410 h 1808296"/>
              <a:gd name="connsiteX3" fmla="*/ 0 w 1707942"/>
              <a:gd name="connsiteY3" fmla="*/ 1600122 h 1808296"/>
              <a:gd name="connsiteX4" fmla="*/ 933785 w 1707942"/>
              <a:gd name="connsiteY4" fmla="*/ 91440 h 1808296"/>
              <a:gd name="connsiteX0" fmla="*/ 842345 w 1707942"/>
              <a:gd name="connsiteY0" fmla="*/ 0 h 1808296"/>
              <a:gd name="connsiteX1" fmla="*/ 1707942 w 1707942"/>
              <a:gd name="connsiteY1" fmla="*/ 1587663 h 1808296"/>
              <a:gd name="connsiteX2" fmla="*/ 205349 w 1707942"/>
              <a:gd name="connsiteY2" fmla="*/ 1692410 h 1808296"/>
              <a:gd name="connsiteX3" fmla="*/ 0 w 1707942"/>
              <a:gd name="connsiteY3" fmla="*/ 1600122 h 1808296"/>
              <a:gd name="connsiteX0" fmla="*/ 1707942 w 1707942"/>
              <a:gd name="connsiteY0" fmla="*/ 0 h 220633"/>
              <a:gd name="connsiteX1" fmla="*/ 205349 w 1707942"/>
              <a:gd name="connsiteY1" fmla="*/ 104747 h 220633"/>
              <a:gd name="connsiteX2" fmla="*/ 0 w 1707942"/>
              <a:gd name="connsiteY2" fmla="*/ 12459 h 220633"/>
            </a:gdLst>
            <a:ahLst/>
            <a:cxnLst>
              <a:cxn ang="0">
                <a:pos x="connsiteX0" y="connsiteY0"/>
              </a:cxn>
              <a:cxn ang="0">
                <a:pos x="connsiteX1" y="connsiteY1"/>
              </a:cxn>
              <a:cxn ang="0">
                <a:pos x="connsiteX2" y="connsiteY2"/>
              </a:cxn>
            </a:cxnLst>
            <a:rect l="l" t="t" r="r" b="b"/>
            <a:pathLst>
              <a:path w="1707942" h="220633">
                <a:moveTo>
                  <a:pt x="1707942" y="0"/>
                </a:moveTo>
                <a:cubicBezTo>
                  <a:pt x="1243004" y="253486"/>
                  <a:pt x="694078" y="288753"/>
                  <a:pt x="205349" y="104747"/>
                </a:cubicBezTo>
                <a:cubicBezTo>
                  <a:pt x="135531" y="78460"/>
                  <a:pt x="66941" y="47699"/>
                  <a:pt x="0" y="12459"/>
                </a:cubicBezTo>
              </a:path>
            </a:pathLst>
          </a:custGeom>
          <a:noFill/>
          <a:ln w="19050">
            <a:solidFill>
              <a:schemeClr val="tx1"/>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A0ADD1C8-4224-4C22-9EF4-6A121E141E39}"/>
              </a:ext>
            </a:extLst>
          </p:cNvPr>
          <p:cNvSpPr/>
          <p:nvPr/>
        </p:nvSpPr>
        <p:spPr bwMode="auto">
          <a:xfrm>
            <a:off x="5289673" y="1821294"/>
            <a:ext cx="1919233" cy="247929"/>
          </a:xfrm>
          <a:custGeom>
            <a:avLst/>
            <a:gdLst>
              <a:gd name="connsiteX0" fmla="*/ 772961 w 1707942"/>
              <a:gd name="connsiteY0" fmla="*/ 1330 h 1808296"/>
              <a:gd name="connsiteX1" fmla="*/ 1707942 w 1707942"/>
              <a:gd name="connsiteY1" fmla="*/ 220634 h 1808296"/>
              <a:gd name="connsiteX2" fmla="*/ 842345 w 1707942"/>
              <a:gd name="connsiteY2" fmla="*/ 1808296 h 1808296"/>
              <a:gd name="connsiteX3" fmla="*/ 0 w 1707942"/>
              <a:gd name="connsiteY3" fmla="*/ 208175 h 1808296"/>
              <a:gd name="connsiteX4" fmla="*/ 205349 w 1707942"/>
              <a:gd name="connsiteY4" fmla="*/ 115887 h 1808296"/>
              <a:gd name="connsiteX5" fmla="*/ 772961 w 1707942"/>
              <a:gd name="connsiteY5" fmla="*/ 1330 h 1808296"/>
              <a:gd name="connsiteX0" fmla="*/ 842345 w 1707942"/>
              <a:gd name="connsiteY0" fmla="*/ 1808296 h 1899736"/>
              <a:gd name="connsiteX1" fmla="*/ 0 w 1707942"/>
              <a:gd name="connsiteY1" fmla="*/ 208175 h 1899736"/>
              <a:gd name="connsiteX2" fmla="*/ 205349 w 1707942"/>
              <a:gd name="connsiteY2" fmla="*/ 115887 h 1899736"/>
              <a:gd name="connsiteX3" fmla="*/ 772961 w 1707942"/>
              <a:gd name="connsiteY3" fmla="*/ 1330 h 1899736"/>
              <a:gd name="connsiteX4" fmla="*/ 1707942 w 1707942"/>
              <a:gd name="connsiteY4" fmla="*/ 220634 h 1899736"/>
              <a:gd name="connsiteX5" fmla="*/ 933785 w 1707942"/>
              <a:gd name="connsiteY5" fmla="*/ 1899736 h 1899736"/>
              <a:gd name="connsiteX0" fmla="*/ 0 w 1707942"/>
              <a:gd name="connsiteY0" fmla="*/ 208175 h 1899736"/>
              <a:gd name="connsiteX1" fmla="*/ 205349 w 1707942"/>
              <a:gd name="connsiteY1" fmla="*/ 115887 h 1899736"/>
              <a:gd name="connsiteX2" fmla="*/ 772961 w 1707942"/>
              <a:gd name="connsiteY2" fmla="*/ 1330 h 1899736"/>
              <a:gd name="connsiteX3" fmla="*/ 1707942 w 1707942"/>
              <a:gd name="connsiteY3" fmla="*/ 220634 h 1899736"/>
              <a:gd name="connsiteX4" fmla="*/ 933785 w 1707942"/>
              <a:gd name="connsiteY4" fmla="*/ 1899736 h 1899736"/>
              <a:gd name="connsiteX0" fmla="*/ 0 w 1707942"/>
              <a:gd name="connsiteY0" fmla="*/ 208175 h 220634"/>
              <a:gd name="connsiteX1" fmla="*/ 205349 w 1707942"/>
              <a:gd name="connsiteY1" fmla="*/ 115887 h 220634"/>
              <a:gd name="connsiteX2" fmla="*/ 772961 w 1707942"/>
              <a:gd name="connsiteY2" fmla="*/ 1330 h 220634"/>
              <a:gd name="connsiteX3" fmla="*/ 1707942 w 1707942"/>
              <a:gd name="connsiteY3" fmla="*/ 220634 h 220634"/>
            </a:gdLst>
            <a:ahLst/>
            <a:cxnLst>
              <a:cxn ang="0">
                <a:pos x="connsiteX0" y="connsiteY0"/>
              </a:cxn>
              <a:cxn ang="0">
                <a:pos x="connsiteX1" y="connsiteY1"/>
              </a:cxn>
              <a:cxn ang="0">
                <a:pos x="connsiteX2" y="connsiteY2"/>
              </a:cxn>
              <a:cxn ang="0">
                <a:pos x="connsiteX3" y="connsiteY3"/>
              </a:cxn>
            </a:cxnLst>
            <a:rect l="l" t="t" r="r" b="b"/>
            <a:pathLst>
              <a:path w="1707942" h="220634">
                <a:moveTo>
                  <a:pt x="0" y="208175"/>
                </a:moveTo>
                <a:cubicBezTo>
                  <a:pt x="66941" y="172935"/>
                  <a:pt x="135531" y="142173"/>
                  <a:pt x="205349" y="115887"/>
                </a:cubicBezTo>
                <a:cubicBezTo>
                  <a:pt x="388623" y="46884"/>
                  <a:pt x="580361" y="8717"/>
                  <a:pt x="772961" y="1330"/>
                </a:cubicBezTo>
                <a:cubicBezTo>
                  <a:pt x="1093962" y="-10982"/>
                  <a:pt x="1417356" y="62205"/>
                  <a:pt x="1707942" y="220634"/>
                </a:cubicBezTo>
              </a:path>
            </a:pathLst>
          </a:custGeom>
          <a:noFill/>
          <a:ln w="19050">
            <a:solidFill>
              <a:schemeClr val="tx1"/>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F99F3BEA-0BE6-4AD7-9E9E-50EF6B5A6C20}"/>
              </a:ext>
            </a:extLst>
          </p:cNvPr>
          <p:cNvSpPr/>
          <p:nvPr/>
        </p:nvSpPr>
        <p:spPr>
          <a:xfrm>
            <a:off x="7875483" y="2933176"/>
            <a:ext cx="247930" cy="1765977"/>
          </a:xfrm>
          <a:custGeom>
            <a:avLst/>
            <a:gdLst>
              <a:gd name="connsiteX0" fmla="*/ 1664798 w 1808297"/>
              <a:gd name="connsiteY0" fmla="*/ 0 h 1571558"/>
              <a:gd name="connsiteX1" fmla="*/ 1587661 w 1808297"/>
              <a:gd name="connsiteY1" fmla="*/ 1571558 h 1571558"/>
              <a:gd name="connsiteX2" fmla="*/ 0 w 1808297"/>
              <a:gd name="connsiteY2" fmla="*/ 705961 h 1571558"/>
              <a:gd name="connsiteX3" fmla="*/ 1664798 w 1808297"/>
              <a:gd name="connsiteY3" fmla="*/ 0 h 1571558"/>
              <a:gd name="connsiteX0" fmla="*/ 0 w 1808296"/>
              <a:gd name="connsiteY0" fmla="*/ 705961 h 1571558"/>
              <a:gd name="connsiteX1" fmla="*/ 1664798 w 1808296"/>
              <a:gd name="connsiteY1" fmla="*/ 0 h 1571558"/>
              <a:gd name="connsiteX2" fmla="*/ 1587661 w 1808296"/>
              <a:gd name="connsiteY2" fmla="*/ 1571558 h 1571558"/>
              <a:gd name="connsiteX3" fmla="*/ 91440 w 1808296"/>
              <a:gd name="connsiteY3" fmla="*/ 797401 h 1571558"/>
              <a:gd name="connsiteX0" fmla="*/ 0 w 1808296"/>
              <a:gd name="connsiteY0" fmla="*/ 705961 h 1571558"/>
              <a:gd name="connsiteX1" fmla="*/ 1664798 w 1808296"/>
              <a:gd name="connsiteY1" fmla="*/ 0 h 1571558"/>
              <a:gd name="connsiteX2" fmla="*/ 1587661 w 1808296"/>
              <a:gd name="connsiteY2" fmla="*/ 1571558 h 1571558"/>
              <a:gd name="connsiteX0" fmla="*/ 77137 w 220635"/>
              <a:gd name="connsiteY0" fmla="*/ 0 h 1571558"/>
              <a:gd name="connsiteX1" fmla="*/ 0 w 220635"/>
              <a:gd name="connsiteY1" fmla="*/ 1571558 h 1571558"/>
            </a:gdLst>
            <a:ahLst/>
            <a:cxnLst>
              <a:cxn ang="0">
                <a:pos x="connsiteX0" y="connsiteY0"/>
              </a:cxn>
              <a:cxn ang="0">
                <a:pos x="connsiteX1" y="connsiteY1"/>
              </a:cxn>
            </a:cxnLst>
            <a:rect l="l" t="t" r="r" b="b"/>
            <a:pathLst>
              <a:path w="220635" h="1571558">
                <a:moveTo>
                  <a:pt x="77137" y="0"/>
                </a:moveTo>
                <a:cubicBezTo>
                  <a:pt x="292627" y="508170"/>
                  <a:pt x="264220" y="1086933"/>
                  <a:pt x="0" y="1571558"/>
                </a:cubicBezTo>
              </a:path>
            </a:pathLst>
          </a:custGeom>
          <a:noFill/>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defTabSz="932597">
              <a:defRPr/>
            </a:pPr>
            <a:endParaRPr lang="en-US" sz="1836" dirty="0">
              <a:solidFill>
                <a:srgbClr val="505050"/>
              </a:solidFill>
              <a:latin typeface="Segoe UI"/>
            </a:endParaRPr>
          </a:p>
        </p:txBody>
      </p:sp>
      <p:grpSp>
        <p:nvGrpSpPr>
          <p:cNvPr id="8" name="Group 7">
            <a:extLst>
              <a:ext uri="{FF2B5EF4-FFF2-40B4-BE49-F238E27FC236}">
                <a16:creationId xmlns:a16="http://schemas.microsoft.com/office/drawing/2014/main" id="{6B4003FD-688C-41CA-92D9-E77CAC3D7E31}"/>
              </a:ext>
            </a:extLst>
          </p:cNvPr>
          <p:cNvGrpSpPr/>
          <p:nvPr/>
        </p:nvGrpSpPr>
        <p:grpSpPr>
          <a:xfrm>
            <a:off x="4648775" y="2009928"/>
            <a:ext cx="713056" cy="776284"/>
            <a:chOff x="5447079" y="2687574"/>
            <a:chExt cx="699138" cy="761132"/>
          </a:xfrm>
        </p:grpSpPr>
        <p:sp>
          <p:nvSpPr>
            <p:cNvPr id="112" name="Oval 9">
              <a:extLst>
                <a:ext uri="{FF2B5EF4-FFF2-40B4-BE49-F238E27FC236}">
                  <a16:creationId xmlns:a16="http://schemas.microsoft.com/office/drawing/2014/main" id="{A966B4D5-D285-4580-92D9-378BD40D4820}"/>
                </a:ext>
              </a:extLst>
            </p:cNvPr>
            <p:cNvSpPr>
              <a:spLocks noChangeArrowheads="1"/>
            </p:cNvSpPr>
            <p:nvPr/>
          </p:nvSpPr>
          <p:spPr bwMode="auto">
            <a:xfrm>
              <a:off x="5574461" y="3040885"/>
              <a:ext cx="235786" cy="236800"/>
            </a:xfrm>
            <a:prstGeom prst="ellipse">
              <a:avLst/>
            </a:prstGeom>
            <a:solidFill>
              <a:srgbClr val="0078D7"/>
            </a:solid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73">
                <a:defRPr/>
              </a:pPr>
              <a:endParaRPr lang="en-US" sz="1020" kern="0" dirty="0">
                <a:solidFill>
                  <a:srgbClr val="505050"/>
                </a:solidFill>
                <a:latin typeface="Segoe UI"/>
              </a:endParaRPr>
            </a:p>
          </p:txBody>
        </p:sp>
        <p:sp>
          <p:nvSpPr>
            <p:cNvPr id="113" name="Freeform 12">
              <a:extLst>
                <a:ext uri="{FF2B5EF4-FFF2-40B4-BE49-F238E27FC236}">
                  <a16:creationId xmlns:a16="http://schemas.microsoft.com/office/drawing/2014/main" id="{D30BC486-3A89-4E11-B711-7131E6E4FDB5}"/>
                </a:ext>
              </a:extLst>
            </p:cNvPr>
            <p:cNvSpPr>
              <a:spLocks/>
            </p:cNvSpPr>
            <p:nvPr/>
          </p:nvSpPr>
          <p:spPr bwMode="auto">
            <a:xfrm>
              <a:off x="5527911" y="3277684"/>
              <a:ext cx="335970" cy="171022"/>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solidFill>
              <a:srgbClr val="0078D7"/>
            </a:solid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73">
                <a:defRPr/>
              </a:pPr>
              <a:endParaRPr lang="en-US" sz="1020" kern="0" dirty="0">
                <a:solidFill>
                  <a:srgbClr val="505050"/>
                </a:solidFill>
                <a:latin typeface="Segoe UI"/>
              </a:endParaRPr>
            </a:p>
          </p:txBody>
        </p:sp>
        <p:sp>
          <p:nvSpPr>
            <p:cNvPr id="110" name="Freeform: Shape 168">
              <a:extLst>
                <a:ext uri="{FF2B5EF4-FFF2-40B4-BE49-F238E27FC236}">
                  <a16:creationId xmlns:a16="http://schemas.microsoft.com/office/drawing/2014/main" id="{7A558619-1881-47DD-9991-EB2D5132E3FC}"/>
                </a:ext>
              </a:extLst>
            </p:cNvPr>
            <p:cNvSpPr>
              <a:spLocks/>
            </p:cNvSpPr>
            <p:nvPr/>
          </p:nvSpPr>
          <p:spPr bwMode="auto">
            <a:xfrm flipH="1">
              <a:off x="5447079" y="2687574"/>
              <a:ext cx="302279" cy="28454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solidFill>
              <a:srgbClr val="50E6FF"/>
            </a:solidFill>
            <a:ln w="12700">
              <a:noFill/>
              <a:round/>
              <a:headEnd/>
              <a:tailEnd/>
            </a:ln>
          </p:spPr>
          <p:txBody>
            <a:bodyPr vert="horz" wrap="square" lIns="93260" tIns="46630" rIns="93260" bIns="46630" numCol="1" anchor="t" anchorCtr="0" compatLnSpc="1">
              <a:prstTxWarp prst="textNoShape">
                <a:avLst/>
              </a:prstTxWarp>
              <a:noAutofit/>
            </a:bodyPr>
            <a:lstStyle/>
            <a:p>
              <a:pPr defTabSz="932573">
                <a:defRPr/>
              </a:pPr>
              <a:endParaRPr lang="en-US" sz="1020" kern="0" dirty="0">
                <a:solidFill>
                  <a:srgbClr val="505050"/>
                </a:solidFill>
                <a:latin typeface="Segoe UI"/>
              </a:endParaRPr>
            </a:p>
          </p:txBody>
        </p:sp>
        <p:sp>
          <p:nvSpPr>
            <p:cNvPr id="115" name="Oval 9">
              <a:extLst>
                <a:ext uri="{FF2B5EF4-FFF2-40B4-BE49-F238E27FC236}">
                  <a16:creationId xmlns:a16="http://schemas.microsoft.com/office/drawing/2014/main" id="{E11A2559-FDF5-44E6-B2D2-FD8191A1E417}"/>
                </a:ext>
              </a:extLst>
            </p:cNvPr>
            <p:cNvSpPr>
              <a:spLocks noChangeArrowheads="1"/>
            </p:cNvSpPr>
            <p:nvPr/>
          </p:nvSpPr>
          <p:spPr bwMode="auto">
            <a:xfrm>
              <a:off x="5856797" y="2798869"/>
              <a:ext cx="235786" cy="236800"/>
            </a:xfrm>
            <a:prstGeom prst="ellipse">
              <a:avLst/>
            </a:prstGeom>
            <a:solidFill>
              <a:srgbClr val="0078D7"/>
            </a:solid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73">
                <a:defRPr/>
              </a:pPr>
              <a:endParaRPr lang="en-US" sz="1020" kern="0" dirty="0">
                <a:solidFill>
                  <a:srgbClr val="505050"/>
                </a:solidFill>
                <a:latin typeface="Segoe UI"/>
              </a:endParaRPr>
            </a:p>
          </p:txBody>
        </p:sp>
        <p:sp>
          <p:nvSpPr>
            <p:cNvPr id="116" name="Freeform 12">
              <a:extLst>
                <a:ext uri="{FF2B5EF4-FFF2-40B4-BE49-F238E27FC236}">
                  <a16:creationId xmlns:a16="http://schemas.microsoft.com/office/drawing/2014/main" id="{36CCD223-D756-431B-A7C6-557225FD6716}"/>
                </a:ext>
              </a:extLst>
            </p:cNvPr>
            <p:cNvSpPr>
              <a:spLocks/>
            </p:cNvSpPr>
            <p:nvPr/>
          </p:nvSpPr>
          <p:spPr bwMode="auto">
            <a:xfrm>
              <a:off x="5810247" y="3035668"/>
              <a:ext cx="335970" cy="171022"/>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solidFill>
              <a:srgbClr val="0078D7"/>
            </a:solid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73">
                <a:defRPr/>
              </a:pPr>
              <a:endParaRPr lang="en-US" sz="1020" kern="0" dirty="0">
                <a:solidFill>
                  <a:srgbClr val="505050"/>
                </a:solidFill>
                <a:latin typeface="Segoe UI"/>
              </a:endParaRPr>
            </a:p>
          </p:txBody>
        </p:sp>
      </p:grpSp>
      <p:grpSp>
        <p:nvGrpSpPr>
          <p:cNvPr id="19" name="Group 18">
            <a:extLst>
              <a:ext uri="{FF2B5EF4-FFF2-40B4-BE49-F238E27FC236}">
                <a16:creationId xmlns:a16="http://schemas.microsoft.com/office/drawing/2014/main" id="{B2DBD53E-3D6C-4018-9848-DB4122099340}"/>
              </a:ext>
            </a:extLst>
          </p:cNvPr>
          <p:cNvGrpSpPr/>
          <p:nvPr/>
        </p:nvGrpSpPr>
        <p:grpSpPr>
          <a:xfrm>
            <a:off x="7291704" y="2052864"/>
            <a:ext cx="650879" cy="777907"/>
            <a:chOff x="8749960" y="2929800"/>
            <a:chExt cx="638175" cy="762723"/>
          </a:xfrm>
        </p:grpSpPr>
        <p:sp>
          <p:nvSpPr>
            <p:cNvPr id="16" name="Hexagon 15">
              <a:extLst>
                <a:ext uri="{FF2B5EF4-FFF2-40B4-BE49-F238E27FC236}">
                  <a16:creationId xmlns:a16="http://schemas.microsoft.com/office/drawing/2014/main" id="{E6BD5903-FB94-405B-B76D-3D6231439FE5}"/>
                </a:ext>
              </a:extLst>
            </p:cNvPr>
            <p:cNvSpPr/>
            <p:nvPr/>
          </p:nvSpPr>
          <p:spPr bwMode="auto">
            <a:xfrm rot="16200000">
              <a:off x="8690068" y="2996837"/>
              <a:ext cx="762723" cy="628650"/>
            </a:xfrm>
            <a:prstGeom prst="hexagon">
              <a:avLst>
                <a:gd name="adj" fmla="val 30341"/>
                <a:gd name="vf" fmla="val 1154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BC600586-18E8-48A4-840E-B0AD972A5958}"/>
                </a:ext>
              </a:extLst>
            </p:cNvPr>
            <p:cNvSpPr/>
            <p:nvPr/>
          </p:nvSpPr>
          <p:spPr>
            <a:xfrm>
              <a:off x="8757103" y="2929801"/>
              <a:ext cx="628650" cy="381000"/>
            </a:xfrm>
            <a:custGeom>
              <a:avLst/>
              <a:gdLst>
                <a:gd name="connsiteX0" fmla="*/ 142875 w 628650"/>
                <a:gd name="connsiteY0" fmla="*/ 103823 h 381000"/>
                <a:gd name="connsiteX1" fmla="*/ 457200 w 628650"/>
                <a:gd name="connsiteY1" fmla="*/ 294323 h 381000"/>
                <a:gd name="connsiteX2" fmla="*/ 314325 w 628650"/>
                <a:gd name="connsiteY2" fmla="*/ 381000 h 381000"/>
                <a:gd name="connsiteX3" fmla="*/ 0 w 628650"/>
                <a:gd name="connsiteY3" fmla="*/ 190500 h 381000"/>
                <a:gd name="connsiteX4" fmla="*/ 314325 w 628650"/>
                <a:gd name="connsiteY4" fmla="*/ 0 h 381000"/>
                <a:gd name="connsiteX5" fmla="*/ 628650 w 628650"/>
                <a:gd name="connsiteY5" fmla="*/ 190500 h 381000"/>
                <a:gd name="connsiteX6" fmla="*/ 493395 w 628650"/>
                <a:gd name="connsiteY6" fmla="*/ 272415 h 381000"/>
                <a:gd name="connsiteX7" fmla="*/ 179070 w 628650"/>
                <a:gd name="connsiteY7" fmla="*/ 8191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381000">
                  <a:moveTo>
                    <a:pt x="142875" y="103823"/>
                  </a:moveTo>
                  <a:lnTo>
                    <a:pt x="457200" y="294323"/>
                  </a:lnTo>
                  <a:lnTo>
                    <a:pt x="314325" y="381000"/>
                  </a:lnTo>
                  <a:lnTo>
                    <a:pt x="0" y="190500"/>
                  </a:lnTo>
                  <a:close/>
                  <a:moveTo>
                    <a:pt x="314325" y="0"/>
                  </a:moveTo>
                  <a:lnTo>
                    <a:pt x="628650" y="190500"/>
                  </a:lnTo>
                  <a:lnTo>
                    <a:pt x="493395" y="272415"/>
                  </a:lnTo>
                  <a:lnTo>
                    <a:pt x="179070" y="81915"/>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4" name="Freeform: Shape 13">
              <a:extLst>
                <a:ext uri="{FF2B5EF4-FFF2-40B4-BE49-F238E27FC236}">
                  <a16:creationId xmlns:a16="http://schemas.microsoft.com/office/drawing/2014/main" id="{B3952DBF-7B21-448B-90A7-1E85ACCAD893}"/>
                </a:ext>
              </a:extLst>
            </p:cNvPr>
            <p:cNvSpPr/>
            <p:nvPr/>
          </p:nvSpPr>
          <p:spPr>
            <a:xfrm>
              <a:off x="8749960" y="3157925"/>
              <a:ext cx="304800" cy="523875"/>
            </a:xfrm>
            <a:custGeom>
              <a:avLst/>
              <a:gdLst>
                <a:gd name="connsiteX0" fmla="*/ 7144 w 304800"/>
                <a:gd name="connsiteY0" fmla="*/ 38576 h 523875"/>
                <a:gd name="connsiteX1" fmla="*/ 7144 w 304800"/>
                <a:gd name="connsiteY1" fmla="*/ 343376 h 523875"/>
                <a:gd name="connsiteX2" fmla="*/ 302419 w 304800"/>
                <a:gd name="connsiteY2" fmla="*/ 522446 h 523875"/>
                <a:gd name="connsiteX3" fmla="*/ 302419 w 304800"/>
                <a:gd name="connsiteY3" fmla="*/ 186214 h 523875"/>
                <a:gd name="connsiteX4" fmla="*/ 7144 w 304800"/>
                <a:gd name="connsiteY4" fmla="*/ 7144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523875">
                  <a:moveTo>
                    <a:pt x="7144" y="38576"/>
                  </a:moveTo>
                  <a:lnTo>
                    <a:pt x="7144" y="343376"/>
                  </a:lnTo>
                  <a:lnTo>
                    <a:pt x="302419" y="522446"/>
                  </a:lnTo>
                  <a:lnTo>
                    <a:pt x="302419" y="186214"/>
                  </a:lnTo>
                  <a:lnTo>
                    <a:pt x="7144" y="7144"/>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8" name="Parallelogram 17">
              <a:extLst>
                <a:ext uri="{FF2B5EF4-FFF2-40B4-BE49-F238E27FC236}">
                  <a16:creationId xmlns:a16="http://schemas.microsoft.com/office/drawing/2014/main" id="{C93729B4-2514-4B19-9BDB-2CAB5EC0CA94}"/>
                </a:ext>
              </a:extLst>
            </p:cNvPr>
            <p:cNvSpPr/>
            <p:nvPr/>
          </p:nvSpPr>
          <p:spPr bwMode="auto">
            <a:xfrm rot="16200000" flipH="1">
              <a:off x="9099776" y="3344636"/>
              <a:ext cx="125867" cy="82323"/>
            </a:xfrm>
            <a:prstGeom prst="parallelogram">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636FB307-3C5D-41FC-BC0A-77F707A39729}"/>
                </a:ext>
              </a:extLst>
            </p:cNvPr>
            <p:cNvSpPr/>
            <p:nvPr/>
          </p:nvSpPr>
          <p:spPr>
            <a:xfrm>
              <a:off x="9083335" y="3157925"/>
              <a:ext cx="304800" cy="523875"/>
            </a:xfrm>
            <a:custGeom>
              <a:avLst/>
              <a:gdLst>
                <a:gd name="connsiteX0" fmla="*/ 111919 w 304800"/>
                <a:gd name="connsiteY0" fmla="*/ 238601 h 523875"/>
                <a:gd name="connsiteX1" fmla="*/ 45244 w 304800"/>
                <a:gd name="connsiteY1" fmla="*/ 276701 h 523875"/>
                <a:gd name="connsiteX2" fmla="*/ 45244 w 304800"/>
                <a:gd name="connsiteY2" fmla="*/ 210026 h 523875"/>
                <a:gd name="connsiteX3" fmla="*/ 111919 w 304800"/>
                <a:gd name="connsiteY3" fmla="*/ 171926 h 523875"/>
                <a:gd name="connsiteX4" fmla="*/ 111919 w 304800"/>
                <a:gd name="connsiteY4" fmla="*/ 238601 h 523875"/>
                <a:gd name="connsiteX5" fmla="*/ 7144 w 304800"/>
                <a:gd name="connsiteY5" fmla="*/ 186214 h 523875"/>
                <a:gd name="connsiteX6" fmla="*/ 7144 w 304800"/>
                <a:gd name="connsiteY6" fmla="*/ 522446 h 523875"/>
                <a:gd name="connsiteX7" fmla="*/ 302419 w 304800"/>
                <a:gd name="connsiteY7" fmla="*/ 343376 h 523875"/>
                <a:gd name="connsiteX8" fmla="*/ 302419 w 304800"/>
                <a:gd name="connsiteY8" fmla="*/ 7144 h 523875"/>
                <a:gd name="connsiteX9" fmla="*/ 7144 w 304800"/>
                <a:gd name="connsiteY9" fmla="*/ 18621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523875">
                  <a:moveTo>
                    <a:pt x="111919" y="238601"/>
                  </a:moveTo>
                  <a:lnTo>
                    <a:pt x="45244" y="276701"/>
                  </a:lnTo>
                  <a:lnTo>
                    <a:pt x="45244" y="210026"/>
                  </a:lnTo>
                  <a:lnTo>
                    <a:pt x="111919" y="171926"/>
                  </a:lnTo>
                  <a:lnTo>
                    <a:pt x="111919" y="238601"/>
                  </a:lnTo>
                  <a:close/>
                  <a:moveTo>
                    <a:pt x="7144" y="186214"/>
                  </a:moveTo>
                  <a:lnTo>
                    <a:pt x="7144" y="522446"/>
                  </a:lnTo>
                  <a:lnTo>
                    <a:pt x="302419" y="343376"/>
                  </a:lnTo>
                  <a:lnTo>
                    <a:pt x="302419" y="7144"/>
                  </a:lnTo>
                  <a:lnTo>
                    <a:pt x="7144" y="186214"/>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119" name="Group 118">
            <a:extLst>
              <a:ext uri="{FF2B5EF4-FFF2-40B4-BE49-F238E27FC236}">
                <a16:creationId xmlns:a16="http://schemas.microsoft.com/office/drawing/2014/main" id="{D672DBC5-9BE7-4F17-856F-C91A072B339F}"/>
              </a:ext>
            </a:extLst>
          </p:cNvPr>
          <p:cNvGrpSpPr/>
          <p:nvPr/>
        </p:nvGrpSpPr>
        <p:grpSpPr>
          <a:xfrm>
            <a:off x="4600640" y="4782863"/>
            <a:ext cx="586249" cy="586249"/>
            <a:chOff x="5707759" y="3041268"/>
            <a:chExt cx="771525" cy="771525"/>
          </a:xfrm>
        </p:grpSpPr>
        <p:sp>
          <p:nvSpPr>
            <p:cNvPr id="120" name="Freeform: Shape 119">
              <a:extLst>
                <a:ext uri="{FF2B5EF4-FFF2-40B4-BE49-F238E27FC236}">
                  <a16:creationId xmlns:a16="http://schemas.microsoft.com/office/drawing/2014/main" id="{BF5CD258-2ACB-4319-863A-1EB5A766D8BB}"/>
                </a:ext>
              </a:extLst>
            </p:cNvPr>
            <p:cNvSpPr/>
            <p:nvPr/>
          </p:nvSpPr>
          <p:spPr>
            <a:xfrm>
              <a:off x="5715000" y="3047999"/>
              <a:ext cx="441325" cy="441812"/>
            </a:xfrm>
            <a:custGeom>
              <a:avLst/>
              <a:gdLst>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260350 w 441325"/>
                <a:gd name="connsiteY5" fmla="*/ 232262 h 441812"/>
                <a:gd name="connsiteX6" fmla="*/ 259642 w 441325"/>
                <a:gd name="connsiteY6" fmla="*/ 232971 h 441812"/>
                <a:gd name="connsiteX7" fmla="*/ 320992 w 441325"/>
                <a:gd name="connsiteY7" fmla="*/ 294322 h 441812"/>
                <a:gd name="connsiteX8" fmla="*/ 320749 w 441325"/>
                <a:gd name="connsiteY8" fmla="*/ 294566 h 441812"/>
                <a:gd name="connsiteX9" fmla="*/ 441325 w 441325"/>
                <a:gd name="connsiteY9" fmla="*/ 415142 h 441812"/>
                <a:gd name="connsiteX10" fmla="*/ 414655 w 441325"/>
                <a:gd name="connsiteY10" fmla="*/ 441812 h 441812"/>
                <a:gd name="connsiteX11" fmla="*/ 232728 w 441325"/>
                <a:gd name="connsiteY11" fmla="*/ 259885 h 441812"/>
                <a:gd name="connsiteX12" fmla="*/ 231775 w 441325"/>
                <a:gd name="connsiteY12" fmla="*/ 260837 h 441812"/>
                <a:gd name="connsiteX13" fmla="*/ 232971 w 441325"/>
                <a:gd name="connsiteY13" fmla="*/ 259641 h 441812"/>
                <a:gd name="connsiteX14" fmla="*/ 112395 w 441325"/>
                <a:gd name="connsiteY14" fmla="*/ 139065 h 441812"/>
                <a:gd name="connsiteX15" fmla="*/ 111442 w 441325"/>
                <a:gd name="connsiteY15" fmla="*/ 140017 h 441812"/>
                <a:gd name="connsiteX16" fmla="*/ 65722 w 441325"/>
                <a:gd name="connsiteY16" fmla="*/ 115252 h 441812"/>
                <a:gd name="connsiteX17" fmla="*/ 0 w 441325"/>
                <a:gd name="connsiteY17" fmla="*/ 33337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260350 w 441325"/>
                <a:gd name="connsiteY5" fmla="*/ 232262 h 441812"/>
                <a:gd name="connsiteX6" fmla="*/ 320992 w 441325"/>
                <a:gd name="connsiteY6" fmla="*/ 294322 h 441812"/>
                <a:gd name="connsiteX7" fmla="*/ 320749 w 441325"/>
                <a:gd name="connsiteY7" fmla="*/ 294566 h 441812"/>
                <a:gd name="connsiteX8" fmla="*/ 441325 w 441325"/>
                <a:gd name="connsiteY8" fmla="*/ 415142 h 441812"/>
                <a:gd name="connsiteX9" fmla="*/ 414655 w 441325"/>
                <a:gd name="connsiteY9" fmla="*/ 441812 h 441812"/>
                <a:gd name="connsiteX10" fmla="*/ 232728 w 441325"/>
                <a:gd name="connsiteY10" fmla="*/ 259885 h 441812"/>
                <a:gd name="connsiteX11" fmla="*/ 231775 w 441325"/>
                <a:gd name="connsiteY11" fmla="*/ 260837 h 441812"/>
                <a:gd name="connsiteX12" fmla="*/ 232971 w 441325"/>
                <a:gd name="connsiteY12" fmla="*/ 259641 h 441812"/>
                <a:gd name="connsiteX13" fmla="*/ 112395 w 441325"/>
                <a:gd name="connsiteY13" fmla="*/ 139065 h 441812"/>
                <a:gd name="connsiteX14" fmla="*/ 111442 w 441325"/>
                <a:gd name="connsiteY14" fmla="*/ 140017 h 441812"/>
                <a:gd name="connsiteX15" fmla="*/ 65722 w 441325"/>
                <a:gd name="connsiteY15" fmla="*/ 115252 h 441812"/>
                <a:gd name="connsiteX16" fmla="*/ 0 w 441325"/>
                <a:gd name="connsiteY16" fmla="*/ 33337 h 441812"/>
                <a:gd name="connsiteX17" fmla="*/ 33337 w 441325"/>
                <a:gd name="connsiteY17"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320992 w 441325"/>
                <a:gd name="connsiteY5" fmla="*/ 294322 h 441812"/>
                <a:gd name="connsiteX6" fmla="*/ 320749 w 441325"/>
                <a:gd name="connsiteY6" fmla="*/ 294566 h 441812"/>
                <a:gd name="connsiteX7" fmla="*/ 441325 w 441325"/>
                <a:gd name="connsiteY7" fmla="*/ 415142 h 441812"/>
                <a:gd name="connsiteX8" fmla="*/ 414655 w 441325"/>
                <a:gd name="connsiteY8" fmla="*/ 441812 h 441812"/>
                <a:gd name="connsiteX9" fmla="*/ 232728 w 441325"/>
                <a:gd name="connsiteY9" fmla="*/ 259885 h 441812"/>
                <a:gd name="connsiteX10" fmla="*/ 231775 w 441325"/>
                <a:gd name="connsiteY10" fmla="*/ 260837 h 441812"/>
                <a:gd name="connsiteX11" fmla="*/ 232971 w 441325"/>
                <a:gd name="connsiteY11" fmla="*/ 259641 h 441812"/>
                <a:gd name="connsiteX12" fmla="*/ 112395 w 441325"/>
                <a:gd name="connsiteY12" fmla="*/ 139065 h 441812"/>
                <a:gd name="connsiteX13" fmla="*/ 111442 w 441325"/>
                <a:gd name="connsiteY13" fmla="*/ 140017 h 441812"/>
                <a:gd name="connsiteX14" fmla="*/ 65722 w 441325"/>
                <a:gd name="connsiteY14" fmla="*/ 115252 h 441812"/>
                <a:gd name="connsiteX15" fmla="*/ 0 w 441325"/>
                <a:gd name="connsiteY15" fmla="*/ 33337 h 441812"/>
                <a:gd name="connsiteX16" fmla="*/ 33337 w 441325"/>
                <a:gd name="connsiteY16"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320992 w 441325"/>
                <a:gd name="connsiteY5" fmla="*/ 294322 h 441812"/>
                <a:gd name="connsiteX6" fmla="*/ 320749 w 441325"/>
                <a:gd name="connsiteY6" fmla="*/ 294566 h 441812"/>
                <a:gd name="connsiteX7" fmla="*/ 441325 w 441325"/>
                <a:gd name="connsiteY7" fmla="*/ 415142 h 441812"/>
                <a:gd name="connsiteX8" fmla="*/ 414655 w 441325"/>
                <a:gd name="connsiteY8" fmla="*/ 441812 h 441812"/>
                <a:gd name="connsiteX9" fmla="*/ 232728 w 441325"/>
                <a:gd name="connsiteY9" fmla="*/ 259885 h 441812"/>
                <a:gd name="connsiteX10" fmla="*/ 231775 w 441325"/>
                <a:gd name="connsiteY10" fmla="*/ 260837 h 441812"/>
                <a:gd name="connsiteX11" fmla="*/ 112395 w 441325"/>
                <a:gd name="connsiteY11" fmla="*/ 139065 h 441812"/>
                <a:gd name="connsiteX12" fmla="*/ 111442 w 441325"/>
                <a:gd name="connsiteY12" fmla="*/ 140017 h 441812"/>
                <a:gd name="connsiteX13" fmla="*/ 65722 w 441325"/>
                <a:gd name="connsiteY13" fmla="*/ 115252 h 441812"/>
                <a:gd name="connsiteX14" fmla="*/ 0 w 441325"/>
                <a:gd name="connsiteY14" fmla="*/ 33337 h 441812"/>
                <a:gd name="connsiteX15" fmla="*/ 33337 w 441325"/>
                <a:gd name="connsiteY15"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320749 w 441325"/>
                <a:gd name="connsiteY5" fmla="*/ 294566 h 441812"/>
                <a:gd name="connsiteX6" fmla="*/ 441325 w 441325"/>
                <a:gd name="connsiteY6" fmla="*/ 415142 h 441812"/>
                <a:gd name="connsiteX7" fmla="*/ 414655 w 441325"/>
                <a:gd name="connsiteY7" fmla="*/ 441812 h 441812"/>
                <a:gd name="connsiteX8" fmla="*/ 232728 w 441325"/>
                <a:gd name="connsiteY8" fmla="*/ 259885 h 441812"/>
                <a:gd name="connsiteX9" fmla="*/ 231775 w 441325"/>
                <a:gd name="connsiteY9" fmla="*/ 260837 h 441812"/>
                <a:gd name="connsiteX10" fmla="*/ 112395 w 441325"/>
                <a:gd name="connsiteY10" fmla="*/ 139065 h 441812"/>
                <a:gd name="connsiteX11" fmla="*/ 111442 w 441325"/>
                <a:gd name="connsiteY11" fmla="*/ 140017 h 441812"/>
                <a:gd name="connsiteX12" fmla="*/ 65722 w 441325"/>
                <a:gd name="connsiteY12" fmla="*/ 115252 h 441812"/>
                <a:gd name="connsiteX13" fmla="*/ 0 w 441325"/>
                <a:gd name="connsiteY13" fmla="*/ 33337 h 441812"/>
                <a:gd name="connsiteX14" fmla="*/ 33337 w 441325"/>
                <a:gd name="connsiteY14"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320749 w 441325"/>
                <a:gd name="connsiteY5" fmla="*/ 294566 h 441812"/>
                <a:gd name="connsiteX6" fmla="*/ 441325 w 441325"/>
                <a:gd name="connsiteY6" fmla="*/ 415142 h 441812"/>
                <a:gd name="connsiteX7" fmla="*/ 414655 w 441325"/>
                <a:gd name="connsiteY7" fmla="*/ 441812 h 441812"/>
                <a:gd name="connsiteX8" fmla="*/ 232728 w 441325"/>
                <a:gd name="connsiteY8" fmla="*/ 259885 h 441812"/>
                <a:gd name="connsiteX9" fmla="*/ 112395 w 441325"/>
                <a:gd name="connsiteY9" fmla="*/ 139065 h 441812"/>
                <a:gd name="connsiteX10" fmla="*/ 111442 w 441325"/>
                <a:gd name="connsiteY10" fmla="*/ 140017 h 441812"/>
                <a:gd name="connsiteX11" fmla="*/ 65722 w 441325"/>
                <a:gd name="connsiteY11" fmla="*/ 115252 h 441812"/>
                <a:gd name="connsiteX12" fmla="*/ 0 w 441325"/>
                <a:gd name="connsiteY12" fmla="*/ 33337 h 441812"/>
                <a:gd name="connsiteX13" fmla="*/ 33337 w 441325"/>
                <a:gd name="connsiteY13"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320749 w 441325"/>
                <a:gd name="connsiteY5" fmla="*/ 294566 h 441812"/>
                <a:gd name="connsiteX6" fmla="*/ 441325 w 441325"/>
                <a:gd name="connsiteY6" fmla="*/ 415142 h 441812"/>
                <a:gd name="connsiteX7" fmla="*/ 414655 w 441325"/>
                <a:gd name="connsiteY7" fmla="*/ 441812 h 441812"/>
                <a:gd name="connsiteX8" fmla="*/ 112395 w 441325"/>
                <a:gd name="connsiteY8" fmla="*/ 139065 h 441812"/>
                <a:gd name="connsiteX9" fmla="*/ 111442 w 441325"/>
                <a:gd name="connsiteY9" fmla="*/ 140017 h 441812"/>
                <a:gd name="connsiteX10" fmla="*/ 65722 w 441325"/>
                <a:gd name="connsiteY10" fmla="*/ 115252 h 441812"/>
                <a:gd name="connsiteX11" fmla="*/ 0 w 441325"/>
                <a:gd name="connsiteY11" fmla="*/ 33337 h 441812"/>
                <a:gd name="connsiteX12" fmla="*/ 33337 w 441325"/>
                <a:gd name="connsiteY12"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441325 w 441325"/>
                <a:gd name="connsiteY5" fmla="*/ 415142 h 441812"/>
                <a:gd name="connsiteX6" fmla="*/ 414655 w 441325"/>
                <a:gd name="connsiteY6" fmla="*/ 441812 h 441812"/>
                <a:gd name="connsiteX7" fmla="*/ 112395 w 441325"/>
                <a:gd name="connsiteY7" fmla="*/ 139065 h 441812"/>
                <a:gd name="connsiteX8" fmla="*/ 111442 w 441325"/>
                <a:gd name="connsiteY8" fmla="*/ 140017 h 441812"/>
                <a:gd name="connsiteX9" fmla="*/ 65722 w 441325"/>
                <a:gd name="connsiteY9" fmla="*/ 115252 h 441812"/>
                <a:gd name="connsiteX10" fmla="*/ 0 w 441325"/>
                <a:gd name="connsiteY10" fmla="*/ 33337 h 441812"/>
                <a:gd name="connsiteX11" fmla="*/ 33337 w 441325"/>
                <a:gd name="connsiteY11"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441325 w 441325"/>
                <a:gd name="connsiteY4" fmla="*/ 415142 h 441812"/>
                <a:gd name="connsiteX5" fmla="*/ 414655 w 441325"/>
                <a:gd name="connsiteY5" fmla="*/ 441812 h 441812"/>
                <a:gd name="connsiteX6" fmla="*/ 112395 w 441325"/>
                <a:gd name="connsiteY6" fmla="*/ 139065 h 441812"/>
                <a:gd name="connsiteX7" fmla="*/ 111442 w 441325"/>
                <a:gd name="connsiteY7" fmla="*/ 140017 h 441812"/>
                <a:gd name="connsiteX8" fmla="*/ 65722 w 441325"/>
                <a:gd name="connsiteY8" fmla="*/ 115252 h 441812"/>
                <a:gd name="connsiteX9" fmla="*/ 0 w 441325"/>
                <a:gd name="connsiteY9" fmla="*/ 33337 h 441812"/>
                <a:gd name="connsiteX10" fmla="*/ 33337 w 441325"/>
                <a:gd name="connsiteY10" fmla="*/ 0 h 4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325" h="441812">
                  <a:moveTo>
                    <a:pt x="33337" y="0"/>
                  </a:moveTo>
                  <a:lnTo>
                    <a:pt x="115252" y="65722"/>
                  </a:lnTo>
                  <a:lnTo>
                    <a:pt x="140017" y="111442"/>
                  </a:lnTo>
                  <a:lnTo>
                    <a:pt x="139065" y="112395"/>
                  </a:lnTo>
                  <a:lnTo>
                    <a:pt x="441325" y="415142"/>
                  </a:lnTo>
                  <a:lnTo>
                    <a:pt x="414655" y="441812"/>
                  </a:lnTo>
                  <a:lnTo>
                    <a:pt x="112395" y="139065"/>
                  </a:lnTo>
                  <a:lnTo>
                    <a:pt x="111442" y="140017"/>
                  </a:lnTo>
                  <a:lnTo>
                    <a:pt x="65722" y="115252"/>
                  </a:lnTo>
                  <a:lnTo>
                    <a:pt x="0" y="33337"/>
                  </a:lnTo>
                  <a:lnTo>
                    <a:pt x="33337" y="0"/>
                  </a:lnTo>
                  <a:close/>
                </a:path>
              </a:pathLst>
            </a:custGeom>
            <a:solidFill>
              <a:schemeClr val="bg1">
                <a:lumMod val="75000"/>
              </a:schemeClr>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1" name="Freeform: Shape 120">
              <a:extLst>
                <a:ext uri="{FF2B5EF4-FFF2-40B4-BE49-F238E27FC236}">
                  <a16:creationId xmlns:a16="http://schemas.microsoft.com/office/drawing/2014/main" id="{A4DBFF16-C59B-4714-935D-865101856393}"/>
                </a:ext>
              </a:extLst>
            </p:cNvPr>
            <p:cNvSpPr/>
            <p:nvPr/>
          </p:nvSpPr>
          <p:spPr>
            <a:xfrm>
              <a:off x="6038056" y="3371851"/>
              <a:ext cx="439064" cy="438665"/>
            </a:xfrm>
            <a:custGeom>
              <a:avLst/>
              <a:gdLst>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247094 w 439064"/>
                <a:gd name="connsiteY8" fmla="*/ 345360 h 438665"/>
                <a:gd name="connsiteX9" fmla="*/ 246697 w 439064"/>
                <a:gd name="connsiteY9" fmla="*/ 345757 h 438665"/>
                <a:gd name="connsiteX10" fmla="*/ 238125 w 439064"/>
                <a:gd name="connsiteY10" fmla="*/ 337185 h 438665"/>
                <a:gd name="connsiteX11" fmla="*/ 0 w 439064"/>
                <a:gd name="connsiteY11" fmla="*/ 99060 h 438665"/>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247094 w 439064"/>
                <a:gd name="connsiteY8" fmla="*/ 345360 h 438665"/>
                <a:gd name="connsiteX9" fmla="*/ 246697 w 439064"/>
                <a:gd name="connsiteY9" fmla="*/ 345757 h 438665"/>
                <a:gd name="connsiteX10" fmla="*/ 0 w 439064"/>
                <a:gd name="connsiteY10" fmla="*/ 99060 h 438665"/>
                <a:gd name="connsiteX11" fmla="*/ 99060 w 439064"/>
                <a:gd name="connsiteY11" fmla="*/ 0 h 438665"/>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247094 w 439064"/>
                <a:gd name="connsiteY8" fmla="*/ 345360 h 438665"/>
                <a:gd name="connsiteX9" fmla="*/ 0 w 439064"/>
                <a:gd name="connsiteY9" fmla="*/ 99060 h 438665"/>
                <a:gd name="connsiteX10" fmla="*/ 99060 w 439064"/>
                <a:gd name="connsiteY10" fmla="*/ 0 h 438665"/>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0 w 439064"/>
                <a:gd name="connsiteY8" fmla="*/ 99060 h 438665"/>
                <a:gd name="connsiteX9" fmla="*/ 99060 w 439064"/>
                <a:gd name="connsiteY9" fmla="*/ 0 h 438665"/>
                <a:gd name="connsiteX0" fmla="*/ 99060 w 439064"/>
                <a:gd name="connsiteY0" fmla="*/ 0 h 438665"/>
                <a:gd name="connsiteX1" fmla="*/ 180419 w 439064"/>
                <a:gd name="connsiteY1" fmla="*/ 81359 h 438665"/>
                <a:gd name="connsiteX2" fmla="*/ 426561 w 439064"/>
                <a:gd name="connsiteY2" fmla="*/ 326707 h 438665"/>
                <a:gd name="connsiteX3" fmla="*/ 418941 w 439064"/>
                <a:gd name="connsiteY3" fmla="*/ 418147 h 438665"/>
                <a:gd name="connsiteX4" fmla="*/ 329406 w 439064"/>
                <a:gd name="connsiteY4" fmla="*/ 425767 h 438665"/>
                <a:gd name="connsiteX5" fmla="*/ 328453 w 439064"/>
                <a:gd name="connsiteY5" fmla="*/ 426719 h 438665"/>
                <a:gd name="connsiteX6" fmla="*/ 319881 w 439064"/>
                <a:gd name="connsiteY6" fmla="*/ 418147 h 438665"/>
                <a:gd name="connsiteX7" fmla="*/ 0 w 439064"/>
                <a:gd name="connsiteY7" fmla="*/ 99060 h 438665"/>
                <a:gd name="connsiteX8" fmla="*/ 99060 w 439064"/>
                <a:gd name="connsiteY8" fmla="*/ 0 h 438665"/>
                <a:gd name="connsiteX0" fmla="*/ 99060 w 439064"/>
                <a:gd name="connsiteY0" fmla="*/ 0 h 438665"/>
                <a:gd name="connsiteX1" fmla="*/ 426561 w 439064"/>
                <a:gd name="connsiteY1" fmla="*/ 326707 h 438665"/>
                <a:gd name="connsiteX2" fmla="*/ 418941 w 439064"/>
                <a:gd name="connsiteY2" fmla="*/ 418147 h 438665"/>
                <a:gd name="connsiteX3" fmla="*/ 329406 w 439064"/>
                <a:gd name="connsiteY3" fmla="*/ 425767 h 438665"/>
                <a:gd name="connsiteX4" fmla="*/ 328453 w 439064"/>
                <a:gd name="connsiteY4" fmla="*/ 426719 h 438665"/>
                <a:gd name="connsiteX5" fmla="*/ 319881 w 439064"/>
                <a:gd name="connsiteY5" fmla="*/ 418147 h 438665"/>
                <a:gd name="connsiteX6" fmla="*/ 0 w 439064"/>
                <a:gd name="connsiteY6" fmla="*/ 99060 h 438665"/>
                <a:gd name="connsiteX7" fmla="*/ 99060 w 439064"/>
                <a:gd name="connsiteY7" fmla="*/ 0 h 438665"/>
                <a:gd name="connsiteX0" fmla="*/ 99060 w 439064"/>
                <a:gd name="connsiteY0" fmla="*/ 0 h 438665"/>
                <a:gd name="connsiteX1" fmla="*/ 426561 w 439064"/>
                <a:gd name="connsiteY1" fmla="*/ 326707 h 438665"/>
                <a:gd name="connsiteX2" fmla="*/ 418941 w 439064"/>
                <a:gd name="connsiteY2" fmla="*/ 418147 h 438665"/>
                <a:gd name="connsiteX3" fmla="*/ 329406 w 439064"/>
                <a:gd name="connsiteY3" fmla="*/ 425767 h 438665"/>
                <a:gd name="connsiteX4" fmla="*/ 328453 w 439064"/>
                <a:gd name="connsiteY4" fmla="*/ 426719 h 438665"/>
                <a:gd name="connsiteX5" fmla="*/ 0 w 439064"/>
                <a:gd name="connsiteY5" fmla="*/ 99060 h 438665"/>
                <a:gd name="connsiteX6" fmla="*/ 99060 w 439064"/>
                <a:gd name="connsiteY6" fmla="*/ 0 h 438665"/>
                <a:gd name="connsiteX0" fmla="*/ 99060 w 439064"/>
                <a:gd name="connsiteY0" fmla="*/ 0 h 438665"/>
                <a:gd name="connsiteX1" fmla="*/ 426561 w 439064"/>
                <a:gd name="connsiteY1" fmla="*/ 326707 h 438665"/>
                <a:gd name="connsiteX2" fmla="*/ 418941 w 439064"/>
                <a:gd name="connsiteY2" fmla="*/ 418147 h 438665"/>
                <a:gd name="connsiteX3" fmla="*/ 329406 w 439064"/>
                <a:gd name="connsiteY3" fmla="*/ 425767 h 438665"/>
                <a:gd name="connsiteX4" fmla="*/ 0 w 439064"/>
                <a:gd name="connsiteY4" fmla="*/ 99060 h 438665"/>
                <a:gd name="connsiteX5" fmla="*/ 99060 w 439064"/>
                <a:gd name="connsiteY5" fmla="*/ 0 h 43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64" h="438665">
                  <a:moveTo>
                    <a:pt x="99060" y="0"/>
                  </a:moveTo>
                  <a:lnTo>
                    <a:pt x="426561" y="326707"/>
                  </a:lnTo>
                  <a:cubicBezTo>
                    <a:pt x="445611" y="355282"/>
                    <a:pt x="442753" y="393382"/>
                    <a:pt x="418941" y="418147"/>
                  </a:cubicBezTo>
                  <a:cubicBezTo>
                    <a:pt x="395128" y="441959"/>
                    <a:pt x="357028" y="445769"/>
                    <a:pt x="329406" y="425767"/>
                  </a:cubicBezTo>
                  <a:lnTo>
                    <a:pt x="0" y="99060"/>
                  </a:lnTo>
                  <a:lnTo>
                    <a:pt x="99060" y="0"/>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122" name="Freeform: Shape 121">
              <a:extLst>
                <a:ext uri="{FF2B5EF4-FFF2-40B4-BE49-F238E27FC236}">
                  <a16:creationId xmlns:a16="http://schemas.microsoft.com/office/drawing/2014/main" id="{B228B205-8B84-4CFA-A5CB-EEDE11C3E955}"/>
                </a:ext>
              </a:extLst>
            </p:cNvPr>
            <p:cNvSpPr/>
            <p:nvPr/>
          </p:nvSpPr>
          <p:spPr>
            <a:xfrm>
              <a:off x="5707759" y="3041268"/>
              <a:ext cx="771525" cy="771525"/>
            </a:xfrm>
            <a:custGeom>
              <a:avLst/>
              <a:gdLst>
                <a:gd name="connsiteX0" fmla="*/ 88204 w 771525"/>
                <a:gd name="connsiteY0" fmla="*/ 719202 h 771525"/>
                <a:gd name="connsiteX1" fmla="*/ 64391 w 771525"/>
                <a:gd name="connsiteY1" fmla="*/ 723965 h 771525"/>
                <a:gd name="connsiteX2" fmla="*/ 51056 w 771525"/>
                <a:gd name="connsiteY2" fmla="*/ 703962 h 771525"/>
                <a:gd name="connsiteX3" fmla="*/ 64391 w 771525"/>
                <a:gd name="connsiteY3" fmla="*/ 683960 h 771525"/>
                <a:gd name="connsiteX4" fmla="*/ 88204 w 771525"/>
                <a:gd name="connsiteY4" fmla="*/ 688722 h 771525"/>
                <a:gd name="connsiteX5" fmla="*/ 88204 w 771525"/>
                <a:gd name="connsiteY5" fmla="*/ 719202 h 771525"/>
                <a:gd name="connsiteX6" fmla="*/ 760669 w 771525"/>
                <a:gd name="connsiteY6" fmla="*/ 91505 h 771525"/>
                <a:gd name="connsiteX7" fmla="*/ 683516 w 771525"/>
                <a:gd name="connsiteY7" fmla="*/ 168657 h 771525"/>
                <a:gd name="connsiteX8" fmla="*/ 622556 w 771525"/>
                <a:gd name="connsiteY8" fmla="*/ 152465 h 771525"/>
                <a:gd name="connsiteX9" fmla="*/ 607316 w 771525"/>
                <a:gd name="connsiteY9" fmla="*/ 92457 h 771525"/>
                <a:gd name="connsiteX10" fmla="*/ 684469 w 771525"/>
                <a:gd name="connsiteY10" fmla="*/ 15305 h 771525"/>
                <a:gd name="connsiteX11" fmla="*/ 551119 w 771525"/>
                <a:gd name="connsiteY11" fmla="*/ 41022 h 771525"/>
                <a:gd name="connsiteX12" fmla="*/ 513019 w 771525"/>
                <a:gd name="connsiteY12" fmla="*/ 171515 h 771525"/>
                <a:gd name="connsiteX13" fmla="*/ 27244 w 771525"/>
                <a:gd name="connsiteY13" fmla="*/ 657290 h 771525"/>
                <a:gd name="connsiteX14" fmla="*/ 9146 w 771525"/>
                <a:gd name="connsiteY14" fmla="*/ 721107 h 771525"/>
                <a:gd name="connsiteX15" fmla="*/ 55819 w 771525"/>
                <a:gd name="connsiteY15" fmla="*/ 767780 h 771525"/>
                <a:gd name="connsiteX16" fmla="*/ 119636 w 771525"/>
                <a:gd name="connsiteY16" fmla="*/ 749682 h 771525"/>
                <a:gd name="connsiteX17" fmla="*/ 605411 w 771525"/>
                <a:gd name="connsiteY17" fmla="*/ 263907 h 771525"/>
                <a:gd name="connsiteX18" fmla="*/ 735904 w 771525"/>
                <a:gd name="connsiteY18" fmla="*/ 225807 h 771525"/>
                <a:gd name="connsiteX19" fmla="*/ 760669 w 771525"/>
                <a:gd name="connsiteY19" fmla="*/ 9150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1525" h="771525">
                  <a:moveTo>
                    <a:pt x="88204" y="719202"/>
                  </a:moveTo>
                  <a:cubicBezTo>
                    <a:pt x="81536" y="725870"/>
                    <a:pt x="72964" y="727775"/>
                    <a:pt x="64391" y="723965"/>
                  </a:cubicBezTo>
                  <a:cubicBezTo>
                    <a:pt x="55819" y="720155"/>
                    <a:pt x="51056" y="712535"/>
                    <a:pt x="51056" y="703962"/>
                  </a:cubicBezTo>
                  <a:cubicBezTo>
                    <a:pt x="51056" y="695390"/>
                    <a:pt x="56771" y="686817"/>
                    <a:pt x="64391" y="683960"/>
                  </a:cubicBezTo>
                  <a:cubicBezTo>
                    <a:pt x="72964" y="680150"/>
                    <a:pt x="81536" y="682055"/>
                    <a:pt x="88204" y="688722"/>
                  </a:cubicBezTo>
                  <a:cubicBezTo>
                    <a:pt x="96776" y="696342"/>
                    <a:pt x="96776" y="710630"/>
                    <a:pt x="88204" y="719202"/>
                  </a:cubicBezTo>
                  <a:close/>
                  <a:moveTo>
                    <a:pt x="760669" y="91505"/>
                  </a:moveTo>
                  <a:lnTo>
                    <a:pt x="683516" y="168657"/>
                  </a:lnTo>
                  <a:lnTo>
                    <a:pt x="622556" y="152465"/>
                  </a:lnTo>
                  <a:lnTo>
                    <a:pt x="607316" y="92457"/>
                  </a:lnTo>
                  <a:lnTo>
                    <a:pt x="684469" y="15305"/>
                  </a:lnTo>
                  <a:cubicBezTo>
                    <a:pt x="638749" y="-1840"/>
                    <a:pt x="587314" y="8637"/>
                    <a:pt x="551119" y="41022"/>
                  </a:cubicBezTo>
                  <a:cubicBezTo>
                    <a:pt x="514924" y="74360"/>
                    <a:pt x="500636" y="123890"/>
                    <a:pt x="513019" y="171515"/>
                  </a:cubicBezTo>
                  <a:lnTo>
                    <a:pt x="27244" y="657290"/>
                  </a:lnTo>
                  <a:cubicBezTo>
                    <a:pt x="10099" y="673482"/>
                    <a:pt x="3431" y="698247"/>
                    <a:pt x="9146" y="721107"/>
                  </a:cubicBezTo>
                  <a:cubicBezTo>
                    <a:pt x="14861" y="743967"/>
                    <a:pt x="32959" y="762065"/>
                    <a:pt x="55819" y="767780"/>
                  </a:cubicBezTo>
                  <a:cubicBezTo>
                    <a:pt x="78679" y="773495"/>
                    <a:pt x="102491" y="766827"/>
                    <a:pt x="119636" y="749682"/>
                  </a:cubicBezTo>
                  <a:lnTo>
                    <a:pt x="605411" y="263907"/>
                  </a:lnTo>
                  <a:cubicBezTo>
                    <a:pt x="653036" y="276290"/>
                    <a:pt x="702566" y="262002"/>
                    <a:pt x="735904" y="225807"/>
                  </a:cubicBezTo>
                  <a:cubicBezTo>
                    <a:pt x="768289" y="189612"/>
                    <a:pt x="778766" y="137225"/>
                    <a:pt x="760669" y="91505"/>
                  </a:cubicBezTo>
                  <a:close/>
                </a:path>
              </a:pathLst>
            </a:custGeom>
            <a:solidFill>
              <a:schemeClr val="accent1"/>
            </a:solid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26" name="Group 25">
            <a:extLst>
              <a:ext uri="{FF2B5EF4-FFF2-40B4-BE49-F238E27FC236}">
                <a16:creationId xmlns:a16="http://schemas.microsoft.com/office/drawing/2014/main" id="{F0C81BBD-D728-4ECA-AFB8-695AB6503106}"/>
              </a:ext>
            </a:extLst>
          </p:cNvPr>
          <p:cNvGrpSpPr/>
          <p:nvPr/>
        </p:nvGrpSpPr>
        <p:grpSpPr>
          <a:xfrm>
            <a:off x="7189656" y="4777927"/>
            <a:ext cx="825830" cy="547990"/>
            <a:chOff x="7048457" y="4684668"/>
            <a:chExt cx="809711" cy="537294"/>
          </a:xfrm>
        </p:grpSpPr>
        <p:sp>
          <p:nvSpPr>
            <p:cNvPr id="23" name="Freeform: Shape 22">
              <a:extLst>
                <a:ext uri="{FF2B5EF4-FFF2-40B4-BE49-F238E27FC236}">
                  <a16:creationId xmlns:a16="http://schemas.microsoft.com/office/drawing/2014/main" id="{C9167F49-DA9C-4058-AB2D-01149B0EF4DC}"/>
                </a:ext>
              </a:extLst>
            </p:cNvPr>
            <p:cNvSpPr/>
            <p:nvPr/>
          </p:nvSpPr>
          <p:spPr>
            <a:xfrm rot="1800000">
              <a:off x="7439068" y="4802862"/>
              <a:ext cx="419100" cy="419100"/>
            </a:xfrm>
            <a:custGeom>
              <a:avLst/>
              <a:gdLst>
                <a:gd name="connsiteX0" fmla="*/ 210026 w 419100"/>
                <a:gd name="connsiteY0" fmla="*/ 281464 h 419100"/>
                <a:gd name="connsiteX1" fmla="*/ 138589 w 419100"/>
                <a:gd name="connsiteY1" fmla="*/ 210026 h 419100"/>
                <a:gd name="connsiteX2" fmla="*/ 210026 w 419100"/>
                <a:gd name="connsiteY2" fmla="*/ 138589 h 419100"/>
                <a:gd name="connsiteX3" fmla="*/ 281464 w 419100"/>
                <a:gd name="connsiteY3" fmla="*/ 210026 h 419100"/>
                <a:gd name="connsiteX4" fmla="*/ 210026 w 419100"/>
                <a:gd name="connsiteY4" fmla="*/ 281464 h 419100"/>
                <a:gd name="connsiteX5" fmla="*/ 370999 w 419100"/>
                <a:gd name="connsiteY5" fmla="*/ 165259 h 419100"/>
                <a:gd name="connsiteX6" fmla="*/ 355759 w 419100"/>
                <a:gd name="connsiteY6" fmla="*/ 128111 h 419100"/>
                <a:gd name="connsiteX7" fmla="*/ 370999 w 419100"/>
                <a:gd name="connsiteY7" fmla="*/ 83344 h 419100"/>
                <a:gd name="connsiteX8" fmla="*/ 336709 w 419100"/>
                <a:gd name="connsiteY8" fmla="*/ 49054 h 419100"/>
                <a:gd name="connsiteX9" fmla="*/ 291941 w 419100"/>
                <a:gd name="connsiteY9" fmla="*/ 64294 h 419100"/>
                <a:gd name="connsiteX10" fmla="*/ 254794 w 419100"/>
                <a:gd name="connsiteY10" fmla="*/ 49054 h 419100"/>
                <a:gd name="connsiteX11" fmla="*/ 233839 w 419100"/>
                <a:gd name="connsiteY11" fmla="*/ 7144 h 419100"/>
                <a:gd name="connsiteX12" fmla="*/ 186214 w 419100"/>
                <a:gd name="connsiteY12" fmla="*/ 7144 h 419100"/>
                <a:gd name="connsiteX13" fmla="*/ 165259 w 419100"/>
                <a:gd name="connsiteY13" fmla="*/ 49054 h 419100"/>
                <a:gd name="connsiteX14" fmla="*/ 128111 w 419100"/>
                <a:gd name="connsiteY14" fmla="*/ 64294 h 419100"/>
                <a:gd name="connsiteX15" fmla="*/ 83344 w 419100"/>
                <a:gd name="connsiteY15" fmla="*/ 49054 h 419100"/>
                <a:gd name="connsiteX16" fmla="*/ 49054 w 419100"/>
                <a:gd name="connsiteY16" fmla="*/ 83344 h 419100"/>
                <a:gd name="connsiteX17" fmla="*/ 64294 w 419100"/>
                <a:gd name="connsiteY17" fmla="*/ 128111 h 419100"/>
                <a:gd name="connsiteX18" fmla="*/ 49054 w 419100"/>
                <a:gd name="connsiteY18" fmla="*/ 165259 h 419100"/>
                <a:gd name="connsiteX19" fmla="*/ 7144 w 419100"/>
                <a:gd name="connsiteY19" fmla="*/ 186214 h 419100"/>
                <a:gd name="connsiteX20" fmla="*/ 7144 w 419100"/>
                <a:gd name="connsiteY20" fmla="*/ 233839 h 419100"/>
                <a:gd name="connsiteX21" fmla="*/ 49054 w 419100"/>
                <a:gd name="connsiteY21" fmla="*/ 254794 h 419100"/>
                <a:gd name="connsiteX22" fmla="*/ 64294 w 419100"/>
                <a:gd name="connsiteY22" fmla="*/ 291941 h 419100"/>
                <a:gd name="connsiteX23" fmla="*/ 49054 w 419100"/>
                <a:gd name="connsiteY23" fmla="*/ 336709 h 419100"/>
                <a:gd name="connsiteX24" fmla="*/ 82391 w 419100"/>
                <a:gd name="connsiteY24" fmla="*/ 370046 h 419100"/>
                <a:gd name="connsiteX25" fmla="*/ 127159 w 419100"/>
                <a:gd name="connsiteY25" fmla="*/ 354806 h 419100"/>
                <a:gd name="connsiteX26" fmla="*/ 164306 w 419100"/>
                <a:gd name="connsiteY26" fmla="*/ 370046 h 419100"/>
                <a:gd name="connsiteX27" fmla="*/ 185261 w 419100"/>
                <a:gd name="connsiteY27" fmla="*/ 411956 h 419100"/>
                <a:gd name="connsiteX28" fmla="*/ 232886 w 419100"/>
                <a:gd name="connsiteY28" fmla="*/ 411956 h 419100"/>
                <a:gd name="connsiteX29" fmla="*/ 253841 w 419100"/>
                <a:gd name="connsiteY29" fmla="*/ 370046 h 419100"/>
                <a:gd name="connsiteX30" fmla="*/ 290989 w 419100"/>
                <a:gd name="connsiteY30" fmla="*/ 354806 h 419100"/>
                <a:gd name="connsiteX31" fmla="*/ 335756 w 419100"/>
                <a:gd name="connsiteY31" fmla="*/ 370046 h 419100"/>
                <a:gd name="connsiteX32" fmla="*/ 370046 w 419100"/>
                <a:gd name="connsiteY32" fmla="*/ 336709 h 419100"/>
                <a:gd name="connsiteX33" fmla="*/ 354806 w 419100"/>
                <a:gd name="connsiteY33" fmla="*/ 291941 h 419100"/>
                <a:gd name="connsiteX34" fmla="*/ 370999 w 419100"/>
                <a:gd name="connsiteY34" fmla="*/ 254794 h 419100"/>
                <a:gd name="connsiteX35" fmla="*/ 412909 w 419100"/>
                <a:gd name="connsiteY35" fmla="*/ 233839 h 419100"/>
                <a:gd name="connsiteX36" fmla="*/ 412909 w 419100"/>
                <a:gd name="connsiteY36" fmla="*/ 186214 h 419100"/>
                <a:gd name="connsiteX37" fmla="*/ 370999 w 419100"/>
                <a:gd name="connsiteY37" fmla="*/ 16525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9100" h="419100">
                  <a:moveTo>
                    <a:pt x="210026" y="281464"/>
                  </a:moveTo>
                  <a:cubicBezTo>
                    <a:pt x="170021" y="281464"/>
                    <a:pt x="138589" y="249079"/>
                    <a:pt x="138589" y="210026"/>
                  </a:cubicBezTo>
                  <a:cubicBezTo>
                    <a:pt x="138589" y="170974"/>
                    <a:pt x="170974" y="138589"/>
                    <a:pt x="210026" y="138589"/>
                  </a:cubicBezTo>
                  <a:cubicBezTo>
                    <a:pt x="250031" y="138589"/>
                    <a:pt x="281464" y="170974"/>
                    <a:pt x="281464" y="210026"/>
                  </a:cubicBezTo>
                  <a:cubicBezTo>
                    <a:pt x="281464" y="249079"/>
                    <a:pt x="249079" y="281464"/>
                    <a:pt x="210026" y="281464"/>
                  </a:cubicBezTo>
                  <a:close/>
                  <a:moveTo>
                    <a:pt x="370999" y="165259"/>
                  </a:moveTo>
                  <a:cubicBezTo>
                    <a:pt x="367189" y="151924"/>
                    <a:pt x="362426" y="139541"/>
                    <a:pt x="355759" y="128111"/>
                  </a:cubicBezTo>
                  <a:lnTo>
                    <a:pt x="370999" y="83344"/>
                  </a:lnTo>
                  <a:lnTo>
                    <a:pt x="336709" y="49054"/>
                  </a:lnTo>
                  <a:lnTo>
                    <a:pt x="291941" y="64294"/>
                  </a:lnTo>
                  <a:cubicBezTo>
                    <a:pt x="280511" y="57626"/>
                    <a:pt x="268129" y="52864"/>
                    <a:pt x="254794" y="49054"/>
                  </a:cubicBezTo>
                  <a:lnTo>
                    <a:pt x="233839" y="7144"/>
                  </a:lnTo>
                  <a:lnTo>
                    <a:pt x="186214" y="7144"/>
                  </a:lnTo>
                  <a:lnTo>
                    <a:pt x="165259" y="49054"/>
                  </a:lnTo>
                  <a:cubicBezTo>
                    <a:pt x="151924" y="52864"/>
                    <a:pt x="139541" y="57626"/>
                    <a:pt x="128111" y="64294"/>
                  </a:cubicBezTo>
                  <a:lnTo>
                    <a:pt x="83344" y="49054"/>
                  </a:lnTo>
                  <a:lnTo>
                    <a:pt x="49054" y="83344"/>
                  </a:lnTo>
                  <a:lnTo>
                    <a:pt x="64294" y="128111"/>
                  </a:lnTo>
                  <a:cubicBezTo>
                    <a:pt x="57626" y="139541"/>
                    <a:pt x="52864" y="151924"/>
                    <a:pt x="49054" y="165259"/>
                  </a:cubicBezTo>
                  <a:lnTo>
                    <a:pt x="7144" y="186214"/>
                  </a:lnTo>
                  <a:lnTo>
                    <a:pt x="7144" y="233839"/>
                  </a:lnTo>
                  <a:lnTo>
                    <a:pt x="49054" y="254794"/>
                  </a:lnTo>
                  <a:cubicBezTo>
                    <a:pt x="52864" y="268129"/>
                    <a:pt x="57626" y="280511"/>
                    <a:pt x="64294" y="291941"/>
                  </a:cubicBezTo>
                  <a:lnTo>
                    <a:pt x="49054" y="336709"/>
                  </a:lnTo>
                  <a:lnTo>
                    <a:pt x="82391" y="370046"/>
                  </a:lnTo>
                  <a:lnTo>
                    <a:pt x="127159" y="354806"/>
                  </a:lnTo>
                  <a:cubicBezTo>
                    <a:pt x="138589" y="361474"/>
                    <a:pt x="150971" y="366236"/>
                    <a:pt x="164306" y="370046"/>
                  </a:cubicBezTo>
                  <a:lnTo>
                    <a:pt x="185261" y="411956"/>
                  </a:lnTo>
                  <a:lnTo>
                    <a:pt x="232886" y="411956"/>
                  </a:lnTo>
                  <a:lnTo>
                    <a:pt x="253841" y="370046"/>
                  </a:lnTo>
                  <a:cubicBezTo>
                    <a:pt x="267176" y="366236"/>
                    <a:pt x="279559" y="361474"/>
                    <a:pt x="290989" y="354806"/>
                  </a:cubicBezTo>
                  <a:lnTo>
                    <a:pt x="335756" y="370046"/>
                  </a:lnTo>
                  <a:lnTo>
                    <a:pt x="370046" y="336709"/>
                  </a:lnTo>
                  <a:lnTo>
                    <a:pt x="354806" y="291941"/>
                  </a:lnTo>
                  <a:cubicBezTo>
                    <a:pt x="361474" y="280511"/>
                    <a:pt x="367189" y="267176"/>
                    <a:pt x="370999" y="254794"/>
                  </a:cubicBezTo>
                  <a:lnTo>
                    <a:pt x="412909" y="233839"/>
                  </a:lnTo>
                  <a:lnTo>
                    <a:pt x="412909" y="186214"/>
                  </a:lnTo>
                  <a:lnTo>
                    <a:pt x="370999" y="165259"/>
                  </a:lnTo>
                  <a:close/>
                </a:path>
              </a:pathLst>
            </a:custGeom>
            <a:solidFill>
              <a:schemeClr val="accent2"/>
            </a:solidFill>
            <a:ln w="9525" cap="flat">
              <a:noFill/>
              <a:prstDash val="solid"/>
              <a:miter/>
            </a:ln>
          </p:spPr>
          <p:txBody>
            <a:bodyPr rtlCol="0" anchor="ctr"/>
            <a:lstStyle/>
            <a:p>
              <a:pPr defTabSz="932597"/>
              <a:endParaRPr lang="en-US" sz="1836" dirty="0">
                <a:solidFill>
                  <a:prstClr val="black"/>
                </a:solidFill>
                <a:latin typeface="Segoe UI"/>
              </a:endParaRPr>
            </a:p>
          </p:txBody>
        </p:sp>
        <p:sp>
          <p:nvSpPr>
            <p:cNvPr id="24" name="Freeform: Shape 23">
              <a:extLst>
                <a:ext uri="{FF2B5EF4-FFF2-40B4-BE49-F238E27FC236}">
                  <a16:creationId xmlns:a16="http://schemas.microsoft.com/office/drawing/2014/main" id="{D97A7D8F-251D-4334-8711-C895BE5403EA}"/>
                </a:ext>
              </a:extLst>
            </p:cNvPr>
            <p:cNvSpPr/>
            <p:nvPr/>
          </p:nvSpPr>
          <p:spPr>
            <a:xfrm rot="1800000">
              <a:off x="7048457" y="4684668"/>
              <a:ext cx="419100" cy="419100"/>
            </a:xfrm>
            <a:custGeom>
              <a:avLst/>
              <a:gdLst>
                <a:gd name="connsiteX0" fmla="*/ 210026 w 419100"/>
                <a:gd name="connsiteY0" fmla="*/ 281464 h 419100"/>
                <a:gd name="connsiteX1" fmla="*/ 138589 w 419100"/>
                <a:gd name="connsiteY1" fmla="*/ 210026 h 419100"/>
                <a:gd name="connsiteX2" fmla="*/ 210026 w 419100"/>
                <a:gd name="connsiteY2" fmla="*/ 138589 h 419100"/>
                <a:gd name="connsiteX3" fmla="*/ 281464 w 419100"/>
                <a:gd name="connsiteY3" fmla="*/ 210026 h 419100"/>
                <a:gd name="connsiteX4" fmla="*/ 210026 w 419100"/>
                <a:gd name="connsiteY4" fmla="*/ 281464 h 419100"/>
                <a:gd name="connsiteX5" fmla="*/ 210026 w 419100"/>
                <a:gd name="connsiteY5" fmla="*/ 281464 h 419100"/>
                <a:gd name="connsiteX6" fmla="*/ 355759 w 419100"/>
                <a:gd name="connsiteY6" fmla="*/ 128111 h 419100"/>
                <a:gd name="connsiteX7" fmla="*/ 370999 w 419100"/>
                <a:gd name="connsiteY7" fmla="*/ 83344 h 419100"/>
                <a:gd name="connsiteX8" fmla="*/ 336709 w 419100"/>
                <a:gd name="connsiteY8" fmla="*/ 49054 h 419100"/>
                <a:gd name="connsiteX9" fmla="*/ 291941 w 419100"/>
                <a:gd name="connsiteY9" fmla="*/ 64294 h 419100"/>
                <a:gd name="connsiteX10" fmla="*/ 254794 w 419100"/>
                <a:gd name="connsiteY10" fmla="*/ 49054 h 419100"/>
                <a:gd name="connsiteX11" fmla="*/ 233839 w 419100"/>
                <a:gd name="connsiteY11" fmla="*/ 7144 h 419100"/>
                <a:gd name="connsiteX12" fmla="*/ 186214 w 419100"/>
                <a:gd name="connsiteY12" fmla="*/ 7144 h 419100"/>
                <a:gd name="connsiteX13" fmla="*/ 165259 w 419100"/>
                <a:gd name="connsiteY13" fmla="*/ 49054 h 419100"/>
                <a:gd name="connsiteX14" fmla="*/ 128111 w 419100"/>
                <a:gd name="connsiteY14" fmla="*/ 64294 h 419100"/>
                <a:gd name="connsiteX15" fmla="*/ 83344 w 419100"/>
                <a:gd name="connsiteY15" fmla="*/ 49054 h 419100"/>
                <a:gd name="connsiteX16" fmla="*/ 50006 w 419100"/>
                <a:gd name="connsiteY16" fmla="*/ 82391 h 419100"/>
                <a:gd name="connsiteX17" fmla="*/ 64294 w 419100"/>
                <a:gd name="connsiteY17" fmla="*/ 127159 h 419100"/>
                <a:gd name="connsiteX18" fmla="*/ 49054 w 419100"/>
                <a:gd name="connsiteY18" fmla="*/ 164306 h 419100"/>
                <a:gd name="connsiteX19" fmla="*/ 7144 w 419100"/>
                <a:gd name="connsiteY19" fmla="*/ 185261 h 419100"/>
                <a:gd name="connsiteX20" fmla="*/ 7144 w 419100"/>
                <a:gd name="connsiteY20" fmla="*/ 232886 h 419100"/>
                <a:gd name="connsiteX21" fmla="*/ 49054 w 419100"/>
                <a:gd name="connsiteY21" fmla="*/ 253841 h 419100"/>
                <a:gd name="connsiteX22" fmla="*/ 64294 w 419100"/>
                <a:gd name="connsiteY22" fmla="*/ 290989 h 419100"/>
                <a:gd name="connsiteX23" fmla="*/ 50006 w 419100"/>
                <a:gd name="connsiteY23" fmla="*/ 335756 h 419100"/>
                <a:gd name="connsiteX24" fmla="*/ 83344 w 419100"/>
                <a:gd name="connsiteY24" fmla="*/ 369094 h 419100"/>
                <a:gd name="connsiteX25" fmla="*/ 128111 w 419100"/>
                <a:gd name="connsiteY25" fmla="*/ 354806 h 419100"/>
                <a:gd name="connsiteX26" fmla="*/ 165259 w 419100"/>
                <a:gd name="connsiteY26" fmla="*/ 370046 h 419100"/>
                <a:gd name="connsiteX27" fmla="*/ 186214 w 419100"/>
                <a:gd name="connsiteY27" fmla="*/ 411956 h 419100"/>
                <a:gd name="connsiteX28" fmla="*/ 233839 w 419100"/>
                <a:gd name="connsiteY28" fmla="*/ 411956 h 419100"/>
                <a:gd name="connsiteX29" fmla="*/ 254794 w 419100"/>
                <a:gd name="connsiteY29" fmla="*/ 370046 h 419100"/>
                <a:gd name="connsiteX30" fmla="*/ 291941 w 419100"/>
                <a:gd name="connsiteY30" fmla="*/ 354806 h 419100"/>
                <a:gd name="connsiteX31" fmla="*/ 336709 w 419100"/>
                <a:gd name="connsiteY31" fmla="*/ 370046 h 419100"/>
                <a:gd name="connsiteX32" fmla="*/ 370046 w 419100"/>
                <a:gd name="connsiteY32" fmla="*/ 335756 h 419100"/>
                <a:gd name="connsiteX33" fmla="*/ 355759 w 419100"/>
                <a:gd name="connsiteY33" fmla="*/ 291941 h 419100"/>
                <a:gd name="connsiteX34" fmla="*/ 370999 w 419100"/>
                <a:gd name="connsiteY34" fmla="*/ 254794 h 419100"/>
                <a:gd name="connsiteX35" fmla="*/ 412909 w 419100"/>
                <a:gd name="connsiteY35" fmla="*/ 233839 h 419100"/>
                <a:gd name="connsiteX36" fmla="*/ 412909 w 419100"/>
                <a:gd name="connsiteY36" fmla="*/ 186214 h 419100"/>
                <a:gd name="connsiteX37" fmla="*/ 370999 w 419100"/>
                <a:gd name="connsiteY37" fmla="*/ 165259 h 419100"/>
                <a:gd name="connsiteX38" fmla="*/ 355759 w 419100"/>
                <a:gd name="connsiteY38" fmla="*/ 12811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9100" h="419100">
                  <a:moveTo>
                    <a:pt x="210026" y="281464"/>
                  </a:moveTo>
                  <a:cubicBezTo>
                    <a:pt x="170021" y="281464"/>
                    <a:pt x="138589" y="249079"/>
                    <a:pt x="138589" y="210026"/>
                  </a:cubicBezTo>
                  <a:cubicBezTo>
                    <a:pt x="138589" y="170021"/>
                    <a:pt x="170974" y="138589"/>
                    <a:pt x="210026" y="138589"/>
                  </a:cubicBezTo>
                  <a:cubicBezTo>
                    <a:pt x="250031" y="138589"/>
                    <a:pt x="281464" y="170974"/>
                    <a:pt x="281464" y="210026"/>
                  </a:cubicBezTo>
                  <a:cubicBezTo>
                    <a:pt x="281464" y="249079"/>
                    <a:pt x="250031" y="281464"/>
                    <a:pt x="210026" y="281464"/>
                  </a:cubicBezTo>
                  <a:lnTo>
                    <a:pt x="210026" y="281464"/>
                  </a:lnTo>
                  <a:close/>
                  <a:moveTo>
                    <a:pt x="355759" y="128111"/>
                  </a:moveTo>
                  <a:lnTo>
                    <a:pt x="370999" y="83344"/>
                  </a:lnTo>
                  <a:lnTo>
                    <a:pt x="336709" y="49054"/>
                  </a:lnTo>
                  <a:lnTo>
                    <a:pt x="291941" y="64294"/>
                  </a:lnTo>
                  <a:cubicBezTo>
                    <a:pt x="280511" y="57626"/>
                    <a:pt x="267176" y="52864"/>
                    <a:pt x="254794" y="49054"/>
                  </a:cubicBezTo>
                  <a:lnTo>
                    <a:pt x="233839" y="7144"/>
                  </a:lnTo>
                  <a:lnTo>
                    <a:pt x="186214" y="7144"/>
                  </a:lnTo>
                  <a:lnTo>
                    <a:pt x="165259" y="49054"/>
                  </a:lnTo>
                  <a:cubicBezTo>
                    <a:pt x="151924" y="52864"/>
                    <a:pt x="139541" y="57626"/>
                    <a:pt x="128111" y="64294"/>
                  </a:cubicBezTo>
                  <a:lnTo>
                    <a:pt x="83344" y="49054"/>
                  </a:lnTo>
                  <a:lnTo>
                    <a:pt x="50006" y="82391"/>
                  </a:lnTo>
                  <a:lnTo>
                    <a:pt x="64294" y="127159"/>
                  </a:lnTo>
                  <a:cubicBezTo>
                    <a:pt x="57626" y="138589"/>
                    <a:pt x="52864" y="151924"/>
                    <a:pt x="49054" y="164306"/>
                  </a:cubicBezTo>
                  <a:lnTo>
                    <a:pt x="7144" y="185261"/>
                  </a:lnTo>
                  <a:lnTo>
                    <a:pt x="7144" y="232886"/>
                  </a:lnTo>
                  <a:lnTo>
                    <a:pt x="49054" y="253841"/>
                  </a:lnTo>
                  <a:cubicBezTo>
                    <a:pt x="52864" y="267176"/>
                    <a:pt x="57626" y="279559"/>
                    <a:pt x="64294" y="290989"/>
                  </a:cubicBezTo>
                  <a:lnTo>
                    <a:pt x="50006" y="335756"/>
                  </a:lnTo>
                  <a:lnTo>
                    <a:pt x="83344" y="369094"/>
                  </a:lnTo>
                  <a:lnTo>
                    <a:pt x="128111" y="354806"/>
                  </a:lnTo>
                  <a:cubicBezTo>
                    <a:pt x="139541" y="361474"/>
                    <a:pt x="151924" y="366236"/>
                    <a:pt x="165259" y="370046"/>
                  </a:cubicBezTo>
                  <a:lnTo>
                    <a:pt x="186214" y="411956"/>
                  </a:lnTo>
                  <a:lnTo>
                    <a:pt x="233839" y="411956"/>
                  </a:lnTo>
                  <a:lnTo>
                    <a:pt x="254794" y="370046"/>
                  </a:lnTo>
                  <a:cubicBezTo>
                    <a:pt x="268129" y="366236"/>
                    <a:pt x="280511" y="361474"/>
                    <a:pt x="291941" y="354806"/>
                  </a:cubicBezTo>
                  <a:lnTo>
                    <a:pt x="336709" y="370046"/>
                  </a:lnTo>
                  <a:lnTo>
                    <a:pt x="370046" y="335756"/>
                  </a:lnTo>
                  <a:lnTo>
                    <a:pt x="355759" y="291941"/>
                  </a:lnTo>
                  <a:cubicBezTo>
                    <a:pt x="362426" y="280511"/>
                    <a:pt x="367189" y="268129"/>
                    <a:pt x="370999" y="254794"/>
                  </a:cubicBezTo>
                  <a:lnTo>
                    <a:pt x="412909" y="233839"/>
                  </a:lnTo>
                  <a:lnTo>
                    <a:pt x="412909" y="186214"/>
                  </a:lnTo>
                  <a:lnTo>
                    <a:pt x="370999" y="165259"/>
                  </a:lnTo>
                  <a:cubicBezTo>
                    <a:pt x="367189" y="151924"/>
                    <a:pt x="362426" y="139541"/>
                    <a:pt x="355759" y="128111"/>
                  </a:cubicBezTo>
                  <a:close/>
                </a:path>
              </a:pathLst>
            </a:custGeom>
            <a:solidFill>
              <a:schemeClr val="accent1"/>
            </a:solidFill>
            <a:ln w="9525" cap="flat">
              <a:noFill/>
              <a:prstDash val="solid"/>
              <a:miter/>
            </a:ln>
          </p:spPr>
          <p:txBody>
            <a:bodyPr rtlCol="0" anchor="ctr"/>
            <a:lstStyle/>
            <a:p>
              <a:pPr defTabSz="932597"/>
              <a:endParaRPr lang="en-US" sz="1836" dirty="0">
                <a:solidFill>
                  <a:prstClr val="black"/>
                </a:solidFill>
                <a:latin typeface="Segoe UI"/>
              </a:endParaRPr>
            </a:p>
          </p:txBody>
        </p:sp>
      </p:grpSp>
    </p:spTree>
    <p:extLst>
      <p:ext uri="{BB962C8B-B14F-4D97-AF65-F5344CB8AC3E}">
        <p14:creationId xmlns:p14="http://schemas.microsoft.com/office/powerpoint/2010/main" val="3390679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3"/>
                                        </p:tgtEl>
                                      </p:cBhvr>
                                      <p:by x="0" y="0"/>
                                    </p:animScale>
                                  </p:childTnLst>
                                </p:cTn>
                              </p:par>
                              <p:par>
                                <p:cTn id="9" presetID="1" presetClass="entr" presetSubtype="0" fill="hold" grpId="0" nodeType="withEffect">
                                  <p:stCondLst>
                                    <p:cond delay="0"/>
                                  </p:stCondLst>
                                  <p:childTnLst>
                                    <p:set>
                                      <p:cBhvr>
                                        <p:cTn id="10" dur="1" fill="hold">
                                          <p:stCondLst>
                                            <p:cond delay="499"/>
                                          </p:stCondLst>
                                        </p:cTn>
                                        <p:tgtEl>
                                          <p:spTgt spid="4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44"/>
                                        </p:tgtEl>
                                      </p:cBhvr>
                                      <p:by x="0" y="0"/>
                                    </p:animScale>
                                  </p:childTnLst>
                                </p:cTn>
                              </p:par>
                              <p:par>
                                <p:cTn id="13" presetID="1" presetClass="entr" presetSubtype="0" fill="hold" grpId="0" nodeType="with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45"/>
                                        </p:tgtEl>
                                      </p:cBhvr>
                                      <p:by x="0" y="0"/>
                                    </p:animScale>
                                  </p:childTnLst>
                                </p:cTn>
                              </p:par>
                              <p:par>
                                <p:cTn id="17" presetID="1" presetClass="entr" presetSubtype="0" fill="hold" grpId="0" nodeType="withEffect">
                                  <p:stCondLst>
                                    <p:cond delay="0"/>
                                  </p:stCondLst>
                                  <p:childTnLst>
                                    <p:set>
                                      <p:cBhvr>
                                        <p:cTn id="18" dur="1" fill="hold">
                                          <p:stCondLst>
                                            <p:cond delay="499"/>
                                          </p:stCondLst>
                                        </p:cTn>
                                        <p:tgtEl>
                                          <p:spTgt spid="46"/>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4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P spid="46" grpId="0"/>
      <p:bldP spid="46"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Built on the same infrastructure as SQL Database</a:t>
              </a:r>
            </a:p>
            <a:p>
              <a:pPr marL="228557" lvl="1" indent="-228557" defTabSz="1066595">
                <a:lnSpc>
                  <a:spcPct val="150000"/>
                </a:lnSpc>
                <a:spcBef>
                  <a:spcPct val="0"/>
                </a:spcBef>
                <a:spcAft>
                  <a:spcPct val="15000"/>
                </a:spcAft>
                <a:buChar char="•"/>
              </a:pPr>
              <a:r>
                <a:rPr lang="en-US" sz="1836" dirty="0"/>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Contained within your VNet</a:t>
              </a:r>
            </a:p>
            <a:p>
              <a:pPr marL="228557" lvl="1" indent="-228557" defTabSz="1066595">
                <a:lnSpc>
                  <a:spcPct val="150000"/>
                </a:lnSpc>
                <a:spcBef>
                  <a:spcPct val="0"/>
                </a:spcBef>
                <a:spcAft>
                  <a:spcPct val="15000"/>
                </a:spcAft>
                <a:buChar char="•"/>
              </a:pPr>
              <a:r>
                <a:rPr lang="en-US" dirty="0"/>
                <a:t>Private IP addresses</a:t>
              </a:r>
            </a:p>
            <a:p>
              <a:pPr marL="228557" lvl="1" indent="-228557" defTabSz="1066595">
                <a:lnSpc>
                  <a:spcPct val="150000"/>
                </a:lnSpc>
                <a:spcBef>
                  <a:spcPct val="0"/>
                </a:spcBef>
                <a:spcAft>
                  <a:spcPct val="15000"/>
                </a:spcAft>
                <a:buChar char="•"/>
              </a:pPr>
              <a:r>
                <a:rPr lang="en-US" dirty="0"/>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005E78"/>
                  </a:solidFill>
                  <a:latin typeface="Segoe UI" panose="020B0502040204020203" pitchFamily="34" charset="0"/>
                  <a:cs typeface="Segoe UI" panose="020B0502040204020203" pitchFamily="34" charset="0"/>
                </a:rPr>
                <a:t>SQL Database </a:t>
              </a:r>
              <a:r>
                <a:rPr lang="en-US" dirty="0">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74409"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74410"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74411"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74412"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dirty="0"/>
                <a:t>Transparent</a:t>
              </a:r>
            </a:p>
            <a:p>
              <a:pPr marL="228557" lvl="1" indent="-228557" defTabSz="1066595">
                <a:lnSpc>
                  <a:spcPct val="150000"/>
                </a:lnSpc>
                <a:spcBef>
                  <a:spcPct val="0"/>
                </a:spcBef>
                <a:spcAft>
                  <a:spcPct val="15000"/>
                </a:spcAft>
                <a:buChar char="•"/>
              </a:pPr>
              <a:r>
                <a:rPr lang="en-US" dirty="0"/>
                <a:t>Frictionless</a:t>
              </a:r>
            </a:p>
            <a:p>
              <a:pPr marL="228557" lvl="1" indent="-228557" defTabSz="1066595">
                <a:lnSpc>
                  <a:spcPct val="150000"/>
                </a:lnSpc>
                <a:spcBef>
                  <a:spcPct val="0"/>
                </a:spcBef>
                <a:spcAft>
                  <a:spcPct val="15000"/>
                </a:spcAft>
                <a:buChar char="•"/>
              </a:pPr>
              <a:r>
                <a:rPr lang="en-US" dirty="0"/>
                <a:t>Competitive</a:t>
              </a:r>
            </a:p>
          </p:txBody>
        </p:sp>
      </p:grpSp>
      <p:sp>
        <p:nvSpPr>
          <p:cNvPr id="41" name="Rectangle 40">
            <a:extLst>
              <a:ext uri="{FF2B5EF4-FFF2-40B4-BE49-F238E27FC236}">
                <a16:creationId xmlns:a16="http://schemas.microsoft.com/office/drawing/2014/main" id="{8F223326-A3FD-4E59-923F-61BB3CF671E7}"/>
              </a:ext>
            </a:extLst>
          </p:cNvPr>
          <p:cNvSpPr/>
          <p:nvPr/>
        </p:nvSpPr>
        <p:spPr bwMode="auto">
          <a:xfrm>
            <a:off x="475129" y="3110753"/>
            <a:ext cx="8690386"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193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58F0-E303-4094-BF74-A94F2DBA63C1}"/>
              </a:ext>
            </a:extLst>
          </p:cNvPr>
          <p:cNvSpPr>
            <a:spLocks noGrp="1"/>
          </p:cNvSpPr>
          <p:nvPr>
            <p:ph type="title"/>
          </p:nvPr>
        </p:nvSpPr>
        <p:spPr/>
        <p:txBody>
          <a:bodyPr>
            <a:normAutofit fontScale="90000"/>
          </a:bodyPr>
          <a:lstStyle/>
          <a:p>
            <a:r>
              <a:rPr lang="en-US" sz="4080" dirty="0"/>
              <a:t>Managed Instance: Service Tiers</a:t>
            </a:r>
          </a:p>
        </p:txBody>
      </p:sp>
      <p:graphicFrame>
        <p:nvGraphicFramePr>
          <p:cNvPr id="12" name="Content Placeholder 3">
            <a:extLst>
              <a:ext uri="{FF2B5EF4-FFF2-40B4-BE49-F238E27FC236}">
                <a16:creationId xmlns:a16="http://schemas.microsoft.com/office/drawing/2014/main" id="{99E115EB-BF28-4CA5-B507-5844C4FE50B3}"/>
              </a:ext>
            </a:extLst>
          </p:cNvPr>
          <p:cNvGraphicFramePr>
            <a:graphicFrameLocks/>
          </p:cNvGraphicFramePr>
          <p:nvPr>
            <p:extLst>
              <p:ext uri="{D42A27DB-BD31-4B8C-83A1-F6EECF244321}">
                <p14:modId xmlns:p14="http://schemas.microsoft.com/office/powerpoint/2010/main" val="1716979987"/>
              </p:ext>
            </p:extLst>
          </p:nvPr>
        </p:nvGraphicFramePr>
        <p:xfrm>
          <a:off x="462579" y="1425221"/>
          <a:ext cx="11230983" cy="3086745"/>
        </p:xfrm>
        <a:graphic>
          <a:graphicData uri="http://schemas.openxmlformats.org/drawingml/2006/table">
            <a:tbl>
              <a:tblPr firstRow="1" bandRow="1"/>
              <a:tblGrid>
                <a:gridCol w="3747786">
                  <a:extLst>
                    <a:ext uri="{9D8B030D-6E8A-4147-A177-3AD203B41FA5}">
                      <a16:colId xmlns:a16="http://schemas.microsoft.com/office/drawing/2014/main" val="3159235758"/>
                    </a:ext>
                  </a:extLst>
                </a:gridCol>
                <a:gridCol w="3782268">
                  <a:extLst>
                    <a:ext uri="{9D8B030D-6E8A-4147-A177-3AD203B41FA5}">
                      <a16:colId xmlns:a16="http://schemas.microsoft.com/office/drawing/2014/main" val="1859249680"/>
                    </a:ext>
                  </a:extLst>
                </a:gridCol>
                <a:gridCol w="3700929">
                  <a:extLst>
                    <a:ext uri="{9D8B030D-6E8A-4147-A177-3AD203B41FA5}">
                      <a16:colId xmlns:a16="http://schemas.microsoft.com/office/drawing/2014/main" val="2887012790"/>
                    </a:ext>
                  </a:extLst>
                </a:gridCol>
              </a:tblGrid>
              <a:tr h="639989">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dirty="0"/>
                        <a:t>Capability \ Service tier</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dirty="0"/>
                        <a:t>General Purpose (GA)</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dirty="0"/>
                        <a:t>Business Critical (Public Preview)</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4073862777"/>
                  </a:ext>
                </a:extLst>
              </a:tr>
              <a:tr h="588815">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b="1" dirty="0"/>
                        <a:t>Best for</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dirty="0"/>
                        <a:t>Apps with typical availability and common IO latency requirements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dirty="0"/>
                        <a:t>Apps with highest availability and lowest IO latency requirements.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156650"/>
                  </a:ext>
                </a:extLst>
              </a:tr>
              <a:tr h="588815">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b="1" dirty="0"/>
                        <a:t>Compute (vCores)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a:buNone/>
                      </a:pPr>
                      <a:r>
                        <a:rPr lang="en-US" sz="1600" dirty="0"/>
                        <a:t>8, 16, 24, 32, 40, 64, 80</a:t>
                      </a:r>
                    </a:p>
                    <a:p>
                      <a:pPr>
                        <a:buNone/>
                      </a:pPr>
                      <a:endParaRPr lang="en-US" sz="1600" dirty="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a:buNone/>
                      </a:pPr>
                      <a:r>
                        <a:rPr lang="en-US" sz="1600" dirty="0"/>
                        <a:t>8, 16, 24, 32, 40, 64, 80</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919963"/>
                  </a:ext>
                </a:extLst>
              </a:tr>
              <a:tr h="634563">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HA / Recovery Time Objective</a:t>
                      </a:r>
                    </a:p>
                    <a:p>
                      <a:endParaRPr lang="en-US" sz="1600" b="1" dirty="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dirty="0"/>
                        <a:t>Remote storage based / Good</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dirty="0"/>
                        <a:t>Always On AG based / Better</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4245267"/>
                  </a:ext>
                </a:extLst>
              </a:tr>
              <a:tr h="634563">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b="1" dirty="0"/>
                        <a:t>Storage type / size</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dirty="0"/>
                        <a:t>Fast remote (Azure Premium)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Up to 8 TB</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dirty="0"/>
                        <a:t>Super-fast local SSD /</a:t>
                      </a:r>
                    </a:p>
                    <a:p>
                      <a:r>
                        <a:rPr lang="en-US" sz="1600" dirty="0"/>
                        <a:t>Up to 4 TB</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8670811"/>
                  </a:ext>
                </a:extLst>
              </a:tr>
            </a:tbl>
          </a:graphicData>
        </a:graphic>
      </p:graphicFrame>
      <p:graphicFrame>
        <p:nvGraphicFramePr>
          <p:cNvPr id="13" name="Content Placeholder 3">
            <a:extLst>
              <a:ext uri="{FF2B5EF4-FFF2-40B4-BE49-F238E27FC236}">
                <a16:creationId xmlns:a16="http://schemas.microsoft.com/office/drawing/2014/main" id="{93E95B9F-AA0C-4099-90E9-C849BF838493}"/>
              </a:ext>
            </a:extLst>
          </p:cNvPr>
          <p:cNvGraphicFramePr>
            <a:graphicFrameLocks/>
          </p:cNvGraphicFramePr>
          <p:nvPr>
            <p:extLst/>
          </p:nvPr>
        </p:nvGraphicFramePr>
        <p:xfrm>
          <a:off x="462580" y="4512660"/>
          <a:ext cx="11230982" cy="1107648"/>
        </p:xfrm>
        <a:graphic>
          <a:graphicData uri="http://schemas.openxmlformats.org/drawingml/2006/table">
            <a:tbl>
              <a:tblPr firstRow="1" bandRow="1"/>
              <a:tblGrid>
                <a:gridCol w="3747786">
                  <a:extLst>
                    <a:ext uri="{9D8B030D-6E8A-4147-A177-3AD203B41FA5}">
                      <a16:colId xmlns:a16="http://schemas.microsoft.com/office/drawing/2014/main" val="3159235758"/>
                    </a:ext>
                  </a:extLst>
                </a:gridCol>
                <a:gridCol w="3782268">
                  <a:extLst>
                    <a:ext uri="{9D8B030D-6E8A-4147-A177-3AD203B41FA5}">
                      <a16:colId xmlns:a16="http://schemas.microsoft.com/office/drawing/2014/main" val="1859249680"/>
                    </a:ext>
                  </a:extLst>
                </a:gridCol>
                <a:gridCol w="3700928">
                  <a:extLst>
                    <a:ext uri="{9D8B030D-6E8A-4147-A177-3AD203B41FA5}">
                      <a16:colId xmlns:a16="http://schemas.microsoft.com/office/drawing/2014/main" val="2887012790"/>
                    </a:ext>
                  </a:extLst>
                </a:gridCol>
              </a:tblGrid>
              <a:tr h="553824">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algn="l" defTabSz="932742" rtl="0" eaLnBrk="1" latinLnBrk="0" hangingPunct="1"/>
                      <a:r>
                        <a:rPr lang="en-US" sz="1600" b="1" kern="1200" dirty="0">
                          <a:solidFill>
                            <a:schemeClr val="dk1"/>
                          </a:solidFill>
                          <a:latin typeface="+mn-lt"/>
                          <a:ea typeface="+mn-ea"/>
                          <a:cs typeface="+mn-cs"/>
                        </a:rPr>
                        <a:t>Read scale out (read-only replica)</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algn="l" defTabSz="932742" rtl="0" eaLnBrk="1" latinLnBrk="0" hangingPunct="1"/>
                      <a:r>
                        <a:rPr lang="en-US" sz="1600" b="0" kern="1200" dirty="0">
                          <a:solidFill>
                            <a:schemeClr val="dk1"/>
                          </a:solidFill>
                          <a:latin typeface="+mn-lt"/>
                          <a:ea typeface="+mn-ea"/>
                          <a:cs typeface="+mn-cs"/>
                        </a:rPr>
                        <a:t>No</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algn="l" defTabSz="932742" rtl="0" eaLnBrk="1" latinLnBrk="0" hangingPunct="1"/>
                      <a:r>
                        <a:rPr lang="en-US" sz="1600" b="0" kern="1200" dirty="0">
                          <a:solidFill>
                            <a:schemeClr val="dk1"/>
                          </a:solidFill>
                          <a:latin typeface="+mn-lt"/>
                          <a:ea typeface="+mn-ea"/>
                          <a:cs typeface="+mn-cs"/>
                        </a:rPr>
                        <a:t>Yes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2869702"/>
                  </a:ext>
                </a:extLst>
              </a:tr>
              <a:tr h="553824">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b="1" dirty="0"/>
                        <a:t>In-Memory OLTP</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dirty="0"/>
                        <a:t>No</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dirty="0"/>
                        <a:t>Yes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8359984"/>
                  </a:ext>
                </a:extLst>
              </a:tr>
            </a:tbl>
          </a:graphicData>
        </a:graphic>
      </p:graphicFrame>
      <p:graphicFrame>
        <p:nvGraphicFramePr>
          <p:cNvPr id="14" name="Content Placeholder 3">
            <a:extLst>
              <a:ext uri="{FF2B5EF4-FFF2-40B4-BE49-F238E27FC236}">
                <a16:creationId xmlns:a16="http://schemas.microsoft.com/office/drawing/2014/main" id="{6991773A-3530-48E7-9905-9281EAE3C9DA}"/>
              </a:ext>
            </a:extLst>
          </p:cNvPr>
          <p:cNvGraphicFramePr>
            <a:graphicFrameLocks/>
          </p:cNvGraphicFramePr>
          <p:nvPr>
            <p:extLst/>
          </p:nvPr>
        </p:nvGraphicFramePr>
        <p:xfrm>
          <a:off x="464373" y="5622490"/>
          <a:ext cx="11230982" cy="553824"/>
        </p:xfrm>
        <a:graphic>
          <a:graphicData uri="http://schemas.openxmlformats.org/drawingml/2006/table">
            <a:tbl>
              <a:tblPr firstRow="1" bandRow="1"/>
              <a:tblGrid>
                <a:gridCol w="3747786">
                  <a:extLst>
                    <a:ext uri="{9D8B030D-6E8A-4147-A177-3AD203B41FA5}">
                      <a16:colId xmlns:a16="http://schemas.microsoft.com/office/drawing/2014/main" val="3159235758"/>
                    </a:ext>
                  </a:extLst>
                </a:gridCol>
                <a:gridCol w="3782268">
                  <a:extLst>
                    <a:ext uri="{9D8B030D-6E8A-4147-A177-3AD203B41FA5}">
                      <a16:colId xmlns:a16="http://schemas.microsoft.com/office/drawing/2014/main" val="1859249680"/>
                    </a:ext>
                  </a:extLst>
                </a:gridCol>
                <a:gridCol w="3700928">
                  <a:extLst>
                    <a:ext uri="{9D8B030D-6E8A-4147-A177-3AD203B41FA5}">
                      <a16:colId xmlns:a16="http://schemas.microsoft.com/office/drawing/2014/main" val="2887012790"/>
                    </a:ext>
                  </a:extLst>
                </a:gridCol>
              </a:tblGrid>
              <a:tr h="553824">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b="1" kern="1200" dirty="0">
                          <a:solidFill>
                            <a:schemeClr val="dk1"/>
                          </a:solidFill>
                          <a:latin typeface="+mn-lt"/>
                          <a:ea typeface="+mn-ea"/>
                          <a:cs typeface="+mn-cs"/>
                        </a:rPr>
                        <a:t>Price competitive with AWS?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b="0" kern="1200" dirty="0">
                          <a:solidFill>
                            <a:schemeClr val="dk1"/>
                          </a:solidFill>
                          <a:latin typeface="+mn-lt"/>
                          <a:ea typeface="+mn-ea"/>
                          <a:cs typeface="+mn-cs"/>
                        </a:rPr>
                        <a:t>Yes, ~33% lower (license included)</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b="0" kern="1200" dirty="0">
                          <a:solidFill>
                            <a:schemeClr val="dk1"/>
                          </a:solidFill>
                          <a:latin typeface="+mn-lt"/>
                          <a:ea typeface="+mn-ea"/>
                          <a:cs typeface="+mn-cs"/>
                        </a:rPr>
                        <a:t>Yes, ~46% lower (license included)</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2869702"/>
                  </a:ext>
                </a:extLst>
              </a:tr>
            </a:tbl>
          </a:graphicData>
        </a:graphic>
      </p:graphicFrame>
      <p:sp>
        <p:nvSpPr>
          <p:cNvPr id="15" name="Rectangle 14">
            <a:extLst>
              <a:ext uri="{FF2B5EF4-FFF2-40B4-BE49-F238E27FC236}">
                <a16:creationId xmlns:a16="http://schemas.microsoft.com/office/drawing/2014/main" id="{A04A0F20-26C2-498E-895D-E0E8295F3AD7}"/>
              </a:ext>
            </a:extLst>
          </p:cNvPr>
          <p:cNvSpPr/>
          <p:nvPr/>
        </p:nvSpPr>
        <p:spPr>
          <a:xfrm>
            <a:off x="400742" y="6496014"/>
            <a:ext cx="10730851" cy="400110"/>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gradFill>
                  <a:gsLst>
                    <a:gs pos="1250">
                      <a:prstClr val="black"/>
                    </a:gs>
                    <a:gs pos="99000">
                      <a:prstClr val="black"/>
                    </a:gs>
                  </a:gsLst>
                  <a:lin ang="5400000" scaled="0"/>
                </a:gradFill>
                <a:effectLst/>
                <a:uLnTx/>
                <a:uFillTx/>
              </a:rPr>
              <a:t>Note: pricing for an Azure SQL DB Managed Instance on US East price, under fully priced model (license included), on Sept 14, 2018. Comparable AWS RDS SQL is db.r3.2xlarge.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gradFill>
                  <a:gsLst>
                    <a:gs pos="1250">
                      <a:prstClr val="black"/>
                    </a:gs>
                    <a:gs pos="99000">
                      <a:prstClr val="black"/>
                    </a:gs>
                  </a:gsLst>
                  <a:lin ang="5400000" scaled="0"/>
                </a:gradFill>
                <a:effectLst/>
                <a:uLnTx/>
                <a:uFillTx/>
              </a:rPr>
              <a:t>AWS prices based on US East (N. Virginia). SE single AZ in AWS RDS compared to SQL MI General Purpose. EE multi-AZ in AWS RDS compared to SQL MI Business Critical.</a:t>
            </a:r>
            <a:endParaRPr kumimoji="0" lang="en-US" sz="1000" b="0" i="1"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8555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8E9C-FC4E-446F-9696-FA23480D56E3}"/>
              </a:ext>
            </a:extLst>
          </p:cNvPr>
          <p:cNvSpPr>
            <a:spLocks noGrp="1"/>
          </p:cNvSpPr>
          <p:nvPr>
            <p:ph type="title"/>
          </p:nvPr>
        </p:nvSpPr>
        <p:spPr/>
        <p:txBody>
          <a:bodyPr/>
          <a:lstStyle/>
          <a:p>
            <a:r>
              <a:rPr lang="en-US" dirty="0"/>
              <a:t>SQL Database deployment model overview</a:t>
            </a:r>
          </a:p>
        </p:txBody>
      </p:sp>
      <p:sp>
        <p:nvSpPr>
          <p:cNvPr id="45" name="Rectangle 44">
            <a:extLst>
              <a:ext uri="{FF2B5EF4-FFF2-40B4-BE49-F238E27FC236}">
                <a16:creationId xmlns:a16="http://schemas.microsoft.com/office/drawing/2014/main" id="{8747E2E8-8F11-4941-9E98-DE37280361BE}"/>
              </a:ext>
            </a:extLst>
          </p:cNvPr>
          <p:cNvSpPr/>
          <p:nvPr/>
        </p:nvSpPr>
        <p:spPr bwMode="auto">
          <a:xfrm>
            <a:off x="2325503" y="1363540"/>
            <a:ext cx="9612497" cy="376129"/>
          </a:xfrm>
          <a:prstGeom prst="rect">
            <a:avLst/>
          </a:prstGeom>
          <a:solidFill>
            <a:srgbClr val="0078D3"/>
          </a:solidFill>
          <a:ln w="10795" cap="flat" cmpd="sng" algn="ctr">
            <a:no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a:ea typeface="+mn-ea"/>
                <a:cs typeface="+mn-cs"/>
              </a:rPr>
              <a:t>Azure SQL Database </a:t>
            </a:r>
          </a:p>
        </p:txBody>
      </p:sp>
      <p:sp>
        <p:nvSpPr>
          <p:cNvPr id="46" name="Rectangle 45">
            <a:extLst>
              <a:ext uri="{FF2B5EF4-FFF2-40B4-BE49-F238E27FC236}">
                <a16:creationId xmlns:a16="http://schemas.microsoft.com/office/drawing/2014/main" id="{C3F9211C-3D76-44DD-80A8-08DF067D41BA}"/>
              </a:ext>
            </a:extLst>
          </p:cNvPr>
          <p:cNvSpPr/>
          <p:nvPr/>
        </p:nvSpPr>
        <p:spPr bwMode="auto">
          <a:xfrm>
            <a:off x="2325811" y="1792542"/>
            <a:ext cx="3108960" cy="530729"/>
          </a:xfrm>
          <a:prstGeom prst="rect">
            <a:avLst/>
          </a:prstGeom>
          <a:solidFill>
            <a:srgbClr val="3C3C41"/>
          </a:solidFill>
          <a:ln w="10795" cap="flat" cmpd="sng" algn="ctr">
            <a:no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gradFill>
                  <a:gsLst>
                    <a:gs pos="0">
                      <a:prstClr val="white"/>
                    </a:gs>
                    <a:gs pos="100000">
                      <a:prstClr val="white"/>
                    </a:gs>
                  </a:gsLst>
                  <a:lin ang="5400000" scaled="0"/>
                </a:gradFill>
                <a:effectLst/>
                <a:uLnTx/>
                <a:uFillTx/>
                <a:latin typeface="Segoe UI"/>
                <a:ea typeface="+mn-ea"/>
                <a:cs typeface="+mn-cs"/>
              </a:rPr>
              <a:t>‘Single’</a:t>
            </a:r>
          </a:p>
        </p:txBody>
      </p:sp>
      <p:sp>
        <p:nvSpPr>
          <p:cNvPr id="47" name="Rectangle 46">
            <a:extLst>
              <a:ext uri="{FF2B5EF4-FFF2-40B4-BE49-F238E27FC236}">
                <a16:creationId xmlns:a16="http://schemas.microsoft.com/office/drawing/2014/main" id="{93D27624-4DFC-445C-9654-8441F7B50AEB}"/>
              </a:ext>
            </a:extLst>
          </p:cNvPr>
          <p:cNvSpPr/>
          <p:nvPr/>
        </p:nvSpPr>
        <p:spPr bwMode="auto">
          <a:xfrm>
            <a:off x="5577840" y="1783799"/>
            <a:ext cx="3119120" cy="542480"/>
          </a:xfrm>
          <a:prstGeom prst="rect">
            <a:avLst/>
          </a:prstGeom>
          <a:solidFill>
            <a:srgbClr val="3C3C41"/>
          </a:solidFill>
          <a:ln w="10795" cap="flat" cmpd="sng" algn="ctr">
            <a:no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prstClr val="white"/>
                    </a:gs>
                    <a:gs pos="100000">
                      <a:prstClr val="white"/>
                    </a:gs>
                  </a:gsLst>
                  <a:lin ang="5400000" scaled="0"/>
                </a:gradFill>
                <a:effectLst/>
                <a:uLnTx/>
                <a:uFillTx/>
                <a:latin typeface="Segoe UI"/>
                <a:ea typeface="+mn-ea"/>
                <a:cs typeface="+mn-cs"/>
              </a:rPr>
              <a:t>Elastic Pools</a:t>
            </a:r>
          </a:p>
        </p:txBody>
      </p:sp>
      <p:sp>
        <p:nvSpPr>
          <p:cNvPr id="48" name="Rectangle 47">
            <a:extLst>
              <a:ext uri="{FF2B5EF4-FFF2-40B4-BE49-F238E27FC236}">
                <a16:creationId xmlns:a16="http://schemas.microsoft.com/office/drawing/2014/main" id="{9607D509-71B7-41C5-9DD9-BC0A247DADF3}"/>
              </a:ext>
            </a:extLst>
          </p:cNvPr>
          <p:cNvSpPr/>
          <p:nvPr/>
        </p:nvSpPr>
        <p:spPr bwMode="auto">
          <a:xfrm>
            <a:off x="8839200" y="1792542"/>
            <a:ext cx="3108960" cy="530729"/>
          </a:xfrm>
          <a:prstGeom prst="rect">
            <a:avLst/>
          </a:prstGeom>
          <a:solidFill>
            <a:srgbClr val="3C3C41"/>
          </a:solidFill>
          <a:ln w="10795" cap="flat" cmpd="sng" algn="ctr">
            <a:no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gradFill>
                  <a:gsLst>
                    <a:gs pos="0">
                      <a:prstClr val="white"/>
                    </a:gs>
                    <a:gs pos="100000">
                      <a:prstClr val="white"/>
                    </a:gs>
                  </a:gsLst>
                  <a:lin ang="5400000" scaled="0"/>
                </a:gradFill>
                <a:effectLst/>
                <a:uLnTx/>
                <a:uFillTx/>
                <a:latin typeface="Segoe UI"/>
                <a:ea typeface="+mn-ea"/>
                <a:cs typeface="+mn-cs"/>
              </a:rPr>
              <a:t>Managed Instance </a:t>
            </a:r>
          </a:p>
        </p:txBody>
      </p:sp>
      <p:sp>
        <p:nvSpPr>
          <p:cNvPr id="49" name="Rectangle 48">
            <a:extLst>
              <a:ext uri="{FF2B5EF4-FFF2-40B4-BE49-F238E27FC236}">
                <a16:creationId xmlns:a16="http://schemas.microsoft.com/office/drawing/2014/main" id="{EB813F0C-C4BD-488B-A468-C1187E0B430A}"/>
              </a:ext>
            </a:extLst>
          </p:cNvPr>
          <p:cNvSpPr/>
          <p:nvPr/>
        </p:nvSpPr>
        <p:spPr bwMode="auto">
          <a:xfrm>
            <a:off x="334449" y="4314593"/>
            <a:ext cx="1907775" cy="882609"/>
          </a:xfrm>
          <a:prstGeom prst="rect">
            <a:avLst/>
          </a:prstGeom>
          <a:noFill/>
          <a:ln w="10795" cap="flat" cmpd="sng" algn="ctr">
            <a:solidFill>
              <a:srgbClr val="3C3C41"/>
            </a:solid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dirty="0">
                <a:ln>
                  <a:noFill/>
                </a:ln>
                <a:solidFill>
                  <a:srgbClr val="3C3C41"/>
                </a:solidFill>
                <a:effectLst/>
                <a:uLnTx/>
                <a:uFillTx/>
                <a:latin typeface="Segoe UI"/>
                <a:ea typeface="+mn-ea"/>
                <a:cs typeface="+mn-cs"/>
              </a:rPr>
              <a:t>Unit of Monetization</a:t>
            </a:r>
          </a:p>
        </p:txBody>
      </p:sp>
      <p:sp>
        <p:nvSpPr>
          <p:cNvPr id="50" name="Rectangle 49">
            <a:extLst>
              <a:ext uri="{FF2B5EF4-FFF2-40B4-BE49-F238E27FC236}">
                <a16:creationId xmlns:a16="http://schemas.microsoft.com/office/drawing/2014/main" id="{86EFB60A-1D72-40F7-8840-AC34042172EE}"/>
              </a:ext>
            </a:extLst>
          </p:cNvPr>
          <p:cNvSpPr/>
          <p:nvPr/>
        </p:nvSpPr>
        <p:spPr bwMode="auto">
          <a:xfrm>
            <a:off x="348770" y="3324722"/>
            <a:ext cx="1907775" cy="797315"/>
          </a:xfrm>
          <a:prstGeom prst="rect">
            <a:avLst/>
          </a:prstGeom>
          <a:noFill/>
          <a:ln w="10795" cap="flat" cmpd="sng" algn="ctr">
            <a:solidFill>
              <a:srgbClr val="3C3C41"/>
            </a:solid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dirty="0">
                <a:ln>
                  <a:noFill/>
                </a:ln>
                <a:solidFill>
                  <a:srgbClr val="3C3C41"/>
                </a:solidFill>
                <a:effectLst/>
                <a:uLnTx/>
                <a:uFillTx/>
                <a:latin typeface="Segoe UI"/>
                <a:ea typeface="+mn-ea"/>
                <a:cs typeface="+mn-cs"/>
              </a:rPr>
              <a:t>Tiering</a:t>
            </a:r>
          </a:p>
        </p:txBody>
      </p:sp>
      <p:sp>
        <p:nvSpPr>
          <p:cNvPr id="51" name="Rectangle 50">
            <a:extLst>
              <a:ext uri="{FF2B5EF4-FFF2-40B4-BE49-F238E27FC236}">
                <a16:creationId xmlns:a16="http://schemas.microsoft.com/office/drawing/2014/main" id="{5D60AF59-E011-4E40-A986-F57C914A89CA}"/>
              </a:ext>
            </a:extLst>
          </p:cNvPr>
          <p:cNvSpPr/>
          <p:nvPr/>
        </p:nvSpPr>
        <p:spPr bwMode="auto">
          <a:xfrm>
            <a:off x="320959" y="5371990"/>
            <a:ext cx="1921265" cy="721263"/>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dirty="0">
                <a:ln>
                  <a:noFill/>
                </a:ln>
                <a:solidFill>
                  <a:srgbClr val="3C3C41"/>
                </a:solidFill>
                <a:effectLst/>
                <a:uLnTx/>
                <a:uFillTx/>
                <a:latin typeface="Segoe UI"/>
                <a:ea typeface="+mn-ea"/>
                <a:cs typeface="+mn-cs"/>
              </a:rPr>
              <a:t>Pricing vs. Competitors</a:t>
            </a:r>
          </a:p>
        </p:txBody>
      </p:sp>
      <p:sp>
        <p:nvSpPr>
          <p:cNvPr id="52" name="Rectangle 51">
            <a:extLst>
              <a:ext uri="{FF2B5EF4-FFF2-40B4-BE49-F238E27FC236}">
                <a16:creationId xmlns:a16="http://schemas.microsoft.com/office/drawing/2014/main" id="{A7A325B8-D3AA-4066-A7FE-1BA6EB3BA7DE}"/>
              </a:ext>
            </a:extLst>
          </p:cNvPr>
          <p:cNvSpPr/>
          <p:nvPr/>
        </p:nvSpPr>
        <p:spPr bwMode="auto">
          <a:xfrm>
            <a:off x="2325503" y="3324722"/>
            <a:ext cx="6368160" cy="797315"/>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0" marR="0" lvl="0" indent="-342900"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Basic: designed for apps with light workloads </a:t>
            </a:r>
          </a:p>
          <a:p>
            <a:pPr marL="0" marR="0" lvl="0" indent="-342900"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Standard: mid-level performance and business continuity</a:t>
            </a:r>
          </a:p>
          <a:p>
            <a:pPr marL="0" marR="0" lvl="0" indent="-342900"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Premium: low IO latency workloads and higher business continuity</a:t>
            </a:r>
          </a:p>
        </p:txBody>
      </p:sp>
      <p:sp>
        <p:nvSpPr>
          <p:cNvPr id="53" name="Rectangle 52">
            <a:extLst>
              <a:ext uri="{FF2B5EF4-FFF2-40B4-BE49-F238E27FC236}">
                <a16:creationId xmlns:a16="http://schemas.microsoft.com/office/drawing/2014/main" id="{5BA79354-A1C2-4CF5-8E28-2CE95E132C69}"/>
              </a:ext>
            </a:extLst>
          </p:cNvPr>
          <p:cNvSpPr/>
          <p:nvPr/>
        </p:nvSpPr>
        <p:spPr bwMode="auto">
          <a:xfrm>
            <a:off x="8839199" y="3330819"/>
            <a:ext cx="3118104" cy="797314"/>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General Purpose</a:t>
            </a:r>
          </a:p>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“Business Critical”</a:t>
            </a:r>
          </a:p>
        </p:txBody>
      </p:sp>
      <p:sp>
        <p:nvSpPr>
          <p:cNvPr id="54" name="Rectangle 53">
            <a:extLst>
              <a:ext uri="{FF2B5EF4-FFF2-40B4-BE49-F238E27FC236}">
                <a16:creationId xmlns:a16="http://schemas.microsoft.com/office/drawing/2014/main" id="{A952B172-5B85-40D5-942D-8F315F9CCD04}"/>
              </a:ext>
            </a:extLst>
          </p:cNvPr>
          <p:cNvSpPr/>
          <p:nvPr/>
        </p:nvSpPr>
        <p:spPr bwMode="auto">
          <a:xfrm>
            <a:off x="315651" y="6268041"/>
            <a:ext cx="1921265" cy="588336"/>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dirty="0">
                <a:ln>
                  <a:noFill/>
                </a:ln>
                <a:solidFill>
                  <a:srgbClr val="3C3C41"/>
                </a:solidFill>
                <a:effectLst/>
                <a:uLnTx/>
                <a:uFillTx/>
                <a:latin typeface="Segoe UI"/>
                <a:ea typeface="+mn-ea"/>
                <a:cs typeface="+mn-cs"/>
              </a:rPr>
              <a:t>Hybrid Benefits</a:t>
            </a:r>
          </a:p>
        </p:txBody>
      </p:sp>
      <p:sp>
        <p:nvSpPr>
          <p:cNvPr id="55" name="Rectangle 54">
            <a:extLst>
              <a:ext uri="{FF2B5EF4-FFF2-40B4-BE49-F238E27FC236}">
                <a16:creationId xmlns:a16="http://schemas.microsoft.com/office/drawing/2014/main" id="{77925BB9-5B49-48F1-8E98-CC9190D2FD32}"/>
              </a:ext>
            </a:extLst>
          </p:cNvPr>
          <p:cNvSpPr/>
          <p:nvPr/>
        </p:nvSpPr>
        <p:spPr bwMode="auto">
          <a:xfrm>
            <a:off x="2325503" y="4326659"/>
            <a:ext cx="3099937" cy="902110"/>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DTU – “Database Throughput Unit” – measure of database performance that blends CPU, memory and I/O. </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300" b="0" i="0" u="none" strike="noStrike" kern="0" cap="none" spc="0" normalizeH="0" baseline="0" noProof="0" dirty="0">
              <a:ln>
                <a:noFill/>
              </a:ln>
              <a:solidFill>
                <a:srgbClr val="44546A"/>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EA934F5-8F21-4661-ABCB-124A11611BBD}"/>
              </a:ext>
            </a:extLst>
          </p:cNvPr>
          <p:cNvSpPr/>
          <p:nvPr/>
        </p:nvSpPr>
        <p:spPr bwMode="auto">
          <a:xfrm>
            <a:off x="8839199" y="4323611"/>
            <a:ext cx="3118104" cy="902110"/>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vCore for compute</a:t>
            </a:r>
          </a:p>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GBs for storage</a:t>
            </a:r>
          </a:p>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IOPs for IO</a:t>
            </a:r>
          </a:p>
        </p:txBody>
      </p:sp>
      <p:sp>
        <p:nvSpPr>
          <p:cNvPr id="57" name="Rectangle 56">
            <a:extLst>
              <a:ext uri="{FF2B5EF4-FFF2-40B4-BE49-F238E27FC236}">
                <a16:creationId xmlns:a16="http://schemas.microsoft.com/office/drawing/2014/main" id="{6F1B1132-9E7E-4677-822E-9EDF8F62EC67}"/>
              </a:ext>
            </a:extLst>
          </p:cNvPr>
          <p:cNvSpPr/>
          <p:nvPr/>
        </p:nvSpPr>
        <p:spPr bwMode="auto">
          <a:xfrm>
            <a:off x="8839200" y="6277949"/>
            <a:ext cx="3127248" cy="567658"/>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Yes, EE customers also get 4 cores in General Purpose SKU</a:t>
            </a:r>
          </a:p>
        </p:txBody>
      </p:sp>
      <p:sp>
        <p:nvSpPr>
          <p:cNvPr id="58" name="Rectangle 57">
            <a:extLst>
              <a:ext uri="{FF2B5EF4-FFF2-40B4-BE49-F238E27FC236}">
                <a16:creationId xmlns:a16="http://schemas.microsoft.com/office/drawing/2014/main" id="{5410123F-E83A-4414-923C-15D8D9CE008D}"/>
              </a:ext>
            </a:extLst>
          </p:cNvPr>
          <p:cNvSpPr/>
          <p:nvPr/>
        </p:nvSpPr>
        <p:spPr bwMode="auto">
          <a:xfrm>
            <a:off x="2325503" y="5371990"/>
            <a:ext cx="6368160" cy="713098"/>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342900" marR="0" lvl="0" indent="-342900"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Basic – very cheap because it priced to accommodate web customers</a:t>
            </a:r>
          </a:p>
          <a:p>
            <a:pPr marL="342900" marR="0" lvl="0" indent="-342900"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Standard – comparable pricing but not easily explainable to customer</a:t>
            </a:r>
          </a:p>
          <a:p>
            <a:pPr marL="342900" marR="0" lvl="0" indent="-342900"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Premium – expensive due to additional replicas and IOs</a:t>
            </a:r>
          </a:p>
        </p:txBody>
      </p:sp>
      <p:sp>
        <p:nvSpPr>
          <p:cNvPr id="59" name="Rectangle 58">
            <a:extLst>
              <a:ext uri="{FF2B5EF4-FFF2-40B4-BE49-F238E27FC236}">
                <a16:creationId xmlns:a16="http://schemas.microsoft.com/office/drawing/2014/main" id="{56BA38C0-3A3A-414C-A6D1-5D0212D7465E}"/>
              </a:ext>
            </a:extLst>
          </p:cNvPr>
          <p:cNvSpPr/>
          <p:nvPr/>
        </p:nvSpPr>
        <p:spPr bwMode="auto">
          <a:xfrm>
            <a:off x="8839200" y="5380289"/>
            <a:ext cx="3118104" cy="721263"/>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Priced lower compared to AWS</a:t>
            </a:r>
          </a:p>
        </p:txBody>
      </p:sp>
      <p:sp>
        <p:nvSpPr>
          <p:cNvPr id="60" name="Rectangle 59">
            <a:extLst>
              <a:ext uri="{FF2B5EF4-FFF2-40B4-BE49-F238E27FC236}">
                <a16:creationId xmlns:a16="http://schemas.microsoft.com/office/drawing/2014/main" id="{C48466BF-1404-40C8-84AB-AC49047714BB}"/>
              </a:ext>
            </a:extLst>
          </p:cNvPr>
          <p:cNvSpPr/>
          <p:nvPr/>
        </p:nvSpPr>
        <p:spPr bwMode="auto">
          <a:xfrm>
            <a:off x="2325503" y="6277949"/>
            <a:ext cx="6365865" cy="567658"/>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marL="339725" marR="0" lvl="0" indent="-339725"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No</a:t>
            </a:r>
          </a:p>
        </p:txBody>
      </p:sp>
      <p:sp>
        <p:nvSpPr>
          <p:cNvPr id="61" name="Rectangle 60">
            <a:extLst>
              <a:ext uri="{FF2B5EF4-FFF2-40B4-BE49-F238E27FC236}">
                <a16:creationId xmlns:a16="http://schemas.microsoft.com/office/drawing/2014/main" id="{9FCEF3DF-C4E9-4576-98DF-B0FF753EFD4A}"/>
              </a:ext>
            </a:extLst>
          </p:cNvPr>
          <p:cNvSpPr/>
          <p:nvPr/>
        </p:nvSpPr>
        <p:spPr bwMode="auto">
          <a:xfrm>
            <a:off x="344069" y="2453014"/>
            <a:ext cx="1907775" cy="717140"/>
          </a:xfrm>
          <a:prstGeom prst="rect">
            <a:avLst/>
          </a:prstGeom>
          <a:noFill/>
          <a:ln w="10795" cap="flat" cmpd="sng" algn="ctr">
            <a:solidFill>
              <a:srgbClr val="3C3C41"/>
            </a:solid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dirty="0">
                <a:ln>
                  <a:noFill/>
                </a:ln>
                <a:solidFill>
                  <a:srgbClr val="3C3C41"/>
                </a:solidFill>
                <a:effectLst/>
                <a:uLnTx/>
                <a:uFillTx/>
                <a:latin typeface="Segoe UI"/>
                <a:ea typeface="+mn-ea"/>
                <a:cs typeface="+mn-cs"/>
              </a:rPr>
              <a:t>Best for </a:t>
            </a:r>
          </a:p>
        </p:txBody>
      </p:sp>
      <p:sp>
        <p:nvSpPr>
          <p:cNvPr id="62" name="Rectangle 61">
            <a:extLst>
              <a:ext uri="{FF2B5EF4-FFF2-40B4-BE49-F238E27FC236}">
                <a16:creationId xmlns:a16="http://schemas.microsoft.com/office/drawing/2014/main" id="{14994BF7-DD23-45B3-AF01-701776EE6CC8}"/>
              </a:ext>
            </a:extLst>
          </p:cNvPr>
          <p:cNvSpPr/>
          <p:nvPr/>
        </p:nvSpPr>
        <p:spPr bwMode="auto">
          <a:xfrm>
            <a:off x="2325503" y="2464517"/>
            <a:ext cx="3097467" cy="705637"/>
          </a:xfrm>
          <a:prstGeom prst="rect">
            <a:avLst/>
          </a:prstGeom>
          <a:noFill/>
          <a:ln w="10795" cap="flat" cmpd="sng" algn="ctr">
            <a:solidFill>
              <a:srgbClr val="3C3C41"/>
            </a:solidFill>
            <a:prstDash val="solid"/>
            <a:headEnd type="none" w="med" len="med"/>
            <a:tailEnd type="none" w="med" len="med"/>
          </a:ln>
          <a:effectLst/>
        </p:spPr>
        <p:txBody>
          <a:bodyPr vert="horz" wrap="square" lIns="179285" tIns="0" rIns="179285"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New apps, with a ‘one database per app pattern’ and resources guaranteed at DB level</a:t>
            </a:r>
          </a:p>
        </p:txBody>
      </p:sp>
      <p:sp>
        <p:nvSpPr>
          <p:cNvPr id="63" name="Rectangle 62">
            <a:extLst>
              <a:ext uri="{FF2B5EF4-FFF2-40B4-BE49-F238E27FC236}">
                <a16:creationId xmlns:a16="http://schemas.microsoft.com/office/drawing/2014/main" id="{7D7DDBB8-BEFB-4DBF-9302-65705830460F}"/>
              </a:ext>
            </a:extLst>
          </p:cNvPr>
          <p:cNvSpPr/>
          <p:nvPr/>
        </p:nvSpPr>
        <p:spPr bwMode="auto">
          <a:xfrm>
            <a:off x="8839200" y="2464517"/>
            <a:ext cx="3120453" cy="705637"/>
          </a:xfrm>
          <a:prstGeom prst="rect">
            <a:avLst/>
          </a:prstGeom>
          <a:noFill/>
          <a:ln w="10795" cap="flat" cmpd="sng" algn="ctr">
            <a:solidFill>
              <a:srgbClr val="3C3C41"/>
            </a:solidFill>
            <a:prstDash val="solid"/>
            <a:headEnd type="none" w="med" len="med"/>
            <a:tailEnd type="none" w="med" len="med"/>
          </a:ln>
          <a:effectLst/>
        </p:spPr>
        <p:txBody>
          <a:bodyPr vert="horz" wrap="square" lIns="179285" tIns="0" rIns="179285"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Modernizing large number of existing SQL Server apps from on-premises or IaaS</a:t>
            </a:r>
          </a:p>
        </p:txBody>
      </p:sp>
      <p:sp>
        <p:nvSpPr>
          <p:cNvPr id="64" name="Rectangle 63">
            <a:extLst>
              <a:ext uri="{FF2B5EF4-FFF2-40B4-BE49-F238E27FC236}">
                <a16:creationId xmlns:a16="http://schemas.microsoft.com/office/drawing/2014/main" id="{9CA68AF3-91B4-4D50-B9D2-2F0DDFB26BE8}"/>
              </a:ext>
            </a:extLst>
          </p:cNvPr>
          <p:cNvSpPr/>
          <p:nvPr/>
        </p:nvSpPr>
        <p:spPr bwMode="auto">
          <a:xfrm>
            <a:off x="5590161" y="2464517"/>
            <a:ext cx="3108960" cy="705637"/>
          </a:xfrm>
          <a:prstGeom prst="rect">
            <a:avLst/>
          </a:prstGeom>
          <a:noFill/>
          <a:ln w="10795" cap="flat" cmpd="sng" algn="ctr">
            <a:solidFill>
              <a:srgbClr val="3C3C41"/>
            </a:solidFill>
            <a:prstDash val="solid"/>
            <a:headEnd type="none" w="med" len="med"/>
            <a:tailEnd type="none" w="med" len="med"/>
          </a:ln>
          <a:effectLst/>
        </p:spPr>
        <p:txBody>
          <a:bodyPr vert="horz" wrap="square" lIns="179285" tIns="0" rIns="179285"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44546A"/>
                </a:solidFill>
                <a:effectLst/>
                <a:uLnTx/>
                <a:uFillTx/>
                <a:latin typeface="Segoe UI"/>
                <a:ea typeface="+mn-ea"/>
                <a:cs typeface="+mn-cs"/>
              </a:rPr>
              <a:t>New SaaS apps or modernizing existing apps to SaaS, resource sharing across DBs of existing LOB apps for higher efficiency</a:t>
            </a:r>
          </a:p>
        </p:txBody>
      </p:sp>
      <p:sp>
        <p:nvSpPr>
          <p:cNvPr id="65" name="Rectangle 64">
            <a:extLst>
              <a:ext uri="{FF2B5EF4-FFF2-40B4-BE49-F238E27FC236}">
                <a16:creationId xmlns:a16="http://schemas.microsoft.com/office/drawing/2014/main" id="{54C1C8D1-F2EF-4AA8-9C4B-E611A23999EF}"/>
              </a:ext>
            </a:extLst>
          </p:cNvPr>
          <p:cNvSpPr/>
          <p:nvPr/>
        </p:nvSpPr>
        <p:spPr bwMode="auto">
          <a:xfrm>
            <a:off x="5567680" y="4327354"/>
            <a:ext cx="3126929" cy="902110"/>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44546A"/>
                </a:solidFill>
                <a:effectLst/>
                <a:uLnTx/>
                <a:uFillTx/>
                <a:latin typeface="Segoe UI"/>
                <a:ea typeface="+mn-ea"/>
                <a:cs typeface="+mn-cs"/>
              </a:rPr>
              <a:t>eDTU – elastic “Database Throughput Unit” – measure of database performance that blends CPU, memory and I/O. </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300" b="0" i="0" u="none" strike="noStrike" kern="0" cap="none" spc="0" normalizeH="0" baseline="0" noProof="0" dirty="0">
              <a:ln>
                <a:noFill/>
              </a:ln>
              <a:solidFill>
                <a:srgbClr val="44546A"/>
              </a:solidFill>
              <a:effectLst/>
              <a:uLnTx/>
              <a:uFillTx/>
              <a:latin typeface="Segoe UI"/>
              <a:ea typeface="+mn-ea"/>
              <a:cs typeface="+mn-cs"/>
            </a:endParaRPr>
          </a:p>
        </p:txBody>
      </p:sp>
    </p:spTree>
    <p:extLst>
      <p:ext uri="{BB962C8B-B14F-4D97-AF65-F5344CB8AC3E}">
        <p14:creationId xmlns:p14="http://schemas.microsoft.com/office/powerpoint/2010/main" val="39159489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idx="4294967295"/>
          </p:nvPr>
        </p:nvSpPr>
        <p:spPr>
          <a:xfrm>
            <a:off x="488514" y="2075080"/>
            <a:ext cx="11273425" cy="3508653"/>
          </a:xfrm>
        </p:spPr>
        <p:txBody>
          <a:bodyPr/>
          <a:lstStyle/>
          <a:p>
            <a:r>
              <a:rPr lang="en-US" sz="2800" dirty="0">
                <a:solidFill>
                  <a:schemeClr val="accent2"/>
                </a:solidFill>
              </a:rPr>
              <a:t>Introduction to SQL Managed Instance</a:t>
            </a:r>
            <a:br>
              <a:rPr lang="en-US" sz="2800" dirty="0">
                <a:solidFill>
                  <a:schemeClr val="accent2"/>
                </a:solidFill>
              </a:rPr>
            </a:br>
            <a:br>
              <a:rPr lang="en-US" sz="3200" dirty="0"/>
            </a:br>
            <a:br>
              <a:rPr lang="en-US" sz="2400" dirty="0"/>
            </a:br>
            <a:r>
              <a:rPr lang="en-US" sz="2000" b="0" dirty="0">
                <a:solidFill>
                  <a:schemeClr val="bg1"/>
                </a:solidFill>
                <a:latin typeface="+mn-lt"/>
              </a:rPr>
              <a:t>This lab demonstrates how to create an Azure SQL Database Managed Instance using the Azure Portal in a dedicated subnet of a virtual network. You will learn how to configure networks, security capabilities, and privacy capabilities of your Managed Instance. You will also understand how to size your MI, create disaster recovery protections, and manage &amp; monitor security and performance tuning.</a:t>
            </a:r>
            <a:br>
              <a:rPr lang="en-US" sz="2400" dirty="0">
                <a:solidFill>
                  <a:schemeClr val="bg1"/>
                </a:solidFill>
              </a:rPr>
            </a:br>
            <a:endParaRPr lang="en-US" sz="2400" dirty="0">
              <a:solidFill>
                <a:schemeClr val="bg1"/>
              </a:solidFill>
            </a:endParaRPr>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8065" y="0"/>
            <a:ext cx="938173" cy="938173"/>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4132" y="184509"/>
            <a:ext cx="914400" cy="914400"/>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467655" y="17212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solidFill>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58539" y="494852"/>
            <a:ext cx="1196481"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accent2"/>
                </a:solidFill>
                <a:latin typeface="+mj-lt"/>
              </a:rPr>
              <a:t>Lab</a:t>
            </a:r>
          </a:p>
        </p:txBody>
      </p:sp>
    </p:spTree>
    <p:extLst>
      <p:ext uri="{BB962C8B-B14F-4D97-AF65-F5344CB8AC3E}">
        <p14:creationId xmlns:p14="http://schemas.microsoft.com/office/powerpoint/2010/main" val="18894188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9B987-0AC1-498E-B3FC-1BEA07C1C74A}"/>
              </a:ext>
            </a:extLst>
          </p:cNvPr>
          <p:cNvSpPr>
            <a:spLocks noGrp="1"/>
          </p:cNvSpPr>
          <p:nvPr>
            <p:ph type="title"/>
          </p:nvPr>
        </p:nvSpPr>
        <p:spPr/>
        <p:txBody>
          <a:bodyPr/>
          <a:lstStyle/>
          <a:p>
            <a:r>
              <a:rPr lang="en-US" dirty="0"/>
              <a:t>Azure SQL DB Managed Instance labs</a:t>
            </a:r>
          </a:p>
        </p:txBody>
      </p:sp>
      <p:pic>
        <p:nvPicPr>
          <p:cNvPr id="2" name="Picture 1">
            <a:extLst>
              <a:ext uri="{FF2B5EF4-FFF2-40B4-BE49-F238E27FC236}">
                <a16:creationId xmlns:a16="http://schemas.microsoft.com/office/drawing/2014/main" id="{DD870E34-18AC-4AB8-B95E-05586C22A5A0}"/>
              </a:ext>
            </a:extLst>
          </p:cNvPr>
          <p:cNvPicPr>
            <a:picLocks noChangeAspect="1"/>
          </p:cNvPicPr>
          <p:nvPr/>
        </p:nvPicPr>
        <p:blipFill>
          <a:blip r:embed="rId3"/>
          <a:stretch>
            <a:fillRect/>
          </a:stretch>
        </p:blipFill>
        <p:spPr>
          <a:xfrm>
            <a:off x="10727516" y="1917505"/>
            <a:ext cx="1623825" cy="3372560"/>
          </a:xfrm>
          <a:prstGeom prst="rect">
            <a:avLst/>
          </a:prstGeom>
        </p:spPr>
      </p:pic>
      <p:pic>
        <p:nvPicPr>
          <p:cNvPr id="3" name="Picture 2">
            <a:extLst>
              <a:ext uri="{FF2B5EF4-FFF2-40B4-BE49-F238E27FC236}">
                <a16:creationId xmlns:a16="http://schemas.microsoft.com/office/drawing/2014/main" id="{364CF693-5B2C-4B2F-B548-49FE5A119771}"/>
              </a:ext>
            </a:extLst>
          </p:cNvPr>
          <p:cNvPicPr>
            <a:picLocks noChangeAspect="1"/>
          </p:cNvPicPr>
          <p:nvPr/>
        </p:nvPicPr>
        <p:blipFill>
          <a:blip r:embed="rId4"/>
          <a:stretch>
            <a:fillRect/>
          </a:stretch>
        </p:blipFill>
        <p:spPr>
          <a:xfrm>
            <a:off x="5444966" y="1917506"/>
            <a:ext cx="5141743" cy="3377419"/>
          </a:xfrm>
          <a:prstGeom prst="rect">
            <a:avLst/>
          </a:prstGeom>
        </p:spPr>
      </p:pic>
      <p:sp>
        <p:nvSpPr>
          <p:cNvPr id="5" name="TextBox 4">
            <a:extLst>
              <a:ext uri="{FF2B5EF4-FFF2-40B4-BE49-F238E27FC236}">
                <a16:creationId xmlns:a16="http://schemas.microsoft.com/office/drawing/2014/main" id="{268B2F7A-BE9D-466C-B713-6DCEBE2588F2}"/>
              </a:ext>
            </a:extLst>
          </p:cNvPr>
          <p:cNvSpPr txBox="1"/>
          <p:nvPr/>
        </p:nvSpPr>
        <p:spPr>
          <a:xfrm>
            <a:off x="288507" y="1862607"/>
            <a:ext cx="5183146" cy="3459264"/>
          </a:xfrm>
          <a:prstGeom prst="rect">
            <a:avLst/>
          </a:prstGeom>
          <a:noFill/>
        </p:spPr>
        <p:txBody>
          <a:bodyPr wrap="square" lIns="186521" tIns="149217" rIns="186521" bIns="149217" rtlCol="0">
            <a:spAutoFit/>
          </a:bodyPr>
          <a:lstStyle/>
          <a:p>
            <a:pPr marL="466298" indent="-466298" defTabSz="932597">
              <a:lnSpc>
                <a:spcPct val="90000"/>
              </a:lnSpc>
              <a:spcAft>
                <a:spcPts val="612"/>
              </a:spcAft>
              <a:buFontTx/>
              <a:buAutoNum type="arabicPeriod"/>
            </a:pPr>
            <a:r>
              <a:rPr lang="en-US" sz="1836" dirty="0">
                <a:solidFill>
                  <a:srgbClr val="0078D3"/>
                </a:solidFill>
                <a:latin typeface="Segoe UI"/>
              </a:rPr>
              <a:t>Introduction to SQL Managed Instance</a:t>
            </a: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r>
              <a:rPr lang="en-US" sz="1836" dirty="0">
                <a:solidFill>
                  <a:srgbClr val="0078D3"/>
                </a:solidFill>
                <a:latin typeface="Segoe UI"/>
              </a:rPr>
              <a:t>Migration using SQL Managed Instance</a:t>
            </a: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r>
              <a:rPr lang="en-US" sz="1836" dirty="0">
                <a:solidFill>
                  <a:srgbClr val="0078D3"/>
                </a:solidFill>
                <a:latin typeface="Segoe UI"/>
              </a:rPr>
              <a:t>SQL Managed Instance data integration and business intelligence</a:t>
            </a:r>
          </a:p>
        </p:txBody>
      </p:sp>
      <p:sp>
        <p:nvSpPr>
          <p:cNvPr id="6" name="TextBox 5">
            <a:extLst>
              <a:ext uri="{FF2B5EF4-FFF2-40B4-BE49-F238E27FC236}">
                <a16:creationId xmlns:a16="http://schemas.microsoft.com/office/drawing/2014/main" id="{8D7EDE47-88E0-46B3-8750-6D6296FC20F3}"/>
              </a:ext>
            </a:extLst>
          </p:cNvPr>
          <p:cNvSpPr txBox="1"/>
          <p:nvPr/>
        </p:nvSpPr>
        <p:spPr>
          <a:xfrm>
            <a:off x="8681939" y="1359685"/>
            <a:ext cx="3948310" cy="555610"/>
          </a:xfrm>
          <a:prstGeom prst="rect">
            <a:avLst/>
          </a:prstGeom>
          <a:noFill/>
        </p:spPr>
        <p:txBody>
          <a:bodyPr wrap="square" lIns="186521" tIns="149217" rIns="186521" bIns="149217" rtlCol="0">
            <a:spAutoFit/>
          </a:bodyPr>
          <a:lstStyle/>
          <a:p>
            <a:pPr defTabSz="932597">
              <a:lnSpc>
                <a:spcPct val="90000"/>
              </a:lnSpc>
              <a:spcAft>
                <a:spcPts val="612"/>
              </a:spcAft>
            </a:pPr>
            <a:r>
              <a:rPr lang="en-US" sz="1836" i="1" dirty="0">
                <a:gradFill>
                  <a:gsLst>
                    <a:gs pos="2917">
                      <a:srgbClr val="3C3C41"/>
                    </a:gs>
                    <a:gs pos="30000">
                      <a:srgbClr val="3C3C41"/>
                    </a:gs>
                  </a:gsLst>
                  <a:lin ang="5400000" scaled="0"/>
                </a:gradFill>
                <a:latin typeface="Segoe UI"/>
              </a:rPr>
              <a:t>Use InPrivate browser</a:t>
            </a:r>
          </a:p>
        </p:txBody>
      </p:sp>
      <p:pic>
        <p:nvPicPr>
          <p:cNvPr id="8" name="Picture 7">
            <a:extLst>
              <a:ext uri="{FF2B5EF4-FFF2-40B4-BE49-F238E27FC236}">
                <a16:creationId xmlns:a16="http://schemas.microsoft.com/office/drawing/2014/main" id="{6BCC9809-6ECE-493D-A089-A44AE7E4C82A}"/>
              </a:ext>
            </a:extLst>
          </p:cNvPr>
          <p:cNvPicPr>
            <a:picLocks noChangeAspect="1"/>
          </p:cNvPicPr>
          <p:nvPr/>
        </p:nvPicPr>
        <p:blipFill>
          <a:blip r:embed="rId5"/>
          <a:stretch>
            <a:fillRect/>
          </a:stretch>
        </p:blipFill>
        <p:spPr>
          <a:xfrm>
            <a:off x="0" y="1419245"/>
            <a:ext cx="12436475" cy="4439369"/>
          </a:xfrm>
          <a:prstGeom prst="rect">
            <a:avLst/>
          </a:prstGeom>
        </p:spPr>
      </p:pic>
      <p:sp>
        <p:nvSpPr>
          <p:cNvPr id="9" name="TextBox 8">
            <a:extLst>
              <a:ext uri="{FF2B5EF4-FFF2-40B4-BE49-F238E27FC236}">
                <a16:creationId xmlns:a16="http://schemas.microsoft.com/office/drawing/2014/main" id="{901B9F8B-863B-4B97-B0A0-E577E889B5CE}"/>
              </a:ext>
            </a:extLst>
          </p:cNvPr>
          <p:cNvSpPr txBox="1"/>
          <p:nvPr/>
        </p:nvSpPr>
        <p:spPr>
          <a:xfrm>
            <a:off x="373486" y="6194739"/>
            <a:ext cx="5558188" cy="738664"/>
          </a:xfrm>
          <a:prstGeom prst="rect">
            <a:avLst/>
          </a:prstGeom>
          <a:noFill/>
        </p:spPr>
        <p:txBody>
          <a:bodyPr wrap="none" lIns="0" tIns="0" rIns="0" bIns="0" rtlCol="0">
            <a:spAutoFit/>
          </a:bodyPr>
          <a:lstStyle/>
          <a:p>
            <a:r>
              <a:rPr lang="en-US" sz="1200" dirty="0"/>
              <a:t>Self-paced labs: </a:t>
            </a:r>
            <a:r>
              <a:rPr lang="en-US" sz="1200" b="1" dirty="0">
                <a:hlinkClick r:id="rId6"/>
              </a:rPr>
              <a:t>https://www.microsoft.com/handsonlabs/selfpacedlabs</a:t>
            </a:r>
            <a:endParaRPr lang="en-US" sz="1200" b="1" dirty="0"/>
          </a:p>
          <a:p>
            <a:endParaRPr lang="en-US" sz="1200" dirty="0"/>
          </a:p>
          <a:p>
            <a:r>
              <a:rPr lang="en-US" sz="1200" dirty="0"/>
              <a:t>Instructor led labs: </a:t>
            </a:r>
            <a:r>
              <a:rPr lang="en-US" sz="1200" b="1" dirty="0">
                <a:hlinkClick r:id="rId7"/>
              </a:rPr>
              <a:t>https://www.microsoft.com/handsonlabs/instructorledlabs</a:t>
            </a:r>
            <a:endParaRPr lang="en-US" sz="1200" b="1" dirty="0"/>
          </a:p>
          <a:p>
            <a:endParaRPr lang="en-US" sz="1200" b="1" dirty="0"/>
          </a:p>
        </p:txBody>
      </p:sp>
    </p:spTree>
    <p:extLst>
      <p:ext uri="{BB962C8B-B14F-4D97-AF65-F5344CB8AC3E}">
        <p14:creationId xmlns:p14="http://schemas.microsoft.com/office/powerpoint/2010/main" val="39400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8B55-EE81-444D-93CA-7ED1672D5FF9}"/>
              </a:ext>
            </a:extLst>
          </p:cNvPr>
          <p:cNvSpPr>
            <a:spLocks noGrp="1"/>
          </p:cNvSpPr>
          <p:nvPr>
            <p:ph type="title"/>
          </p:nvPr>
        </p:nvSpPr>
        <p:spPr>
          <a:xfrm>
            <a:off x="523211" y="869103"/>
            <a:ext cx="11570468" cy="4109587"/>
          </a:xfrm>
        </p:spPr>
        <p:txBody>
          <a:bodyPr/>
          <a:lstStyle/>
          <a:p>
            <a:r>
              <a:rPr lang="en-US" sz="4000" dirty="0">
                <a:solidFill>
                  <a:schemeClr val="accent2"/>
                </a:solidFill>
              </a:rPr>
              <a:t>Lab</a:t>
            </a:r>
            <a:br>
              <a:rPr lang="en-US" sz="6000" dirty="0">
                <a:solidFill>
                  <a:schemeClr val="accent2"/>
                </a:solidFill>
              </a:rPr>
            </a:br>
            <a:br>
              <a:rPr lang="en-US" sz="6000" dirty="0">
                <a:solidFill>
                  <a:schemeClr val="accent2"/>
                </a:solidFill>
              </a:rPr>
            </a:br>
            <a:br>
              <a:rPr lang="en-US" dirty="0">
                <a:solidFill>
                  <a:schemeClr val="accent2"/>
                </a:solidFill>
              </a:rPr>
            </a:br>
            <a:r>
              <a:rPr lang="en-US" sz="2800" dirty="0">
                <a:solidFill>
                  <a:schemeClr val="accent2"/>
                </a:solidFill>
              </a:rPr>
              <a:t>Creating a network and Managed Instance​</a:t>
            </a:r>
            <a:br>
              <a:rPr lang="en-US" sz="4000" dirty="0"/>
            </a:br>
            <a:br>
              <a:rPr lang="en-US" sz="6600" u="sng" dirty="0">
                <a:solidFill>
                  <a:srgbClr val="FFFF00"/>
                </a:solidFill>
              </a:rPr>
            </a:br>
            <a:r>
              <a:rPr lang="en-US" sz="6600" u="sng" dirty="0">
                <a:solidFill>
                  <a:srgbClr val="FFFF00"/>
                </a:solidFill>
                <a:hlinkClick r:id="rId3">
                  <a:extLst>
                    <a:ext uri="{A12FA001-AC4F-418D-AE19-62706E023703}">
                      <ahyp:hlinkClr xmlns:ahyp="http://schemas.microsoft.com/office/drawing/2018/hyperlinkcolor" val="tx"/>
                    </a:ext>
                  </a:extLst>
                </a:hlinkClick>
              </a:rPr>
              <a:t>http://tinyurl.com/?????????</a:t>
            </a:r>
            <a:endParaRPr lang="en-US" sz="7200" dirty="0">
              <a:solidFill>
                <a:srgbClr val="FFFF00"/>
              </a:solidFill>
            </a:endParaRPr>
          </a:p>
        </p:txBody>
      </p:sp>
    </p:spTree>
    <p:extLst>
      <p:ext uri="{BB962C8B-B14F-4D97-AF65-F5344CB8AC3E}">
        <p14:creationId xmlns:p14="http://schemas.microsoft.com/office/powerpoint/2010/main" val="2128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E7978-23B8-445C-BE80-FAC68C1F5F1D}"/>
              </a:ext>
            </a:extLst>
          </p:cNvPr>
          <p:cNvSpPr>
            <a:spLocks noGrp="1"/>
          </p:cNvSpPr>
          <p:nvPr>
            <p:ph type="title"/>
          </p:nvPr>
        </p:nvSpPr>
        <p:spPr/>
        <p:txBody>
          <a:bodyPr/>
          <a:lstStyle/>
          <a:p>
            <a:r>
              <a:rPr lang="en-US" dirty="0"/>
              <a:t>Azure SQL Database Managed Instance</a:t>
            </a:r>
          </a:p>
        </p:txBody>
      </p:sp>
      <p:sp>
        <p:nvSpPr>
          <p:cNvPr id="5" name="Rectangle 55">
            <a:extLst>
              <a:ext uri="{FF2B5EF4-FFF2-40B4-BE49-F238E27FC236}">
                <a16:creationId xmlns:a16="http://schemas.microsoft.com/office/drawing/2014/main" id="{98D09968-1CC6-4833-8B34-22546C0A72BB}"/>
              </a:ext>
            </a:extLst>
          </p:cNvPr>
          <p:cNvSpPr>
            <a:spLocks noChangeArrowheads="1"/>
          </p:cNvSpPr>
          <p:nvPr/>
        </p:nvSpPr>
        <p:spPr bwMode="auto">
          <a:xfrm>
            <a:off x="8368321" y="5040012"/>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Semilight"/>
              <a:ea typeface="+mn-ea"/>
              <a:cs typeface="+mn-cs"/>
            </a:endParaRPr>
          </a:p>
        </p:txBody>
      </p:sp>
      <p:sp>
        <p:nvSpPr>
          <p:cNvPr id="6" name="Rectangle 56">
            <a:extLst>
              <a:ext uri="{FF2B5EF4-FFF2-40B4-BE49-F238E27FC236}">
                <a16:creationId xmlns:a16="http://schemas.microsoft.com/office/drawing/2014/main" id="{72DA587C-FB39-4B0C-82F5-6297F2F80886}"/>
              </a:ext>
            </a:extLst>
          </p:cNvPr>
          <p:cNvSpPr>
            <a:spLocks noChangeArrowheads="1"/>
          </p:cNvSpPr>
          <p:nvPr/>
        </p:nvSpPr>
        <p:spPr bwMode="auto">
          <a:xfrm>
            <a:off x="7161926" y="5849269"/>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Semilight"/>
              <a:ea typeface="+mn-ea"/>
              <a:cs typeface="+mn-cs"/>
            </a:endParaRPr>
          </a:p>
        </p:txBody>
      </p:sp>
      <p:sp>
        <p:nvSpPr>
          <p:cNvPr id="7" name="Freeform 57">
            <a:extLst>
              <a:ext uri="{FF2B5EF4-FFF2-40B4-BE49-F238E27FC236}">
                <a16:creationId xmlns:a16="http://schemas.microsoft.com/office/drawing/2014/main" id="{5F76A1CF-65AC-4D59-B8E4-E78BB7219F6F}"/>
              </a:ext>
            </a:extLst>
          </p:cNvPr>
          <p:cNvSpPr>
            <a:spLocks/>
          </p:cNvSpPr>
          <p:nvPr/>
        </p:nvSpPr>
        <p:spPr bwMode="auto">
          <a:xfrm>
            <a:off x="5213842" y="1554338"/>
            <a:ext cx="6243261" cy="3763783"/>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Semilight"/>
              <a:ea typeface="+mn-ea"/>
              <a:cs typeface="+mn-cs"/>
            </a:endParaRPr>
          </a:p>
        </p:txBody>
      </p:sp>
      <p:sp>
        <p:nvSpPr>
          <p:cNvPr id="10" name="Text Placeholder 2">
            <a:extLst>
              <a:ext uri="{FF2B5EF4-FFF2-40B4-BE49-F238E27FC236}">
                <a16:creationId xmlns:a16="http://schemas.microsoft.com/office/drawing/2014/main" id="{325A1770-81F9-448B-B30C-64E1F7B3DC4C}"/>
              </a:ext>
            </a:extLst>
          </p:cNvPr>
          <p:cNvSpPr txBox="1">
            <a:spLocks/>
          </p:cNvSpPr>
          <p:nvPr/>
        </p:nvSpPr>
        <p:spPr>
          <a:xfrm>
            <a:off x="453902" y="2554764"/>
            <a:ext cx="4731415" cy="2318572"/>
          </a:xfrm>
          <a:prstGeom prst="rect">
            <a:avLst/>
          </a:prstGeom>
        </p:spPr>
        <p:txBody>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2000" spc="0" baseline="0">
                <a:solidFill>
                  <a:srgbClr val="0070C0"/>
                </a:solidFill>
                <a:latin typeface="+mj-lt"/>
              </a:defRPr>
            </a:lvl1pPr>
            <a:lvl2pPr marL="0" marR="0" indent="0" fontAlgn="auto">
              <a:lnSpc>
                <a:spcPct val="100000"/>
              </a:lnSpc>
              <a:spcBef>
                <a:spcPts val="0"/>
              </a:spcBef>
              <a:spcAft>
                <a:spcPts val="0"/>
              </a:spcAft>
              <a:buClrTx/>
              <a:buSzPct val="90000"/>
              <a:buFont typeface="Wingdings" panose="05000000000000000000" pitchFamily="2" charset="2"/>
              <a:buNone/>
              <a:tabLst/>
              <a:defRPr sz="2000" spc="0" baseline="0"/>
            </a:lvl2pPr>
            <a:lvl3pPr marL="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0" marR="0" indent="0" fontAlgn="auto">
              <a:lnSpc>
                <a:spcPct val="100000"/>
              </a:lnSpc>
              <a:spcBef>
                <a:spcPts val="0"/>
              </a:spcBef>
              <a:spcAft>
                <a:spcPts val="0"/>
              </a:spcAft>
              <a:buClrTx/>
              <a:buSzPct val="90000"/>
              <a:buFont typeface="Wingdings" panose="05000000000000000000" pitchFamily="2" charset="2"/>
              <a:buNone/>
              <a:tabLst/>
              <a:defRPr sz="1200" b="1" spc="0" baseline="0"/>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2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t>Start provisioning in azure portal</a:t>
            </a:r>
          </a:p>
          <a:p>
            <a:endParaRPr lang="en-US" dirty="0"/>
          </a:p>
          <a:p>
            <a:r>
              <a:rPr lang="en-US" dirty="0"/>
              <a:t>Download template to automate</a:t>
            </a:r>
          </a:p>
          <a:p>
            <a:endParaRPr lang="en-US" dirty="0"/>
          </a:p>
          <a:p>
            <a:r>
              <a:rPr lang="en-US" dirty="0"/>
              <a:t>QuickStart walkthrough on docs</a:t>
            </a:r>
          </a:p>
        </p:txBody>
      </p:sp>
      <p:pic>
        <p:nvPicPr>
          <p:cNvPr id="2" name="Picture 1">
            <a:extLst>
              <a:ext uri="{FF2B5EF4-FFF2-40B4-BE49-F238E27FC236}">
                <a16:creationId xmlns:a16="http://schemas.microsoft.com/office/drawing/2014/main" id="{F88C1173-3B57-4253-B386-CC69EE8D8DE2}"/>
              </a:ext>
            </a:extLst>
          </p:cNvPr>
          <p:cNvPicPr>
            <a:picLocks noChangeAspect="1"/>
          </p:cNvPicPr>
          <p:nvPr/>
        </p:nvPicPr>
        <p:blipFill rotWithShape="1">
          <a:blip r:embed="rId3"/>
          <a:srcRect r="4802"/>
          <a:stretch/>
        </p:blipFill>
        <p:spPr>
          <a:xfrm>
            <a:off x="5412064" y="1723863"/>
            <a:ext cx="5862389" cy="3394129"/>
          </a:xfrm>
          <a:prstGeom prst="rect">
            <a:avLst/>
          </a:prstGeom>
        </p:spPr>
      </p:pic>
      <p:sp>
        <p:nvSpPr>
          <p:cNvPr id="11" name="TextBox 10">
            <a:extLst>
              <a:ext uri="{FF2B5EF4-FFF2-40B4-BE49-F238E27FC236}">
                <a16:creationId xmlns:a16="http://schemas.microsoft.com/office/drawing/2014/main" id="{41F0F12F-4DA6-4F8E-B08C-0EF5C0B68828}"/>
              </a:ext>
            </a:extLst>
          </p:cNvPr>
          <p:cNvSpPr txBox="1"/>
          <p:nvPr/>
        </p:nvSpPr>
        <p:spPr>
          <a:xfrm>
            <a:off x="421616" y="5662844"/>
            <a:ext cx="5696609" cy="919012"/>
          </a:xfrm>
          <a:prstGeom prst="rect">
            <a:avLst/>
          </a:prstGeom>
          <a:noFill/>
        </p:spPr>
        <p:txBody>
          <a:bodyPr wrap="square" lIns="93260" tIns="46630" rIns="93260" bIns="46630" rtlCol="0">
            <a:spAutoFit/>
          </a:bodyPr>
          <a:lstStyle>
            <a:defPPr>
              <a:defRPr lang="en-US"/>
            </a:defPPr>
            <a:lvl1pPr>
              <a:lnSpc>
                <a:spcPct val="90000"/>
              </a:lnSpc>
              <a:spcAft>
                <a:spcPts val="612"/>
              </a:spcAft>
              <a:defRPr>
                <a:solidFill>
                  <a:srgbClr val="0070C0"/>
                </a:solidFill>
              </a:defRPr>
            </a:lvl1pPr>
          </a:lstStyle>
          <a:p>
            <a:r>
              <a:rPr lang="en-US" dirty="0">
                <a:hlinkClick r:id="rId4"/>
              </a:rPr>
              <a:t>https://docs.microsoft.com/en-us/azure/sql-database/sql-database-managed-instance-get-started</a:t>
            </a:r>
            <a:endParaRPr lang="en-US" dirty="0"/>
          </a:p>
          <a:p>
            <a:endParaRPr lang="en-US" dirty="0"/>
          </a:p>
        </p:txBody>
      </p:sp>
      <p:pic>
        <p:nvPicPr>
          <p:cNvPr id="13" name="Picture 12">
            <a:extLst>
              <a:ext uri="{FF2B5EF4-FFF2-40B4-BE49-F238E27FC236}">
                <a16:creationId xmlns:a16="http://schemas.microsoft.com/office/drawing/2014/main" id="{40C96D46-39B4-4A97-AFA4-82BDBCF4724E}"/>
              </a:ext>
            </a:extLst>
          </p:cNvPr>
          <p:cNvPicPr>
            <a:picLocks noChangeAspect="1"/>
          </p:cNvPicPr>
          <p:nvPr/>
        </p:nvPicPr>
        <p:blipFill>
          <a:blip r:embed="rId5"/>
          <a:stretch>
            <a:fillRect/>
          </a:stretch>
        </p:blipFill>
        <p:spPr>
          <a:xfrm>
            <a:off x="10136647" y="1906010"/>
            <a:ext cx="1146489" cy="3218151"/>
          </a:xfrm>
          <a:prstGeom prst="rect">
            <a:avLst/>
          </a:prstGeom>
        </p:spPr>
      </p:pic>
      <p:pic>
        <p:nvPicPr>
          <p:cNvPr id="14" name="Picture 13">
            <a:extLst>
              <a:ext uri="{FF2B5EF4-FFF2-40B4-BE49-F238E27FC236}">
                <a16:creationId xmlns:a16="http://schemas.microsoft.com/office/drawing/2014/main" id="{84DF25DE-B7B1-429D-A201-04D33BF98AEB}"/>
              </a:ext>
            </a:extLst>
          </p:cNvPr>
          <p:cNvPicPr>
            <a:picLocks noChangeAspect="1"/>
          </p:cNvPicPr>
          <p:nvPr/>
        </p:nvPicPr>
        <p:blipFill rotWithShape="1">
          <a:blip r:embed="rId6"/>
          <a:srcRect r="2016"/>
          <a:stretch/>
        </p:blipFill>
        <p:spPr>
          <a:xfrm>
            <a:off x="5408784" y="1724197"/>
            <a:ext cx="5915891" cy="3404299"/>
          </a:xfrm>
          <a:prstGeom prst="rect">
            <a:avLst/>
          </a:prstGeom>
        </p:spPr>
      </p:pic>
    </p:spTree>
    <p:extLst>
      <p:ext uri="{BB962C8B-B14F-4D97-AF65-F5344CB8AC3E}">
        <p14:creationId xmlns:p14="http://schemas.microsoft.com/office/powerpoint/2010/main" val="3775403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87C5AD-2FF0-40C6-A72A-D9F07589785F}"/>
              </a:ext>
            </a:extLst>
          </p:cNvPr>
          <p:cNvSpPr>
            <a:spLocks noGrp="1"/>
          </p:cNvSpPr>
          <p:nvPr>
            <p:ph type="title"/>
          </p:nvPr>
        </p:nvSpPr>
        <p:spPr>
          <a:xfrm>
            <a:off x="600058" y="466301"/>
            <a:ext cx="11980315" cy="1107996"/>
          </a:xfrm>
        </p:spPr>
        <p:txBody>
          <a:bodyPr/>
          <a:lstStyle/>
          <a:p>
            <a:r>
              <a:rPr lang="en-US" sz="3600" dirty="0"/>
              <a:t>Connecting to an Azure SQL Database Managed Instance</a:t>
            </a:r>
          </a:p>
        </p:txBody>
      </p:sp>
      <p:graphicFrame>
        <p:nvGraphicFramePr>
          <p:cNvPr id="4" name="Table 3">
            <a:extLst>
              <a:ext uri="{FF2B5EF4-FFF2-40B4-BE49-F238E27FC236}">
                <a16:creationId xmlns:a16="http://schemas.microsoft.com/office/drawing/2014/main" id="{90FFAEB0-D7F2-4DC7-B626-7364D0DDBC32}"/>
              </a:ext>
            </a:extLst>
          </p:cNvPr>
          <p:cNvGraphicFramePr>
            <a:graphicFrameLocks noGrp="1"/>
          </p:cNvGraphicFramePr>
          <p:nvPr>
            <p:extLst/>
          </p:nvPr>
        </p:nvGraphicFramePr>
        <p:xfrm>
          <a:off x="549625" y="1925007"/>
          <a:ext cx="6800850" cy="3548271"/>
        </p:xfrm>
        <a:graphic>
          <a:graphicData uri="http://schemas.openxmlformats.org/drawingml/2006/table">
            <a:tbl>
              <a:tblPr/>
              <a:tblGrid>
                <a:gridCol w="3585599">
                  <a:extLst>
                    <a:ext uri="{9D8B030D-6E8A-4147-A177-3AD203B41FA5}">
                      <a16:colId xmlns:a16="http://schemas.microsoft.com/office/drawing/2014/main" val="1064511602"/>
                    </a:ext>
                  </a:extLst>
                </a:gridCol>
                <a:gridCol w="3215251">
                  <a:extLst>
                    <a:ext uri="{9D8B030D-6E8A-4147-A177-3AD203B41FA5}">
                      <a16:colId xmlns:a16="http://schemas.microsoft.com/office/drawing/2014/main" val="3631972804"/>
                    </a:ext>
                  </a:extLst>
                </a:gridCol>
              </a:tblGrid>
              <a:tr h="347977">
                <a:tc>
                  <a:txBody>
                    <a:bodyPr/>
                    <a:lstStyle/>
                    <a:p>
                      <a:pPr algn="l" fontAlgn="base"/>
                      <a:r>
                        <a:rPr lang="en-US" sz="1800" b="1" i="0" dirty="0">
                          <a:solidFill>
                            <a:schemeClr val="bg1"/>
                          </a:solidFill>
                          <a:effectLst/>
                          <a:latin typeface="Segoe UI" panose="020B0502040204020203" pitchFamily="34" charset="0"/>
                        </a:rPr>
                        <a:t>Driver/tool​</a:t>
                      </a:r>
                      <a:endParaRPr lang="en-US" sz="1800" b="1" i="0" dirty="0">
                        <a:solidFill>
                          <a:schemeClr val="bg1"/>
                        </a:solidFill>
                        <a:effectLst/>
                      </a:endParaRPr>
                    </a:p>
                  </a:txBody>
                  <a:tcPr marL="34855" marR="34855" marT="17427" marB="1742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ase"/>
                      <a:r>
                        <a:rPr lang="en-US" sz="1800" b="1" i="0" dirty="0">
                          <a:solidFill>
                            <a:schemeClr val="bg1"/>
                          </a:solidFill>
                          <a:effectLst/>
                          <a:latin typeface="Segoe UI" panose="020B0502040204020203" pitchFamily="34" charset="0"/>
                        </a:rPr>
                        <a:t>Version​</a:t>
                      </a:r>
                      <a:endParaRPr lang="en-US" sz="1800" b="1" i="0" dirty="0">
                        <a:solidFill>
                          <a:schemeClr val="bg1"/>
                        </a:solidFill>
                        <a:effectLst/>
                      </a:endParaRPr>
                    </a:p>
                  </a:txBody>
                  <a:tcPr marL="34855" marR="34855" marT="17427" marB="1742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850971983"/>
                  </a:ext>
                </a:extLst>
              </a:tr>
              <a:tr h="682030">
                <a:tc>
                  <a:txBody>
                    <a:bodyPr/>
                    <a:lstStyle/>
                    <a:p>
                      <a:pPr algn="l" fontAlgn="base"/>
                      <a:r>
                        <a:rPr lang="en-US" sz="1800" b="0" i="0" dirty="0">
                          <a:solidFill>
                            <a:srgbClr val="1A1A1A"/>
                          </a:solidFill>
                          <a:effectLst/>
                          <a:latin typeface="Segoe UI" panose="020B0502040204020203" pitchFamily="34" charset="0"/>
                        </a:rPr>
                        <a:t>.NET Framework​</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dirty="0">
                          <a:solidFill>
                            <a:srgbClr val="1A1A1A"/>
                          </a:solidFill>
                          <a:effectLst/>
                          <a:latin typeface="Segoe UI" panose="020B0502040204020203" pitchFamily="34" charset="0"/>
                        </a:rPr>
                        <a:t>4.6.1 (or .NET Core)​</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2844310"/>
                  </a:ext>
                </a:extLst>
              </a:tr>
              <a:tr h="367247">
                <a:tc>
                  <a:txBody>
                    <a:bodyPr/>
                    <a:lstStyle/>
                    <a:p>
                      <a:pPr algn="l" fontAlgn="base"/>
                      <a:r>
                        <a:rPr lang="en-US" sz="1800" b="0" i="0" dirty="0">
                          <a:solidFill>
                            <a:srgbClr val="1A1A1A"/>
                          </a:solidFill>
                          <a:effectLst/>
                          <a:latin typeface="Segoe UI" panose="020B0502040204020203" pitchFamily="34" charset="0"/>
                        </a:rPr>
                        <a:t>ODBC driver​</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dirty="0">
                          <a:solidFill>
                            <a:srgbClr val="1A1A1A"/>
                          </a:solidFill>
                          <a:effectLst/>
                          <a:latin typeface="Segoe UI" panose="020B0502040204020203" pitchFamily="34" charset="0"/>
                        </a:rPr>
                        <a:t>v17​</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5191348"/>
                  </a:ext>
                </a:extLst>
              </a:tr>
              <a:tr h="367247">
                <a:tc>
                  <a:txBody>
                    <a:bodyPr/>
                    <a:lstStyle/>
                    <a:p>
                      <a:pPr algn="l" fontAlgn="base"/>
                      <a:r>
                        <a:rPr lang="en-US" sz="1800" b="0" i="0" dirty="0">
                          <a:solidFill>
                            <a:srgbClr val="1A1A1A"/>
                          </a:solidFill>
                          <a:effectLst/>
                          <a:latin typeface="Segoe UI" panose="020B0502040204020203" pitchFamily="34" charset="0"/>
                        </a:rPr>
                        <a:t>PHP driver​</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dirty="0">
                          <a:solidFill>
                            <a:srgbClr val="1A1A1A"/>
                          </a:solidFill>
                          <a:effectLst/>
                          <a:latin typeface="Segoe UI" panose="020B0502040204020203" pitchFamily="34" charset="0"/>
                        </a:rPr>
                        <a:t>5.2.0​</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9458448"/>
                  </a:ext>
                </a:extLst>
              </a:tr>
              <a:tr h="367247">
                <a:tc>
                  <a:txBody>
                    <a:bodyPr/>
                    <a:lstStyle/>
                    <a:p>
                      <a:pPr algn="l" fontAlgn="base"/>
                      <a:r>
                        <a:rPr lang="en-US" sz="1800" b="0" i="0" dirty="0">
                          <a:solidFill>
                            <a:srgbClr val="1A1A1A"/>
                          </a:solidFill>
                          <a:effectLst/>
                          <a:latin typeface="Segoe UI" panose="020B0502040204020203" pitchFamily="34" charset="0"/>
                        </a:rPr>
                        <a:t>JDBC driver​</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dirty="0">
                          <a:solidFill>
                            <a:srgbClr val="1A1A1A"/>
                          </a:solidFill>
                          <a:effectLst/>
                          <a:latin typeface="Segoe UI" panose="020B0502040204020203" pitchFamily="34" charset="0"/>
                        </a:rPr>
                        <a:t>6.4.0​</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811050"/>
                  </a:ext>
                </a:extLst>
              </a:tr>
              <a:tr h="524638">
                <a:tc>
                  <a:txBody>
                    <a:bodyPr/>
                    <a:lstStyle/>
                    <a:p>
                      <a:pPr algn="l" fontAlgn="base"/>
                      <a:r>
                        <a:rPr lang="en-US" sz="1800" b="0" i="0" dirty="0">
                          <a:solidFill>
                            <a:srgbClr val="1A1A1A"/>
                          </a:solidFill>
                          <a:effectLst/>
                          <a:latin typeface="Segoe UI" panose="020B0502040204020203" pitchFamily="34" charset="0"/>
                        </a:rPr>
                        <a:t>Node.js driver​</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dirty="0">
                          <a:solidFill>
                            <a:srgbClr val="1A1A1A"/>
                          </a:solidFill>
                          <a:effectLst/>
                          <a:latin typeface="Segoe UI" panose="020B0502040204020203" pitchFamily="34" charset="0"/>
                        </a:rPr>
                        <a:t>2.1.1​</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424571"/>
                  </a:ext>
                </a:extLst>
              </a:tr>
              <a:tr h="367247">
                <a:tc>
                  <a:txBody>
                    <a:bodyPr/>
                    <a:lstStyle/>
                    <a:p>
                      <a:pPr algn="l" fontAlgn="base"/>
                      <a:r>
                        <a:rPr lang="en-US" sz="1800" b="0" i="0" dirty="0">
                          <a:solidFill>
                            <a:srgbClr val="1A1A1A"/>
                          </a:solidFill>
                          <a:effectLst/>
                          <a:latin typeface="Segoe UI" panose="020B0502040204020203" pitchFamily="34" charset="0"/>
                        </a:rPr>
                        <a:t>OLEDB driver​</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dirty="0">
                          <a:solidFill>
                            <a:srgbClr val="1A1A1A"/>
                          </a:solidFill>
                          <a:effectLst/>
                          <a:latin typeface="Segoe UI" panose="020B0502040204020203" pitchFamily="34" charset="0"/>
                        </a:rPr>
                        <a:t>18.0.2.0​</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8120607"/>
                  </a:ext>
                </a:extLst>
              </a:tr>
              <a:tr h="524638">
                <a:tc>
                  <a:txBody>
                    <a:bodyPr/>
                    <a:lstStyle/>
                    <a:p>
                      <a:pPr algn="l" fontAlgn="base"/>
                      <a:r>
                        <a:rPr lang="en-US" sz="1800" b="0" i="0" dirty="0">
                          <a:solidFill>
                            <a:srgbClr val="1A1A1A"/>
                          </a:solidFill>
                          <a:effectLst/>
                          <a:latin typeface="Segoe UI" panose="020B0502040204020203" pitchFamily="34" charset="0"/>
                        </a:rPr>
                        <a:t>SSMS​</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dirty="0">
                          <a:solidFill>
                            <a:srgbClr val="1A1A1A"/>
                          </a:solidFill>
                          <a:effectLst/>
                          <a:latin typeface="Segoe UI" panose="020B0502040204020203" pitchFamily="34" charset="0"/>
                        </a:rPr>
                        <a:t>17.8.1 or </a:t>
                      </a:r>
                      <a:r>
                        <a:rPr lang="en-US" sz="1800" b="0" i="0" u="sng" strike="noStrike" dirty="0">
                          <a:solidFill>
                            <a:srgbClr val="1A1A1A"/>
                          </a:solidFill>
                          <a:effectLst/>
                          <a:latin typeface="Segoe UI" panose="020B0502040204020203" pitchFamily="34" charset="0"/>
                          <a:hlinkClick r:id="rId2"/>
                        </a:rPr>
                        <a:t>higher</a:t>
                      </a:r>
                      <a:r>
                        <a:rPr lang="en-US" sz="1800" b="0" i="0" dirty="0">
                          <a:solidFill>
                            <a:srgbClr val="1A1A1A"/>
                          </a:solidFill>
                          <a:effectLst/>
                          <a:latin typeface="Segoe UI" panose="020B0502040204020203" pitchFamily="34" charset="0"/>
                        </a:rPr>
                        <a:t>​</a:t>
                      </a:r>
                      <a:endParaRPr lang="en-US" sz="1800" b="0" i="0" dirty="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0820736"/>
                  </a:ext>
                </a:extLst>
              </a:tr>
            </a:tbl>
          </a:graphicData>
        </a:graphic>
      </p:graphicFrame>
    </p:spTree>
    <p:extLst>
      <p:ext uri="{BB962C8B-B14F-4D97-AF65-F5344CB8AC3E}">
        <p14:creationId xmlns:p14="http://schemas.microsoft.com/office/powerpoint/2010/main" val="26886223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13F36-E8FE-4372-B16B-10B31BD4300D}"/>
              </a:ext>
            </a:extLst>
          </p:cNvPr>
          <p:cNvSpPr>
            <a:spLocks noGrp="1"/>
          </p:cNvSpPr>
          <p:nvPr>
            <p:ph type="title"/>
          </p:nvPr>
        </p:nvSpPr>
        <p:spPr/>
        <p:txBody>
          <a:bodyPr/>
          <a:lstStyle/>
          <a:p>
            <a:r>
              <a:rPr lang="en-ZA" dirty="0"/>
              <a:t>Deployment resources</a:t>
            </a:r>
            <a:endParaRPr lang="en-US" dirty="0"/>
          </a:p>
        </p:txBody>
      </p:sp>
      <p:sp>
        <p:nvSpPr>
          <p:cNvPr id="5" name="Rectangle 4">
            <a:extLst>
              <a:ext uri="{FF2B5EF4-FFF2-40B4-BE49-F238E27FC236}">
                <a16:creationId xmlns:a16="http://schemas.microsoft.com/office/drawing/2014/main" id="{1AFCD370-F21B-4FCB-9C94-967626766186}"/>
              </a:ext>
            </a:extLst>
          </p:cNvPr>
          <p:cNvSpPr/>
          <p:nvPr/>
        </p:nvSpPr>
        <p:spPr>
          <a:xfrm>
            <a:off x="486149" y="1814340"/>
            <a:ext cx="12094225" cy="3785652"/>
          </a:xfrm>
          <a:prstGeom prst="rect">
            <a:avLst/>
          </a:prstGeom>
        </p:spPr>
        <p:txBody>
          <a:bodyPr wrap="square">
            <a:spAutoFit/>
          </a:bodyPr>
          <a:lstStyle/>
          <a:p>
            <a:pPr>
              <a:spcBef>
                <a:spcPts val="1600"/>
              </a:spcBef>
            </a:pPr>
            <a:r>
              <a:rPr lang="en-US" b="1" dirty="0">
                <a:solidFill>
                  <a:srgbClr val="0070C0"/>
                </a:solidFill>
                <a:latin typeface="Segoe UI Semibold" panose="020B0702040204020203" pitchFamily="34" charset="0"/>
                <a:cs typeface="Segoe UI Semibold" panose="020B0702040204020203" pitchFamily="34" charset="0"/>
              </a:rPr>
              <a:t>Portal Deployment walk-through </a:t>
            </a:r>
          </a:p>
          <a:p>
            <a:pPr>
              <a:spcBef>
                <a:spcPts val="600"/>
              </a:spcBef>
            </a:pPr>
            <a:r>
              <a:rPr lang="en-ZA" dirty="0">
                <a:hlinkClick r:id="rId2">
                  <a:extLst>
                    <a:ext uri="{A12FA001-AC4F-418D-AE19-62706E023703}">
                      <ahyp:hlinkClr xmlns:ahyp="http://schemas.microsoft.com/office/drawing/2018/hyperlinkcolor" val="tx"/>
                    </a:ext>
                  </a:extLst>
                </a:hlinkClick>
              </a:rPr>
              <a:t>https://docs.microsoft.com/en-us/azure/sql-database/sql-database-managed-instance-create-tutorial-portal</a:t>
            </a:r>
            <a:endParaRPr lang="en-ZA" dirty="0"/>
          </a:p>
          <a:p>
            <a:pPr>
              <a:spcBef>
                <a:spcPts val="600"/>
              </a:spcBef>
            </a:pPr>
            <a:r>
              <a:rPr lang="en-ZA" dirty="0">
                <a:hlinkClick r:id="rId3">
                  <a:extLst>
                    <a:ext uri="{A12FA001-AC4F-418D-AE19-62706E023703}">
                      <ahyp:hlinkClr xmlns:ahyp="http://schemas.microsoft.com/office/drawing/2018/hyperlinkcolor" val="tx"/>
                    </a:ext>
                  </a:extLst>
                </a:hlinkClick>
              </a:rPr>
              <a:t>https://docs.microsoft.com/en-us/azure/sql-database/sql-database-managed-instance-vnet-configuration</a:t>
            </a:r>
            <a:endParaRPr lang="en-ZA" dirty="0"/>
          </a:p>
          <a:p>
            <a:pPr>
              <a:spcBef>
                <a:spcPts val="1600"/>
              </a:spcBef>
            </a:pPr>
            <a:endParaRPr lang="en-US" b="1" dirty="0">
              <a:solidFill>
                <a:srgbClr val="0070C0"/>
              </a:solidFill>
              <a:latin typeface="Segoe UI Semibold" panose="020B0702040204020203" pitchFamily="34" charset="0"/>
              <a:cs typeface="Segoe UI Semibold" panose="020B0702040204020203" pitchFamily="34" charset="0"/>
            </a:endParaRPr>
          </a:p>
          <a:p>
            <a:pPr>
              <a:spcBef>
                <a:spcPts val="1600"/>
              </a:spcBef>
            </a:pPr>
            <a:r>
              <a:rPr lang="en-US" b="1" dirty="0">
                <a:solidFill>
                  <a:srgbClr val="0070C0"/>
                </a:solidFill>
                <a:latin typeface="Segoe UI Semibold" panose="020B0702040204020203" pitchFamily="34" charset="0"/>
                <a:cs typeface="Segoe UI Semibold" panose="020B0702040204020203" pitchFamily="34" charset="0"/>
              </a:rPr>
              <a:t>ARM Template Deployment walk-through </a:t>
            </a:r>
          </a:p>
          <a:p>
            <a:pPr>
              <a:spcBef>
                <a:spcPts val="600"/>
              </a:spcBef>
            </a:pPr>
            <a:r>
              <a:rPr lang="en-ZA" dirty="0">
                <a:hlinkClick r:id="rId4">
                  <a:extLst>
                    <a:ext uri="{A12FA001-AC4F-418D-AE19-62706E023703}">
                      <ahyp:hlinkClr xmlns:ahyp="http://schemas.microsoft.com/office/drawing/2018/hyperlinkcolor" val="tx"/>
                    </a:ext>
                  </a:extLst>
                </a:hlinkClick>
              </a:rPr>
              <a:t>https://blogs.msdn.microsoft.com/sqlserverstorageengine/2018/07/02/deploy-azure-sql-managed-instance-network-environment-using-arm/</a:t>
            </a:r>
            <a:endParaRPr lang="en-ZA" dirty="0"/>
          </a:p>
          <a:p>
            <a:pPr>
              <a:spcBef>
                <a:spcPts val="600"/>
              </a:spcBef>
            </a:pPr>
            <a:r>
              <a:rPr lang="en-ZA" dirty="0">
                <a:hlinkClick r:id="rId5">
                  <a:extLst>
                    <a:ext uri="{A12FA001-AC4F-418D-AE19-62706E023703}">
                      <ahyp:hlinkClr xmlns:ahyp="http://schemas.microsoft.com/office/drawing/2018/hyperlinkcolor" val="tx"/>
                    </a:ext>
                  </a:extLst>
                </a:hlinkClick>
              </a:rPr>
              <a:t>https://blogs.msdn.microsoft.com/sqlserverstorageengine/2018/05/15/creating-azure-sql-managed-instance-using-arm-templates/</a:t>
            </a:r>
            <a:endParaRPr lang="en-US" dirty="0"/>
          </a:p>
          <a:p>
            <a:pPr>
              <a:spcBef>
                <a:spcPts val="1600"/>
              </a:spcBef>
            </a:pPr>
            <a:endParaRPr lang="en-US" b="1" dirty="0">
              <a:solidFill>
                <a:srgbClr val="0070C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3664649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dirty="0"/>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66084"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66084" y="255801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66084" y="320686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66084" y="1909160"/>
            <a:ext cx="319490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66084" y="450457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66084" y="515343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rgbClr val="3C3C41"/>
                </a:solidFill>
              </a:rPr>
              <a:t>ETL/ELT Services overview</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771993"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771993" y="1934738"/>
            <a:ext cx="5013661"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Managed Instance overview and architecture,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738974"/>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771994" y="2584034"/>
            <a:ext cx="5001304"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demos</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771993" y="3230962"/>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771993" y="4529975"/>
            <a:ext cx="4482321"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771993" y="5213852"/>
            <a:ext cx="4432893"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400" spc="0" dirty="0">
                <a:solidFill>
                  <a:srgbClr val="0078D3"/>
                </a:solidFill>
                <a:latin typeface="Segoe UI Semibold"/>
              </a:rPr>
              <a:t>Running SSIS in the cloud</a:t>
            </a: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39259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046210"/>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369982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353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660682"/>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66084"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771993"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66084" y="383100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Replication &amp; Monitoring</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734923" y="3847543"/>
            <a:ext cx="4349950" cy="3995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Replication and Monitoring,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p>
        </p:txBody>
      </p:sp>
      <p:sp>
        <p:nvSpPr>
          <p:cNvPr id="28" name="Content Placeholder 11">
            <a:extLst>
              <a:ext uri="{FF2B5EF4-FFF2-40B4-BE49-F238E27FC236}">
                <a16:creationId xmlns:a16="http://schemas.microsoft.com/office/drawing/2014/main" id="{7373BE76-9770-4322-A3CE-79C54C1B204C}"/>
              </a:ext>
            </a:extLst>
          </p:cNvPr>
          <p:cNvSpPr txBox="1">
            <a:spLocks/>
          </p:cNvSpPr>
          <p:nvPr/>
        </p:nvSpPr>
        <p:spPr>
          <a:xfrm>
            <a:off x="466084" y="58022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29" name="Text Placeholder 8">
            <a:extLst>
              <a:ext uri="{FF2B5EF4-FFF2-40B4-BE49-F238E27FC236}">
                <a16:creationId xmlns:a16="http://schemas.microsoft.com/office/drawing/2014/main" id="{9A903D14-E6C9-4604-B62D-5117418520FD}"/>
              </a:ext>
            </a:extLst>
          </p:cNvPr>
          <p:cNvSpPr txBox="1">
            <a:spLocks/>
          </p:cNvSpPr>
          <p:nvPr/>
        </p:nvSpPr>
        <p:spPr>
          <a:xfrm>
            <a:off x="3771993" y="5846656"/>
            <a:ext cx="4976591"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Working with large workloads,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30" name="Straight Connector 29">
            <a:extLst>
              <a:ext uri="{FF2B5EF4-FFF2-40B4-BE49-F238E27FC236}">
                <a16:creationId xmlns:a16="http://schemas.microsoft.com/office/drawing/2014/main" id="{A85081D6-DB78-4E2A-A8A5-21BB3A19C100}"/>
              </a:ext>
            </a:extLst>
          </p:cNvPr>
          <p:cNvCxnSpPr>
            <a:cxnSpLocks/>
          </p:cNvCxnSpPr>
          <p:nvPr/>
        </p:nvCxnSpPr>
        <p:spPr>
          <a:xfrm>
            <a:off x="460748" y="5007064"/>
            <a:ext cx="8855796" cy="0"/>
          </a:xfrm>
          <a:prstGeom prst="line">
            <a:avLst/>
          </a:prstGeom>
          <a:noFill/>
          <a:ln w="9525" cap="flat" cmpd="sng" algn="ctr">
            <a:solidFill>
              <a:srgbClr val="FFFFFF">
                <a:lumMod val="85000"/>
              </a:srgbClr>
            </a:solidFill>
            <a:prstDash val="solid"/>
            <a:headEnd type="none"/>
            <a:tailEnd type="none"/>
          </a:ln>
          <a:effectLst/>
        </p:spPr>
      </p:cxnSp>
      <p:sp>
        <p:nvSpPr>
          <p:cNvPr id="31" name="Rectangle 30">
            <a:extLst>
              <a:ext uri="{FF2B5EF4-FFF2-40B4-BE49-F238E27FC236}">
                <a16:creationId xmlns:a16="http://schemas.microsoft.com/office/drawing/2014/main" id="{B59BC9D3-809D-4C8B-8BAD-700D66F7BF0E}"/>
              </a:ext>
            </a:extLst>
          </p:cNvPr>
          <p:cNvSpPr/>
          <p:nvPr/>
        </p:nvSpPr>
        <p:spPr bwMode="auto">
          <a:xfrm>
            <a:off x="284205" y="3200399"/>
            <a:ext cx="9112090" cy="3794125"/>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0D9BE9A-E6C6-456E-A145-59927E4C19E1}"/>
              </a:ext>
            </a:extLst>
          </p:cNvPr>
          <p:cNvSpPr/>
          <p:nvPr/>
        </p:nvSpPr>
        <p:spPr bwMode="auto">
          <a:xfrm>
            <a:off x="365505" y="1240716"/>
            <a:ext cx="9025666" cy="1082354"/>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643981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95A9262-CC9E-4C92-9BF8-B4A2235627E9}"/>
              </a:ext>
            </a:extLst>
          </p:cNvPr>
          <p:cNvSpPr/>
          <p:nvPr/>
        </p:nvSpPr>
        <p:spPr bwMode="auto">
          <a:xfrm>
            <a:off x="8449837" y="2817105"/>
            <a:ext cx="1026979" cy="1026979"/>
          </a:xfrm>
          <a:prstGeom prst="ellipse">
            <a:avLst/>
          </a:prstGeom>
          <a:noFill/>
          <a:ln w="12700">
            <a:solidFill>
              <a:schemeClr val="accent2">
                <a:alpha val="5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952070" y="1319338"/>
            <a:ext cx="4022513" cy="4022513"/>
          </a:xfrm>
          <a:prstGeom prst="ellipse">
            <a:avLst/>
          </a:prstGeom>
          <a:noFill/>
          <a:ln w="12700">
            <a:solidFill>
              <a:schemeClr val="accent2">
                <a:alpha val="7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476511" y="1843779"/>
            <a:ext cx="2973632" cy="2973632"/>
          </a:xfrm>
          <a:prstGeom prst="ellipse">
            <a:avLst/>
          </a:prstGeom>
          <a:noFill/>
          <a:ln w="12700">
            <a:solidFill>
              <a:schemeClr val="accent2">
                <a:alpha val="6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672083" y="-1960649"/>
            <a:ext cx="10582488" cy="10582488"/>
          </a:xfrm>
          <a:prstGeom prst="ellipse">
            <a:avLst/>
          </a:prstGeom>
          <a:noFill/>
          <a:ln w="12700">
            <a:solidFill>
              <a:schemeClr val="accent2">
                <a:alpha val="6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662080" y="-970652"/>
            <a:ext cx="8602493" cy="8602493"/>
          </a:xfrm>
          <a:prstGeom prst="ellipse">
            <a:avLst/>
          </a:prstGeom>
          <a:noFill/>
          <a:ln w="12700">
            <a:solidFill>
              <a:schemeClr val="accent2">
                <a:alpha val="7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9081368" y="111024"/>
            <a:ext cx="2824435" cy="3101530"/>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9043922" y="3477932"/>
            <a:ext cx="1183796" cy="3449978"/>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9158589" y="5252102"/>
            <a:ext cx="1119555" cy="439988"/>
          </a:xfrm>
          <a:prstGeom prst="rect">
            <a:avLst/>
          </a:prstGeom>
          <a:solidFill>
            <a:schemeClr val="bg1"/>
          </a:solidFill>
        </p:spPr>
        <p:txBody>
          <a:bodyPr wrap="square" lIns="93260" tIns="46630" rIns="93260" bIns="4663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597">
              <a:spcAft>
                <a:spcPts val="612"/>
              </a:spcAft>
              <a:defRPr/>
            </a:pPr>
            <a:r>
              <a:rPr lang="en-US" sz="1224" dirty="0">
                <a:gradFill>
                  <a:gsLst>
                    <a:gs pos="2917">
                      <a:srgbClr val="000000"/>
                    </a:gs>
                    <a:gs pos="30000">
                      <a:srgbClr val="000000"/>
                    </a:gs>
                  </a:gsLst>
                  <a:lin ang="5400000" scaled="0"/>
                </a:gradFill>
                <a:latin typeface="Segoe UI"/>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409082" y="776350"/>
            <a:ext cx="5108489" cy="5108489"/>
          </a:xfrm>
          <a:prstGeom prst="ellipse">
            <a:avLst/>
          </a:prstGeom>
          <a:noFill/>
          <a:ln w="12700">
            <a:solidFill>
              <a:schemeClr val="accent1">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2695" y="1847276"/>
            <a:ext cx="8743697" cy="1483319"/>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204783" y="2446051"/>
            <a:ext cx="1261946" cy="353469"/>
          </a:xfrm>
          <a:prstGeom prst="rect">
            <a:avLst/>
          </a:prstGeom>
        </p:spPr>
        <p:txBody>
          <a:bodyPr wrap="square" lIns="93260" tIns="46630" rIns="93260" bIns="46630" rtlCol="0">
            <a:spAutoFit/>
          </a:bodyPr>
          <a:lstStyle/>
          <a:p>
            <a:pPr algn="ctr" defTabSz="932597">
              <a:lnSpc>
                <a:spcPct val="90000"/>
              </a:lnSpc>
              <a:spcAft>
                <a:spcPts val="612"/>
              </a:spcAft>
              <a:defRPr/>
            </a:pPr>
            <a:r>
              <a:rPr lang="en-US" sz="1836" dirty="0">
                <a:solidFill>
                  <a:srgbClr val="0078D7"/>
                </a:solidFill>
                <a:latin typeface="Segoe UI Semibold"/>
                <a:cs typeface="Segoe UI Semilight" panose="020B04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368572" y="534053"/>
            <a:ext cx="1432433" cy="353469"/>
          </a:xfrm>
          <a:prstGeom prst="rect">
            <a:avLst/>
          </a:prstGeom>
        </p:spPr>
        <p:txBody>
          <a:bodyPr wrap="square" lIns="93260" tIns="46630" rIns="93260" bIns="46630" rtlCol="0">
            <a:spAutoFit/>
          </a:bodyPr>
          <a:lstStyle/>
          <a:p>
            <a:pPr algn="ctr" defTabSz="932597">
              <a:lnSpc>
                <a:spcPct val="90000"/>
              </a:lnSpc>
              <a:spcAft>
                <a:spcPts val="612"/>
              </a:spcAft>
              <a:defRPr/>
            </a:pPr>
            <a:r>
              <a:rPr lang="en-US" sz="1836" dirty="0">
                <a:solidFill>
                  <a:srgbClr val="0078D7"/>
                </a:solidFill>
                <a:latin typeface="Segoe UI Semibold"/>
                <a:cs typeface="Segoe UI Semilight" panose="020B04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513780" y="6098655"/>
            <a:ext cx="1399698" cy="353469"/>
          </a:xfrm>
          <a:prstGeom prst="rect">
            <a:avLst/>
          </a:prstGeom>
        </p:spPr>
        <p:txBody>
          <a:bodyPr wrap="square" lIns="93260" tIns="46630" rIns="93260" bIns="46630" rtlCol="0">
            <a:spAutoFit/>
          </a:bodyPr>
          <a:lstStyle/>
          <a:p>
            <a:pPr algn="ctr" defTabSz="932597">
              <a:lnSpc>
                <a:spcPct val="90000"/>
              </a:lnSpc>
              <a:spcAft>
                <a:spcPts val="612"/>
              </a:spcAft>
              <a:defRPr/>
            </a:pPr>
            <a:r>
              <a:rPr lang="en-US" sz="1836" dirty="0">
                <a:solidFill>
                  <a:srgbClr val="0078D7"/>
                </a:solidFill>
                <a:latin typeface="Segoe UI Semibold"/>
                <a:cs typeface="Segoe UI Semilight" panose="020B04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10042566" y="1529737"/>
            <a:ext cx="917681" cy="267080"/>
          </a:xfrm>
          <a:prstGeom prst="rect">
            <a:avLst/>
          </a:prstGeom>
          <a:solidFill>
            <a:schemeClr val="bg1"/>
          </a:solidFill>
        </p:spPr>
        <p:txBody>
          <a:bodyPr wrap="square" lIns="93260" tIns="46630" rIns="93260" bIns="46630" rtlCol="0">
            <a:spAutoFit/>
          </a:bodyPr>
          <a:lstStyle/>
          <a:p>
            <a:pPr defTabSz="932597">
              <a:lnSpc>
                <a:spcPct val="90000"/>
              </a:lnSpc>
              <a:spcAft>
                <a:spcPts val="612"/>
              </a:spcAft>
              <a:defRPr/>
            </a:pPr>
            <a:r>
              <a:rPr lang="en-US" sz="1224" dirty="0">
                <a:gradFill>
                  <a:gsLst>
                    <a:gs pos="2917">
                      <a:srgbClr val="000000"/>
                    </a:gs>
                    <a:gs pos="30000">
                      <a:srgbClr val="000000"/>
                    </a:gs>
                  </a:gsLst>
                  <a:lin ang="5400000" scaled="0"/>
                </a:gradFill>
                <a:latin typeface="Segoe UI"/>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9108924" y="2776986"/>
            <a:ext cx="566250" cy="210577"/>
          </a:xfrm>
          <a:prstGeom prst="rect">
            <a:avLst/>
          </a:prstGeom>
          <a:solidFill>
            <a:schemeClr val="bg1"/>
          </a:solidFill>
        </p:spPr>
        <p:txBody>
          <a:bodyPr wrap="square" lIns="46630" tIns="18652" rIns="46630" bIns="18652" rtlCol="0">
            <a:spAutoFit/>
          </a:bodyPr>
          <a:lstStyle/>
          <a:p>
            <a:pPr algn="ctr" defTabSz="932597">
              <a:lnSpc>
                <a:spcPct val="90000"/>
              </a:lnSpc>
              <a:spcAft>
                <a:spcPts val="612"/>
              </a:spcAft>
              <a:defRPr/>
            </a:pPr>
            <a:r>
              <a:rPr lang="en-US" sz="1224" dirty="0">
                <a:gradFill>
                  <a:gsLst>
                    <a:gs pos="2917">
                      <a:srgbClr val="000000"/>
                    </a:gs>
                    <a:gs pos="30000">
                      <a:srgbClr val="000000"/>
                    </a:gs>
                  </a:gsLst>
                  <a:lin ang="5400000" scaled="0"/>
                </a:gradFill>
                <a:latin typeface="Segoe UI"/>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656874" y="3765082"/>
            <a:ext cx="1119555" cy="439988"/>
          </a:xfrm>
          <a:prstGeom prst="rect">
            <a:avLst/>
          </a:prstGeom>
          <a:solidFill>
            <a:schemeClr val="bg1"/>
          </a:solidFill>
        </p:spPr>
        <p:txBody>
          <a:bodyPr wrap="square" lIns="93260" tIns="46630" rIns="93260" bIns="46630" rtlCol="0">
            <a:spAutoFit/>
          </a:bodyPr>
          <a:lstStyle/>
          <a:p>
            <a:pPr algn="ctr" defTabSz="932597">
              <a:lnSpc>
                <a:spcPct val="90000"/>
              </a:lnSpc>
              <a:spcAft>
                <a:spcPts val="612"/>
              </a:spcAft>
              <a:defRPr/>
            </a:pPr>
            <a:r>
              <a:rPr lang="en-US" sz="1224" dirty="0">
                <a:gradFill>
                  <a:gsLst>
                    <a:gs pos="2917">
                      <a:srgbClr val="000000"/>
                    </a:gs>
                    <a:gs pos="30000">
                      <a:srgbClr val="000000"/>
                    </a:gs>
                  </a:gsLst>
                  <a:lin ang="5400000" scaled="0"/>
                </a:gradFill>
                <a:latin typeface="Segoe UI"/>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526309" y="2813404"/>
            <a:ext cx="390065" cy="267080"/>
          </a:xfrm>
          <a:prstGeom prst="rect">
            <a:avLst/>
          </a:prstGeom>
          <a:solidFill>
            <a:schemeClr val="bg1"/>
          </a:solidFill>
        </p:spPr>
        <p:txBody>
          <a:bodyPr wrap="square" lIns="93260" tIns="46630" rIns="93260" bIns="46630" rtlCol="0">
            <a:spAutoFit/>
          </a:bodyPr>
          <a:lstStyle/>
          <a:p>
            <a:pPr defTabSz="932597">
              <a:lnSpc>
                <a:spcPct val="90000"/>
              </a:lnSpc>
              <a:spcAft>
                <a:spcPts val="612"/>
              </a:spcAft>
              <a:defRPr/>
            </a:pPr>
            <a:r>
              <a:rPr lang="en-US" sz="1224" dirty="0">
                <a:gradFill>
                  <a:gsLst>
                    <a:gs pos="2917">
                      <a:srgbClr val="000000"/>
                    </a:gs>
                    <a:gs pos="30000">
                      <a:srgbClr val="000000"/>
                    </a:gs>
                  </a:gsLst>
                  <a:lin ang="5400000" scaled="0"/>
                </a:gradFill>
                <a:latin typeface="Segoe UI"/>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8157214" y="3123471"/>
            <a:ext cx="290190" cy="263704"/>
          </a:xfrm>
          <a:prstGeom prst="rect">
            <a:avLst/>
          </a:prstGeom>
          <a:solidFill>
            <a:schemeClr val="bg1"/>
          </a:solidFill>
        </p:spPr>
        <p:txBody>
          <a:bodyPr wrap="square" lIns="46630" tIns="46630" rIns="46630" bIns="46630" rtlCol="0">
            <a:spAutoFit/>
          </a:bodyPr>
          <a:lstStyle/>
          <a:p>
            <a:pPr algn="ctr" defTabSz="932597">
              <a:lnSpc>
                <a:spcPct val="90000"/>
              </a:lnSpc>
              <a:spcAft>
                <a:spcPts val="612"/>
              </a:spcAft>
              <a:defRPr/>
            </a:pPr>
            <a:r>
              <a:rPr lang="en-US" sz="1224" dirty="0">
                <a:gradFill>
                  <a:gsLst>
                    <a:gs pos="2917">
                      <a:srgbClr val="000000"/>
                    </a:gs>
                    <a:gs pos="30000">
                      <a:srgbClr val="000000"/>
                    </a:gs>
                  </a:gsLst>
                  <a:lin ang="5400000" scaled="0"/>
                </a:gradFill>
                <a:latin typeface="Segoe UI"/>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140684" y="5196105"/>
            <a:ext cx="3631889" cy="785805"/>
          </a:xfrm>
          <a:prstGeom prst="rect">
            <a:avLst/>
          </a:prstGeom>
          <a:noFill/>
        </p:spPr>
        <p:txBody>
          <a:bodyPr wrap="square" lIns="93260" tIns="46630" rIns="93260" bIns="46630" rtlCol="0">
            <a:spAutoFit/>
          </a:bodyPr>
          <a:lstStyle/>
          <a:p>
            <a:pPr defTabSz="932597">
              <a:lnSpc>
                <a:spcPct val="90000"/>
              </a:lnSpc>
              <a:spcAft>
                <a:spcPts val="612"/>
              </a:spcAft>
              <a:defRPr/>
            </a:pPr>
            <a:r>
              <a:rPr lang="en-US" sz="2448" dirty="0">
                <a:gradFill>
                  <a:gsLst>
                    <a:gs pos="2917">
                      <a:srgbClr val="000000"/>
                    </a:gs>
                    <a:gs pos="30000">
                      <a:srgbClr val="000000"/>
                    </a:gs>
                  </a:gsLst>
                  <a:lin ang="5400000" scaled="0"/>
                </a:gradFill>
                <a:latin typeface="Segoe UI"/>
              </a:rPr>
              <a:t>Each dimension of data is </a:t>
            </a:r>
            <a:r>
              <a:rPr lang="en-US" sz="2448" dirty="0">
                <a:solidFill>
                  <a:srgbClr val="0078D7"/>
                </a:solidFill>
                <a:latin typeface="Segoe UI Semibold"/>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89953" y="-3542779"/>
            <a:ext cx="13746747" cy="13746747"/>
          </a:xfrm>
          <a:prstGeom prst="ellipse">
            <a:avLst/>
          </a:prstGeom>
          <a:noFill/>
          <a:ln w="12700">
            <a:solidFill>
              <a:schemeClr val="accent2">
                <a:alpha val="5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8021603" y="2388871"/>
            <a:ext cx="1883447" cy="1883447"/>
          </a:xfrm>
          <a:prstGeom prst="ellipse">
            <a:avLst/>
          </a:prstGeom>
          <a:noFill/>
          <a:ln w="12700">
            <a:solidFill>
              <a:schemeClr val="accent2">
                <a:alpha val="5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7072" y="-5568937"/>
            <a:ext cx="18161742" cy="18161742"/>
          </a:xfrm>
          <a:prstGeom prst="ellipse">
            <a:avLst/>
          </a:prstGeom>
          <a:noFill/>
          <a:ln w="12700">
            <a:solidFill>
              <a:schemeClr val="accent2">
                <a:alpha val="5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796391" y="3163659"/>
            <a:ext cx="333871" cy="333871"/>
          </a:xfrm>
          <a:prstGeom prst="ellipse">
            <a:avLst/>
          </a:prstGeom>
          <a:noFill/>
          <a:ln w="12700">
            <a:solidFill>
              <a:schemeClr val="accent2">
                <a:alpha val="51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37B33B65-92FD-42A3-8FB9-99762ECF8FA6}"/>
              </a:ext>
            </a:extLst>
          </p:cNvPr>
          <p:cNvSpPr>
            <a:spLocks noGrp="1"/>
          </p:cNvSpPr>
          <p:nvPr>
            <p:ph type="title"/>
          </p:nvPr>
        </p:nvSpPr>
        <p:spPr/>
        <p:txBody>
          <a:bodyPr/>
          <a:lstStyle/>
          <a:p>
            <a:r>
              <a:rPr lang="en-US" dirty="0"/>
              <a:t>But data is more complex than ever</a:t>
            </a: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wrap="square" lIns="0" tIns="91427" rIns="146283" bIns="91427" rtlCol="0" anchor="t">
            <a:noAutofit/>
          </a:bodyPr>
          <a:lstStyle/>
          <a:p>
            <a:pPr marL="12951">
              <a:defRPr/>
            </a:pPr>
            <a:r>
              <a:rPr lang="en-US" dirty="0"/>
              <a:t>Enterprise-grade security that is easy to use</a:t>
            </a:r>
          </a:p>
        </p:txBody>
      </p:sp>
      <p:sp>
        <p:nvSpPr>
          <p:cNvPr id="32" name="TextBox 31">
            <a:extLst>
              <a:ext uri="{FF2B5EF4-FFF2-40B4-BE49-F238E27FC236}">
                <a16:creationId xmlns:a16="http://schemas.microsoft.com/office/drawing/2014/main" id="{70F9F150-8425-44DA-A045-5C7F07054663}"/>
              </a:ext>
            </a:extLst>
          </p:cNvPr>
          <p:cNvSpPr txBox="1"/>
          <p:nvPr/>
        </p:nvSpPr>
        <p:spPr>
          <a:xfrm>
            <a:off x="7526566" y="1730063"/>
            <a:ext cx="5003472" cy="501220"/>
          </a:xfrm>
          <a:prstGeom prst="rect">
            <a:avLst/>
          </a:prstGeom>
          <a:noFill/>
        </p:spPr>
        <p:txBody>
          <a:bodyPr wrap="square" lIns="46598" tIns="65236" rIns="93194" bIns="152080" rtlCol="0">
            <a:noAutofit/>
          </a:bodyPr>
          <a:lstStyle/>
          <a:p>
            <a:pPr marL="93170" algn="ctr" defTabSz="949589">
              <a:spcBef>
                <a:spcPts val="306"/>
              </a:spcBef>
              <a:defRPr/>
            </a:pPr>
            <a:r>
              <a:rPr lang="en-US" sz="1836" kern="0" dirty="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rPr>
              <a:t>Trusted: most secure over last 7 years</a:t>
            </a:r>
            <a:endParaRPr lang="en-US" sz="1632" kern="0" dirty="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 name="Oval 2"/>
          <p:cNvSpPr/>
          <p:nvPr/>
        </p:nvSpPr>
        <p:spPr bwMode="auto">
          <a:xfrm>
            <a:off x="47063" y="4434938"/>
            <a:ext cx="2543464" cy="2543464"/>
          </a:xfrm>
          <a:prstGeom prst="ellipse">
            <a:avLst/>
          </a:prstGeom>
          <a:noFill/>
          <a:ln w="1524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188444" y="4200950"/>
            <a:ext cx="3006684" cy="3006684"/>
          </a:xfrm>
          <a:prstGeom prst="ellipse">
            <a:avLst/>
          </a:prstGeom>
          <a:noFill/>
          <a:ln w="152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412936" y="3976459"/>
            <a:ext cx="3455664" cy="3455664"/>
          </a:xfrm>
          <a:prstGeom prst="ellipse">
            <a:avLst/>
          </a:prstGeom>
          <a:noFill/>
          <a:ln w="152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p:cNvSpPr/>
          <p:nvPr/>
        </p:nvSpPr>
        <p:spPr bwMode="auto">
          <a:xfrm>
            <a:off x="-645427" y="3743967"/>
            <a:ext cx="3920645" cy="3920645"/>
          </a:xfrm>
          <a:prstGeom prst="ellipse">
            <a:avLst/>
          </a:prstGeom>
          <a:noFill/>
          <a:ln w="152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797805" y="3600262"/>
            <a:ext cx="4194455" cy="4194455"/>
          </a:xfrm>
          <a:prstGeom prst="ellipse">
            <a:avLst/>
          </a:prstGeom>
          <a:noFill/>
          <a:ln w="1524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1268422" y="3122112"/>
            <a:ext cx="5135467" cy="5135467"/>
          </a:xfrm>
          <a:prstGeom prst="ellipse">
            <a:avLst/>
          </a:prstGeom>
          <a:noFill/>
          <a:ln w="1524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7A30A9B0-C69E-4407-AA9C-96884020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774" y="5012274"/>
            <a:ext cx="997252" cy="1309276"/>
          </a:xfrm>
          <a:prstGeom prst="rect">
            <a:avLst/>
          </a:prstGeom>
        </p:spPr>
      </p:pic>
      <p:sp>
        <p:nvSpPr>
          <p:cNvPr id="48" name="Freeform 47"/>
          <p:cNvSpPr/>
          <p:nvPr/>
        </p:nvSpPr>
        <p:spPr>
          <a:xfrm>
            <a:off x="1328697" y="1998829"/>
            <a:ext cx="2768418" cy="112193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dirty="0">
              <a:solidFill>
                <a:srgbClr val="FFFFFF"/>
              </a:solidFill>
              <a:latin typeface="Segoe UI"/>
              <a:ea typeface=""/>
              <a:cs typeface=""/>
            </a:endParaRPr>
          </a:p>
        </p:txBody>
      </p:sp>
      <p:sp>
        <p:nvSpPr>
          <p:cNvPr id="7" name="TextBox 6"/>
          <p:cNvSpPr txBox="1"/>
          <p:nvPr/>
        </p:nvSpPr>
        <p:spPr>
          <a:xfrm>
            <a:off x="4324363" y="1783812"/>
            <a:ext cx="2567405" cy="508524"/>
          </a:xfrm>
          <a:prstGeom prst="rect">
            <a:avLst/>
          </a:prstGeom>
          <a:solidFill>
            <a:srgbClr val="7030A0"/>
          </a:solidFill>
        </p:spPr>
        <p:txBody>
          <a:bodyPr wrap="none" lIns="93260" tIns="93260" rIns="93260" bIns="93260" rtlCol="0">
            <a:spAutoFit/>
          </a:bodyPr>
          <a:lstStyle/>
          <a:p>
            <a:r>
              <a:rPr lang="en-US" sz="2040" dirty="0">
                <a:solidFill>
                  <a:schemeClr val="bg1"/>
                </a:solidFill>
              </a:rPr>
              <a:t>PHYSICAL SECURITY</a:t>
            </a:r>
          </a:p>
        </p:txBody>
      </p:sp>
      <p:sp>
        <p:nvSpPr>
          <p:cNvPr id="49" name="Freeform 48"/>
          <p:cNvSpPr/>
          <p:nvPr/>
        </p:nvSpPr>
        <p:spPr>
          <a:xfrm>
            <a:off x="1717026" y="3087114"/>
            <a:ext cx="2363267" cy="532927"/>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dirty="0">
              <a:solidFill>
                <a:srgbClr val="FFFFFF"/>
              </a:solidFill>
              <a:latin typeface="Segoe UI"/>
              <a:ea typeface=""/>
              <a:cs typeface=""/>
            </a:endParaRPr>
          </a:p>
        </p:txBody>
      </p:sp>
      <p:sp>
        <p:nvSpPr>
          <p:cNvPr id="50" name="TextBox 49"/>
          <p:cNvSpPr txBox="1"/>
          <p:nvPr/>
        </p:nvSpPr>
        <p:spPr>
          <a:xfrm>
            <a:off x="4315907" y="2823733"/>
            <a:ext cx="2656671" cy="508524"/>
          </a:xfrm>
          <a:prstGeom prst="rect">
            <a:avLst/>
          </a:prstGeom>
          <a:solidFill>
            <a:srgbClr val="002060"/>
          </a:solidFill>
        </p:spPr>
        <p:txBody>
          <a:bodyPr wrap="none" lIns="93260" tIns="93260" rIns="93260" bIns="93260" rtlCol="0">
            <a:spAutoFit/>
          </a:bodyPr>
          <a:lstStyle/>
          <a:p>
            <a:r>
              <a:rPr lang="en-US" sz="2040" dirty="0">
                <a:solidFill>
                  <a:schemeClr val="bg1"/>
                </a:solidFill>
              </a:rPr>
              <a:t>NETWORK SECURITY</a:t>
            </a:r>
          </a:p>
        </p:txBody>
      </p:sp>
      <p:sp>
        <p:nvSpPr>
          <p:cNvPr id="51" name="TextBox 50"/>
          <p:cNvSpPr txBox="1"/>
          <p:nvPr/>
        </p:nvSpPr>
        <p:spPr>
          <a:xfrm>
            <a:off x="4315907" y="3328331"/>
            <a:ext cx="2607428" cy="508524"/>
          </a:xfrm>
          <a:prstGeom prst="rect">
            <a:avLst/>
          </a:prstGeom>
          <a:solidFill>
            <a:srgbClr val="0070C0"/>
          </a:solidFill>
        </p:spPr>
        <p:txBody>
          <a:bodyPr wrap="square" lIns="93260" tIns="93260" rIns="93260" bIns="93260" rtlCol="0">
            <a:spAutoFit/>
          </a:bodyPr>
          <a:lstStyle/>
          <a:p>
            <a:r>
              <a:rPr lang="en-US" sz="2040" dirty="0">
                <a:solidFill>
                  <a:schemeClr val="bg1"/>
                </a:solidFill>
              </a:rPr>
              <a:t>CLUSTER SECURITY</a:t>
            </a:r>
          </a:p>
        </p:txBody>
      </p:sp>
      <p:sp>
        <p:nvSpPr>
          <p:cNvPr id="52" name="TextBox 51"/>
          <p:cNvSpPr txBox="1"/>
          <p:nvPr/>
        </p:nvSpPr>
        <p:spPr>
          <a:xfrm>
            <a:off x="4315907" y="3919667"/>
            <a:ext cx="2987774" cy="508524"/>
          </a:xfrm>
          <a:prstGeom prst="rect">
            <a:avLst/>
          </a:prstGeom>
          <a:solidFill>
            <a:srgbClr val="00B0F0"/>
          </a:solidFill>
        </p:spPr>
        <p:txBody>
          <a:bodyPr wrap="none" lIns="93260" tIns="93260" rIns="93260" bIns="93260" rtlCol="0">
            <a:spAutoFit/>
          </a:bodyPr>
          <a:lstStyle/>
          <a:p>
            <a:r>
              <a:rPr lang="en-US" sz="2040" dirty="0">
                <a:solidFill>
                  <a:schemeClr val="bg1"/>
                </a:solidFill>
              </a:rPr>
              <a:t>ACCESS MANAGEMENT</a:t>
            </a:r>
          </a:p>
        </p:txBody>
      </p:sp>
      <p:sp>
        <p:nvSpPr>
          <p:cNvPr id="53" name="TextBox 52"/>
          <p:cNvSpPr txBox="1"/>
          <p:nvPr/>
        </p:nvSpPr>
        <p:spPr>
          <a:xfrm>
            <a:off x="4318461" y="4516189"/>
            <a:ext cx="2730896" cy="508524"/>
          </a:xfrm>
          <a:prstGeom prst="rect">
            <a:avLst/>
          </a:prstGeom>
          <a:solidFill>
            <a:srgbClr val="00B050"/>
          </a:solidFill>
        </p:spPr>
        <p:txBody>
          <a:bodyPr wrap="none" lIns="93260" tIns="93260" rIns="93260" bIns="93260" rtlCol="0">
            <a:spAutoFit/>
          </a:bodyPr>
          <a:lstStyle/>
          <a:p>
            <a:r>
              <a:rPr lang="en-US" sz="2040" dirty="0">
                <a:solidFill>
                  <a:schemeClr val="bg1"/>
                </a:solidFill>
              </a:rPr>
              <a:t>THREAT PROTECTION</a:t>
            </a:r>
          </a:p>
        </p:txBody>
      </p:sp>
      <p:sp>
        <p:nvSpPr>
          <p:cNvPr id="55" name="TextBox 54"/>
          <p:cNvSpPr txBox="1"/>
          <p:nvPr/>
        </p:nvSpPr>
        <p:spPr>
          <a:xfrm>
            <a:off x="4324363" y="6161552"/>
            <a:ext cx="2245130" cy="508524"/>
          </a:xfrm>
          <a:prstGeom prst="rect">
            <a:avLst/>
          </a:prstGeom>
          <a:solidFill>
            <a:srgbClr val="C00000"/>
          </a:solidFill>
        </p:spPr>
        <p:txBody>
          <a:bodyPr wrap="none" lIns="93260" tIns="93260" rIns="93260" bIns="93260" rtlCol="0">
            <a:spAutoFit/>
          </a:bodyPr>
          <a:lstStyle/>
          <a:p>
            <a:pPr algn="l"/>
            <a:r>
              <a:rPr lang="en-US" sz="2040" dirty="0">
                <a:solidFill>
                  <a:schemeClr val="bg1"/>
                </a:solidFill>
              </a:rPr>
              <a:t>CUSTOMER DATA</a:t>
            </a:r>
          </a:p>
        </p:txBody>
      </p:sp>
      <p:sp>
        <p:nvSpPr>
          <p:cNvPr id="56" name="Freeform 55"/>
          <p:cNvSpPr/>
          <p:nvPr/>
        </p:nvSpPr>
        <p:spPr>
          <a:xfrm>
            <a:off x="2161159" y="3592618"/>
            <a:ext cx="1935957" cy="336818"/>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dirty="0">
              <a:solidFill>
                <a:srgbClr val="FFFFFF"/>
              </a:solidFill>
              <a:latin typeface="Segoe UI"/>
              <a:ea typeface=""/>
              <a:cs typeface=""/>
            </a:endParaRPr>
          </a:p>
        </p:txBody>
      </p:sp>
      <p:sp>
        <p:nvSpPr>
          <p:cNvPr id="57" name="Freeform 56"/>
          <p:cNvSpPr/>
          <p:nvPr/>
        </p:nvSpPr>
        <p:spPr>
          <a:xfrm>
            <a:off x="2479692" y="4185493"/>
            <a:ext cx="1600601" cy="24055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dirty="0">
              <a:solidFill>
                <a:srgbClr val="FFFFFF"/>
              </a:solidFill>
              <a:latin typeface="Segoe UI"/>
              <a:ea typeface=""/>
              <a:cs typeface=""/>
            </a:endParaRPr>
          </a:p>
        </p:txBody>
      </p:sp>
      <p:sp>
        <p:nvSpPr>
          <p:cNvPr id="58" name="Freeform 57"/>
          <p:cNvSpPr/>
          <p:nvPr/>
        </p:nvSpPr>
        <p:spPr>
          <a:xfrm rot="10800000" flipH="1">
            <a:off x="1328697" y="5596563"/>
            <a:ext cx="2751596" cy="84891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32418">
              <a:defRPr/>
            </a:pPr>
            <a:endParaRPr lang="en-US" sz="1836" kern="0" dirty="0">
              <a:solidFill>
                <a:srgbClr val="FFFFFF"/>
              </a:solidFill>
              <a:latin typeface="Segoe UI"/>
              <a:ea typeface=""/>
              <a:cs typeface=""/>
            </a:endParaRPr>
          </a:p>
        </p:txBody>
      </p:sp>
      <p:sp>
        <p:nvSpPr>
          <p:cNvPr id="59" name="Freeform 58"/>
          <p:cNvSpPr/>
          <p:nvPr/>
        </p:nvSpPr>
        <p:spPr>
          <a:xfrm>
            <a:off x="2809318" y="4750897"/>
            <a:ext cx="1287796" cy="761453"/>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dirty="0">
              <a:solidFill>
                <a:srgbClr val="FFFFFF"/>
              </a:solidFill>
              <a:latin typeface="Segoe UI"/>
              <a:ea typeface=""/>
              <a:cs typeface=""/>
            </a:endParaRPr>
          </a:p>
        </p:txBody>
      </p:sp>
      <p:sp>
        <p:nvSpPr>
          <p:cNvPr id="60" name="Freeform 59"/>
          <p:cNvSpPr/>
          <p:nvPr/>
        </p:nvSpPr>
        <p:spPr>
          <a:xfrm>
            <a:off x="2590527" y="5371900"/>
            <a:ext cx="1490977" cy="26437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dirty="0">
              <a:solidFill>
                <a:srgbClr val="FFFFFF"/>
              </a:solidFill>
              <a:latin typeface="Segoe UI"/>
              <a:ea typeface=""/>
              <a:cs typeface=""/>
            </a:endParaRPr>
          </a:p>
        </p:txBody>
      </p:sp>
      <p:sp>
        <p:nvSpPr>
          <p:cNvPr id="30" name="TextBox 29">
            <a:extLst>
              <a:ext uri="{FF2B5EF4-FFF2-40B4-BE49-F238E27FC236}">
                <a16:creationId xmlns:a16="http://schemas.microsoft.com/office/drawing/2014/main" id="{57F075CC-91E5-406B-A92F-FB93F23D2098}"/>
              </a:ext>
            </a:extLst>
          </p:cNvPr>
          <p:cNvSpPr txBox="1"/>
          <p:nvPr/>
        </p:nvSpPr>
        <p:spPr>
          <a:xfrm>
            <a:off x="4315906" y="5120776"/>
            <a:ext cx="3576475" cy="508524"/>
          </a:xfrm>
          <a:prstGeom prst="rect">
            <a:avLst/>
          </a:prstGeom>
          <a:solidFill>
            <a:srgbClr val="92D050"/>
          </a:solidFill>
        </p:spPr>
        <p:txBody>
          <a:bodyPr wrap="none" lIns="93260" tIns="93260" rIns="93260" bIns="93260" rtlCol="0">
            <a:spAutoFit/>
          </a:bodyPr>
          <a:lstStyle/>
          <a:p>
            <a:pPr algn="l"/>
            <a:r>
              <a:rPr lang="en-US" sz="2040" dirty="0">
                <a:solidFill>
                  <a:schemeClr val="bg1"/>
                </a:solidFill>
              </a:rPr>
              <a:t>INFORMATION PROTECTION</a:t>
            </a:r>
          </a:p>
        </p:txBody>
      </p:sp>
      <p:graphicFrame>
        <p:nvGraphicFramePr>
          <p:cNvPr id="36" name="Chart 35">
            <a:extLst>
              <a:ext uri="{FF2B5EF4-FFF2-40B4-BE49-F238E27FC236}">
                <a16:creationId xmlns:a16="http://schemas.microsoft.com/office/drawing/2014/main" id="{F9ECCC14-F729-42EE-8B23-2D17C51F8AA9}"/>
              </a:ext>
            </a:extLst>
          </p:cNvPr>
          <p:cNvGraphicFramePr/>
          <p:nvPr>
            <p:extLst/>
          </p:nvPr>
        </p:nvGraphicFramePr>
        <p:xfrm>
          <a:off x="7927362" y="2171200"/>
          <a:ext cx="3996991" cy="45237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78970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36"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dirty="0"/>
              <a:t>Securing the network</a:t>
            </a:r>
          </a:p>
        </p:txBody>
      </p:sp>
      <p:sp>
        <p:nvSpPr>
          <p:cNvPr id="89" name="Oval 88">
            <a:extLst>
              <a:ext uri="{FF2B5EF4-FFF2-40B4-BE49-F238E27FC236}">
                <a16:creationId xmlns:a16="http://schemas.microsoft.com/office/drawing/2014/main" id="{005B74F3-17C6-4620-ACCB-D4B1D316A2DF}"/>
              </a:ext>
            </a:extLst>
          </p:cNvPr>
          <p:cNvSpPr/>
          <p:nvPr/>
        </p:nvSpPr>
        <p:spPr bwMode="auto">
          <a:xfrm>
            <a:off x="48380" y="4348373"/>
            <a:ext cx="2493819" cy="2493819"/>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D511923E-1DF1-4FB4-97E7-1DD7946472A6}"/>
              </a:ext>
            </a:extLst>
          </p:cNvPr>
          <p:cNvSpPr/>
          <p:nvPr/>
        </p:nvSpPr>
        <p:spPr bwMode="auto">
          <a:xfrm>
            <a:off x="-182530" y="4118952"/>
            <a:ext cx="2947997" cy="2947997"/>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7C21F7F-240D-4DE3-9209-BA38815CFA61}"/>
              </a:ext>
            </a:extLst>
          </p:cNvPr>
          <p:cNvSpPr/>
          <p:nvPr/>
        </p:nvSpPr>
        <p:spPr bwMode="auto">
          <a:xfrm>
            <a:off x="-402639" y="3898843"/>
            <a:ext cx="3388213" cy="3388213"/>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9A919689-882D-4925-A219-18525EF4A892}"/>
              </a:ext>
            </a:extLst>
          </p:cNvPr>
          <p:cNvSpPr/>
          <p:nvPr/>
        </p:nvSpPr>
        <p:spPr bwMode="auto">
          <a:xfrm>
            <a:off x="-630593" y="3670889"/>
            <a:ext cx="3844119" cy="3844119"/>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DA8545DB-BF54-4403-A02F-D50E60EDC422}"/>
              </a:ext>
            </a:extLst>
          </p:cNvPr>
          <p:cNvSpPr/>
          <p:nvPr/>
        </p:nvSpPr>
        <p:spPr bwMode="auto">
          <a:xfrm>
            <a:off x="-779996" y="3529990"/>
            <a:ext cx="4112584" cy="4112584"/>
          </a:xfrm>
          <a:prstGeom prst="ellipse">
            <a:avLst/>
          </a:prstGeom>
          <a:noFill/>
          <a:ln w="152400" cap="flat" cmpd="sng" algn="ctr">
            <a:solidFill>
              <a:srgbClr val="00206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8AAB4789-9524-461D-BAC9-FCDA5E8E844E}"/>
              </a:ext>
            </a:extLst>
          </p:cNvPr>
          <p:cNvSpPr/>
          <p:nvPr/>
        </p:nvSpPr>
        <p:spPr bwMode="auto">
          <a:xfrm>
            <a:off x="-1241428" y="3061172"/>
            <a:ext cx="5035229" cy="5035229"/>
          </a:xfrm>
          <a:prstGeom prst="ellipse">
            <a:avLst/>
          </a:prstGeom>
          <a:noFill/>
          <a:ln w="15240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5" name="Picture 94">
            <a:extLst>
              <a:ext uri="{FF2B5EF4-FFF2-40B4-BE49-F238E27FC236}">
                <a16:creationId xmlns:a16="http://schemas.microsoft.com/office/drawing/2014/main" id="{24F9ADDF-8BF1-4574-A5CA-EA373E4CD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961" y="4914441"/>
            <a:ext cx="977787" cy="1283720"/>
          </a:xfrm>
          <a:prstGeom prst="rect">
            <a:avLst/>
          </a:prstGeom>
        </p:spPr>
      </p:pic>
      <p:sp>
        <p:nvSpPr>
          <p:cNvPr id="96" name="Freeform 47">
            <a:extLst>
              <a:ext uri="{FF2B5EF4-FFF2-40B4-BE49-F238E27FC236}">
                <a16:creationId xmlns:a16="http://schemas.microsoft.com/office/drawing/2014/main" id="{5E9E9170-4F1E-4F13-B722-969422A69223}"/>
              </a:ext>
            </a:extLst>
          </p:cNvPr>
          <p:cNvSpPr/>
          <p:nvPr/>
        </p:nvSpPr>
        <p:spPr>
          <a:xfrm>
            <a:off x="1304999"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7" name="TextBox 96">
            <a:extLst>
              <a:ext uri="{FF2B5EF4-FFF2-40B4-BE49-F238E27FC236}">
                <a16:creationId xmlns:a16="http://schemas.microsoft.com/office/drawing/2014/main" id="{F9B9DE1C-BCC9-4D62-B462-4C776485A95B}"/>
              </a:ext>
            </a:extLst>
          </p:cNvPr>
          <p:cNvSpPr txBox="1"/>
          <p:nvPr/>
        </p:nvSpPr>
        <p:spPr>
          <a:xfrm>
            <a:off x="4233901" y="1748995"/>
            <a:ext cx="3439703" cy="492443"/>
          </a:xfrm>
          <a:prstGeom prst="rect">
            <a:avLst/>
          </a:prstGeom>
          <a:solidFill>
            <a:srgbClr val="FFFFFF">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FFFFFF"/>
                </a:solidFill>
                <a:effectLst/>
                <a:uLnTx/>
                <a:uFillTx/>
              </a:rPr>
              <a:t>PHYSICAL SECURITY</a:t>
            </a:r>
          </a:p>
        </p:txBody>
      </p:sp>
      <p:sp>
        <p:nvSpPr>
          <p:cNvPr id="98" name="Freeform 48">
            <a:extLst>
              <a:ext uri="{FF2B5EF4-FFF2-40B4-BE49-F238E27FC236}">
                <a16:creationId xmlns:a16="http://schemas.microsoft.com/office/drawing/2014/main" id="{F0930A46-CBB8-403B-B820-B266B4D122D0}"/>
              </a:ext>
            </a:extLst>
          </p:cNvPr>
          <p:cNvSpPr/>
          <p:nvPr/>
        </p:nvSpPr>
        <p:spPr>
          <a:xfrm>
            <a:off x="1685748"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0078D4">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9" name="TextBox 98">
            <a:extLst>
              <a:ext uri="{FF2B5EF4-FFF2-40B4-BE49-F238E27FC236}">
                <a16:creationId xmlns:a16="http://schemas.microsoft.com/office/drawing/2014/main" id="{94C423F7-006D-44DF-834E-BB321F070AEB}"/>
              </a:ext>
            </a:extLst>
          </p:cNvPr>
          <p:cNvSpPr txBox="1"/>
          <p:nvPr/>
        </p:nvSpPr>
        <p:spPr>
          <a:xfrm>
            <a:off x="4233901" y="2768618"/>
            <a:ext cx="3447993" cy="492443"/>
          </a:xfrm>
          <a:prstGeom prst="rect">
            <a:avLst/>
          </a:prstGeom>
          <a:solidFill>
            <a:srgbClr val="002060"/>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NETWORK SECURITY</a:t>
            </a:r>
          </a:p>
        </p:txBody>
      </p:sp>
      <p:sp>
        <p:nvSpPr>
          <p:cNvPr id="100" name="TextBox 99">
            <a:extLst>
              <a:ext uri="{FF2B5EF4-FFF2-40B4-BE49-F238E27FC236}">
                <a16:creationId xmlns:a16="http://schemas.microsoft.com/office/drawing/2014/main" id="{4E4BC918-794C-4C62-B246-3687F1E20D35}"/>
              </a:ext>
            </a:extLst>
          </p:cNvPr>
          <p:cNvSpPr txBox="1"/>
          <p:nvPr/>
        </p:nvSpPr>
        <p:spPr>
          <a:xfrm>
            <a:off x="4233901" y="3263366"/>
            <a:ext cx="3447993"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PLATFORM SECURITY</a:t>
            </a:r>
          </a:p>
        </p:txBody>
      </p:sp>
      <p:sp>
        <p:nvSpPr>
          <p:cNvPr id="101" name="TextBox 100">
            <a:extLst>
              <a:ext uri="{FF2B5EF4-FFF2-40B4-BE49-F238E27FC236}">
                <a16:creationId xmlns:a16="http://schemas.microsoft.com/office/drawing/2014/main" id="{AA28955C-F690-4CEC-86FD-A89E281F5975}"/>
              </a:ext>
            </a:extLst>
          </p:cNvPr>
          <p:cNvSpPr txBox="1"/>
          <p:nvPr/>
        </p:nvSpPr>
        <p:spPr>
          <a:xfrm>
            <a:off x="4233901" y="3843160"/>
            <a:ext cx="3447992"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ACCESS MANAGEMENT</a:t>
            </a:r>
          </a:p>
        </p:txBody>
      </p:sp>
      <p:sp>
        <p:nvSpPr>
          <p:cNvPr id="102" name="TextBox 101">
            <a:extLst>
              <a:ext uri="{FF2B5EF4-FFF2-40B4-BE49-F238E27FC236}">
                <a16:creationId xmlns:a16="http://schemas.microsoft.com/office/drawing/2014/main" id="{2BE3558C-AC78-45CE-A59C-6271E9B20B76}"/>
              </a:ext>
            </a:extLst>
          </p:cNvPr>
          <p:cNvSpPr txBox="1"/>
          <p:nvPr/>
        </p:nvSpPr>
        <p:spPr>
          <a:xfrm>
            <a:off x="4233901" y="4428039"/>
            <a:ext cx="3471749"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THREAT PROTECTION</a:t>
            </a:r>
          </a:p>
        </p:txBody>
      </p:sp>
      <p:sp>
        <p:nvSpPr>
          <p:cNvPr id="103" name="TextBox 102">
            <a:extLst>
              <a:ext uri="{FF2B5EF4-FFF2-40B4-BE49-F238E27FC236}">
                <a16:creationId xmlns:a16="http://schemas.microsoft.com/office/drawing/2014/main" id="{31968BF2-0E3A-4EF5-9AC7-48AD098C5732}"/>
              </a:ext>
            </a:extLst>
          </p:cNvPr>
          <p:cNvSpPr txBox="1"/>
          <p:nvPr/>
        </p:nvSpPr>
        <p:spPr>
          <a:xfrm>
            <a:off x="4233901" y="5020825"/>
            <a:ext cx="3471749"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INFORMATION PROTECTION</a:t>
            </a:r>
          </a:p>
        </p:txBody>
      </p:sp>
      <p:sp>
        <p:nvSpPr>
          <p:cNvPr id="104" name="TextBox 103">
            <a:extLst>
              <a:ext uri="{FF2B5EF4-FFF2-40B4-BE49-F238E27FC236}">
                <a16:creationId xmlns:a16="http://schemas.microsoft.com/office/drawing/2014/main" id="{0046B9B7-FCBD-4E41-B847-7C43A8F8AE55}"/>
              </a:ext>
            </a:extLst>
          </p:cNvPr>
          <p:cNvSpPr txBox="1"/>
          <p:nvPr/>
        </p:nvSpPr>
        <p:spPr>
          <a:xfrm>
            <a:off x="4242193" y="6041286"/>
            <a:ext cx="2160720" cy="492443"/>
          </a:xfrm>
          <a:prstGeom prst="rect">
            <a:avLst/>
          </a:prstGeom>
          <a:solidFill>
            <a:srgbClr val="C00000"/>
          </a:solidFill>
        </p:spPr>
        <p:txBody>
          <a:bodyPr wrap="none" lIns="91440" tIns="91440" rIns="91440" bIns="9144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CUSTOMER DATA</a:t>
            </a:r>
          </a:p>
        </p:txBody>
      </p:sp>
      <p:sp>
        <p:nvSpPr>
          <p:cNvPr id="105" name="Freeform 55">
            <a:extLst>
              <a:ext uri="{FF2B5EF4-FFF2-40B4-BE49-F238E27FC236}">
                <a16:creationId xmlns:a16="http://schemas.microsoft.com/office/drawing/2014/main" id="{FCC6AAA4-CA7A-43EE-A13F-D46BDC5B3DE9}"/>
              </a:ext>
            </a:extLst>
          </p:cNvPr>
          <p:cNvSpPr/>
          <p:nvPr/>
        </p:nvSpPr>
        <p:spPr>
          <a:xfrm>
            <a:off x="2121212"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6" name="Freeform 56">
            <a:extLst>
              <a:ext uri="{FF2B5EF4-FFF2-40B4-BE49-F238E27FC236}">
                <a16:creationId xmlns:a16="http://schemas.microsoft.com/office/drawing/2014/main" id="{27B5F194-0DA5-4D57-8BBC-3E35CA1C2F9C}"/>
              </a:ext>
            </a:extLst>
          </p:cNvPr>
          <p:cNvSpPr/>
          <p:nvPr/>
        </p:nvSpPr>
        <p:spPr>
          <a:xfrm>
            <a:off x="2433528"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7" name="Freeform 57">
            <a:extLst>
              <a:ext uri="{FF2B5EF4-FFF2-40B4-BE49-F238E27FC236}">
                <a16:creationId xmlns:a16="http://schemas.microsoft.com/office/drawing/2014/main" id="{BF2F70B8-B0AF-4631-901E-BAFB9D004440}"/>
              </a:ext>
            </a:extLst>
          </p:cNvPr>
          <p:cNvSpPr/>
          <p:nvPr/>
        </p:nvSpPr>
        <p:spPr>
          <a:xfrm rot="10800000" flipH="1">
            <a:off x="1304999"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8" name="Freeform 58">
            <a:extLst>
              <a:ext uri="{FF2B5EF4-FFF2-40B4-BE49-F238E27FC236}">
                <a16:creationId xmlns:a16="http://schemas.microsoft.com/office/drawing/2014/main" id="{98C9155C-65DC-407A-8AB8-707E86C1A10B}"/>
              </a:ext>
            </a:extLst>
          </p:cNvPr>
          <p:cNvSpPr/>
          <p:nvPr/>
        </p:nvSpPr>
        <p:spPr>
          <a:xfrm>
            <a:off x="2756720"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9" name="Freeform 59">
            <a:extLst>
              <a:ext uri="{FF2B5EF4-FFF2-40B4-BE49-F238E27FC236}">
                <a16:creationId xmlns:a16="http://schemas.microsoft.com/office/drawing/2014/main" id="{98F9AA69-981B-4EBD-885E-DB1B965BA4ED}"/>
              </a:ext>
            </a:extLst>
          </p:cNvPr>
          <p:cNvSpPr/>
          <p:nvPr/>
        </p:nvSpPr>
        <p:spPr>
          <a:xfrm>
            <a:off x="2542199"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173839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1C030FB2-5953-45BC-BBC4-DDCA847BB34C}"/>
              </a:ext>
            </a:extLst>
          </p:cNvPr>
          <p:cNvGrpSpPr/>
          <p:nvPr/>
        </p:nvGrpSpPr>
        <p:grpSpPr>
          <a:xfrm>
            <a:off x="440033" y="1002469"/>
            <a:ext cx="11598367" cy="5088569"/>
            <a:chOff x="440033" y="1002469"/>
            <a:chExt cx="11598367" cy="5088569"/>
          </a:xfrm>
        </p:grpSpPr>
        <p:sp>
          <p:nvSpPr>
            <p:cNvPr id="152" name="Rectangle 151">
              <a:extLst>
                <a:ext uri="{FF2B5EF4-FFF2-40B4-BE49-F238E27FC236}">
                  <a16:creationId xmlns:a16="http://schemas.microsoft.com/office/drawing/2014/main" id="{5B7E7767-2356-4619-9C30-F3DAC2BAF911}"/>
                </a:ext>
              </a:extLst>
            </p:cNvPr>
            <p:cNvSpPr/>
            <p:nvPr/>
          </p:nvSpPr>
          <p:spPr>
            <a:xfrm>
              <a:off x="2311200" y="1648800"/>
              <a:ext cx="9727200" cy="4442238"/>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53" name="Picture 152">
              <a:extLst>
                <a:ext uri="{FF2B5EF4-FFF2-40B4-BE49-F238E27FC236}">
                  <a16:creationId xmlns:a16="http://schemas.microsoft.com/office/drawing/2014/main" id="{997EB871-B6FD-4257-B7CA-DEC59012BFCA}"/>
                </a:ext>
              </a:extLst>
            </p:cNvPr>
            <p:cNvPicPr>
              <a:picLocks noChangeAspect="1"/>
            </p:cNvPicPr>
            <p:nvPr/>
          </p:nvPicPr>
          <p:blipFill>
            <a:blip r:embed="rId2"/>
            <a:stretch>
              <a:fillRect/>
            </a:stretch>
          </p:blipFill>
          <p:spPr>
            <a:xfrm>
              <a:off x="9958847" y="3414236"/>
              <a:ext cx="928866" cy="836882"/>
            </a:xfrm>
            <a:prstGeom prst="rect">
              <a:avLst/>
            </a:prstGeom>
          </p:spPr>
        </p:pic>
        <p:pic>
          <p:nvPicPr>
            <p:cNvPr id="154" name="Picture 153">
              <a:extLst>
                <a:ext uri="{FF2B5EF4-FFF2-40B4-BE49-F238E27FC236}">
                  <a16:creationId xmlns:a16="http://schemas.microsoft.com/office/drawing/2014/main" id="{67568623-70CE-4D2E-B176-6636EE0C99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7650" y="3097158"/>
              <a:ext cx="780290" cy="780290"/>
            </a:xfrm>
            <a:prstGeom prst="rect">
              <a:avLst/>
            </a:prstGeom>
          </p:spPr>
        </p:pic>
        <p:pic>
          <p:nvPicPr>
            <p:cNvPr id="155" name="Picture 154">
              <a:extLst>
                <a:ext uri="{FF2B5EF4-FFF2-40B4-BE49-F238E27FC236}">
                  <a16:creationId xmlns:a16="http://schemas.microsoft.com/office/drawing/2014/main" id="{828801F3-6377-4D02-AF65-0952B3715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7650" y="3934040"/>
              <a:ext cx="678518" cy="678518"/>
            </a:xfrm>
            <a:prstGeom prst="rect">
              <a:avLst/>
            </a:prstGeom>
          </p:spPr>
        </p:pic>
        <p:sp>
          <p:nvSpPr>
            <p:cNvPr id="156" name="TextBox 155">
              <a:extLst>
                <a:ext uri="{FF2B5EF4-FFF2-40B4-BE49-F238E27FC236}">
                  <a16:creationId xmlns:a16="http://schemas.microsoft.com/office/drawing/2014/main" id="{2615CA02-6FEE-4286-B810-35162A476956}"/>
                </a:ext>
              </a:extLst>
            </p:cNvPr>
            <p:cNvSpPr txBox="1"/>
            <p:nvPr/>
          </p:nvSpPr>
          <p:spPr>
            <a:xfrm>
              <a:off x="8687275" y="4734964"/>
              <a:ext cx="1903855" cy="523220"/>
            </a:xfrm>
            <a:prstGeom prst="rect">
              <a:avLst/>
            </a:prstGeom>
            <a:noFill/>
          </p:spPr>
          <p:txBody>
            <a:bodyPr wrap="none" rtlCol="0" anchor="t">
              <a:spAutoFit/>
            </a:bodyPr>
            <a:lstStyle/>
            <a:p>
              <a:pPr algn="ctr" defTabSz="914400">
                <a:defRPr/>
              </a:pPr>
              <a:r>
                <a:rPr lang="en-US" sz="1400" dirty="0">
                  <a:latin typeface="Segoe UI" panose="020B0502040204020203" pitchFamily="34" charset="0"/>
                  <a:cs typeface="Segoe UI" panose="020B0502040204020203" pitchFamily="34" charset="0"/>
                </a:rPr>
                <a:t>Service dependencies</a:t>
              </a:r>
              <a:br>
                <a:rPr lang="en-US" sz="1400" dirty="0">
                  <a:latin typeface="Segoe UI" panose="020B0502040204020203" pitchFamily="34" charset="0"/>
                  <a:cs typeface="Segoe UI" panose="020B0502040204020203" pitchFamily="34" charset="0"/>
                </a:rPr>
              </a:br>
              <a:r>
                <a:rPr lang="en-US" sz="1400" dirty="0">
                  <a:solidFill>
                    <a:schemeClr val="tx2"/>
                  </a:solidFill>
                  <a:latin typeface="Segoe UI" panose="020B0502040204020203" pitchFamily="34" charset="0"/>
                  <a:cs typeface="Segoe UI" panose="020B0502040204020203" pitchFamily="34" charset="0"/>
                </a:rPr>
                <a:t>Azure</a:t>
              </a:r>
            </a:p>
          </p:txBody>
        </p:sp>
        <p:cxnSp>
          <p:nvCxnSpPr>
            <p:cNvPr id="157" name="Straight Arrow Connector 156">
              <a:extLst>
                <a:ext uri="{FF2B5EF4-FFF2-40B4-BE49-F238E27FC236}">
                  <a16:creationId xmlns:a16="http://schemas.microsoft.com/office/drawing/2014/main" id="{7E874D07-2CF6-4DA1-9CB0-03C332DB24BF}"/>
                </a:ext>
              </a:extLst>
            </p:cNvPr>
            <p:cNvCxnSpPr>
              <a:cxnSpLocks/>
            </p:cNvCxnSpPr>
            <p:nvPr/>
          </p:nvCxnSpPr>
          <p:spPr>
            <a:xfrm>
              <a:off x="6885484" y="3444004"/>
              <a:ext cx="1927707" cy="0"/>
            </a:xfrm>
            <a:prstGeom prst="straightConnector1">
              <a:avLst/>
            </a:prstGeom>
            <a:noFill/>
            <a:ln w="44450" cap="flat" cmpd="sng" algn="ctr">
              <a:solidFill>
                <a:srgbClr val="5B9BD5"/>
              </a:solidFill>
              <a:prstDash val="solid"/>
              <a:miter lim="800000"/>
              <a:headEnd type="none"/>
              <a:tailEnd type="triangle"/>
            </a:ln>
            <a:effectLst/>
          </p:spPr>
        </p:cxnSp>
        <p:sp>
          <p:nvSpPr>
            <p:cNvPr id="158" name="TextBox 157">
              <a:extLst>
                <a:ext uri="{FF2B5EF4-FFF2-40B4-BE49-F238E27FC236}">
                  <a16:creationId xmlns:a16="http://schemas.microsoft.com/office/drawing/2014/main" id="{3CF05680-D51D-47FA-9584-B5E8231705F3}"/>
                </a:ext>
              </a:extLst>
            </p:cNvPr>
            <p:cNvSpPr txBox="1"/>
            <p:nvPr/>
          </p:nvSpPr>
          <p:spPr>
            <a:xfrm>
              <a:off x="2571261" y="1785600"/>
              <a:ext cx="1064739" cy="523220"/>
            </a:xfrm>
            <a:prstGeom prst="rect">
              <a:avLst/>
            </a:prstGeom>
            <a:noFill/>
          </p:spPr>
          <p:txBody>
            <a:bodyPr wrap="square" rtlCol="0">
              <a:spAutoFit/>
            </a:bodyPr>
            <a:lstStyle/>
            <a:p>
              <a:pPr algn="ctr" defTabSz="914400">
                <a:defRPr/>
              </a:pPr>
              <a:r>
                <a:rPr lang="en-US" sz="2800" dirty="0">
                  <a:solidFill>
                    <a:srgbClr val="5B9BD5"/>
                  </a:solidFill>
                  <a:latin typeface="Calibri" panose="020F0502020204030204"/>
                </a:rPr>
                <a:t>Azure</a:t>
              </a:r>
            </a:p>
          </p:txBody>
        </p:sp>
        <p:pic>
          <p:nvPicPr>
            <p:cNvPr id="159" name="Picture 2" descr="Image result for microsoft transparent background">
              <a:extLst>
                <a:ext uri="{FF2B5EF4-FFF2-40B4-BE49-F238E27FC236}">
                  <a16:creationId xmlns:a16="http://schemas.microsoft.com/office/drawing/2014/main" id="{C5F0E71F-BF51-46E7-926E-510182D186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387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Arrow Connector 159">
              <a:extLst>
                <a:ext uri="{FF2B5EF4-FFF2-40B4-BE49-F238E27FC236}">
                  <a16:creationId xmlns:a16="http://schemas.microsoft.com/office/drawing/2014/main" id="{D8FFC2F0-33EF-4C63-AA54-350024C98E8D}"/>
                </a:ext>
              </a:extLst>
            </p:cNvPr>
            <p:cNvCxnSpPr>
              <a:cxnSpLocks/>
            </p:cNvCxnSpPr>
            <p:nvPr/>
          </p:nvCxnSpPr>
          <p:spPr>
            <a:xfrm>
              <a:off x="440033" y="1155818"/>
              <a:ext cx="525438" cy="0"/>
            </a:xfrm>
            <a:prstGeom prst="straightConnector1">
              <a:avLst/>
            </a:prstGeom>
            <a:noFill/>
            <a:ln w="44450" cap="flat" cmpd="sng" algn="ctr">
              <a:solidFill>
                <a:srgbClr val="5B9BD5"/>
              </a:solidFill>
              <a:prstDash val="solid"/>
              <a:miter lim="800000"/>
              <a:headEnd type="none"/>
              <a:tailEnd type="triangle"/>
            </a:ln>
            <a:effectLst/>
          </p:spPr>
        </p:cxnSp>
        <p:sp>
          <p:nvSpPr>
            <p:cNvPr id="161" name="TextBox 160">
              <a:extLst>
                <a:ext uri="{FF2B5EF4-FFF2-40B4-BE49-F238E27FC236}">
                  <a16:creationId xmlns:a16="http://schemas.microsoft.com/office/drawing/2014/main" id="{ED5F2F10-D590-4951-95B0-4D6172410879}"/>
                </a:ext>
              </a:extLst>
            </p:cNvPr>
            <p:cNvSpPr txBox="1"/>
            <p:nvPr/>
          </p:nvSpPr>
          <p:spPr>
            <a:xfrm>
              <a:off x="1005939" y="1002469"/>
              <a:ext cx="1762738" cy="307777"/>
            </a:xfrm>
            <a:prstGeom prst="rect">
              <a:avLst/>
            </a:prstGeom>
            <a:noFill/>
          </p:spPr>
          <p:txBody>
            <a:bodyPr wrap="square" rtlCol="0">
              <a:spAutoFit/>
            </a:bodyPr>
            <a:lstStyle/>
            <a:p>
              <a:pPr defTabSz="914400">
                <a:defRPr/>
              </a:pPr>
              <a:r>
                <a:rPr lang="en-US" sz="1400" dirty="0">
                  <a:solidFill>
                    <a:prstClr val="black"/>
                  </a:solidFill>
                  <a:latin typeface="Calibri" panose="020F0502020204030204"/>
                </a:rPr>
                <a:t>Management</a:t>
              </a:r>
            </a:p>
          </p:txBody>
        </p:sp>
      </p:grpSp>
      <p:cxnSp>
        <p:nvCxnSpPr>
          <p:cNvPr id="125" name="Straight Arrow Connector 124">
            <a:extLst>
              <a:ext uri="{FF2B5EF4-FFF2-40B4-BE49-F238E27FC236}">
                <a16:creationId xmlns:a16="http://schemas.microsoft.com/office/drawing/2014/main" id="{BFE4DB74-B482-4B2F-B365-103301A13318}"/>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E230301-6F4F-40D9-8DE1-145087A651FC}"/>
              </a:ext>
            </a:extLst>
          </p:cNvPr>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Legend:</a:t>
            </a:r>
          </a:p>
        </p:txBody>
      </p:sp>
      <p:sp>
        <p:nvSpPr>
          <p:cNvPr id="127" name="TextBox 126">
            <a:extLst>
              <a:ext uri="{FF2B5EF4-FFF2-40B4-BE49-F238E27FC236}">
                <a16:creationId xmlns:a16="http://schemas.microsoft.com/office/drawing/2014/main" id="{72482F75-5965-439D-93B0-1ECC34933677}"/>
              </a:ext>
            </a:extLst>
          </p:cNvPr>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35" name="Rectangle 134">
            <a:extLst>
              <a:ext uri="{FF2B5EF4-FFF2-40B4-BE49-F238E27FC236}">
                <a16:creationId xmlns:a16="http://schemas.microsoft.com/office/drawing/2014/main" id="{B338C697-0D42-4465-9A81-C3288A995EBE}"/>
              </a:ext>
            </a:extLst>
          </p:cNvPr>
          <p:cNvSpPr/>
          <p:nvPr/>
        </p:nvSpPr>
        <p:spPr>
          <a:xfrm>
            <a:off x="5084465" y="2051999"/>
            <a:ext cx="2204189" cy="4685370"/>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36" name="Picture 135">
            <a:extLst>
              <a:ext uri="{FF2B5EF4-FFF2-40B4-BE49-F238E27FC236}">
                <a16:creationId xmlns:a16="http://schemas.microsoft.com/office/drawing/2014/main" id="{6BCEE4EE-18A7-4102-BC3D-EA88928CBA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137" name="Straight Arrow Connector 136">
            <a:extLst>
              <a:ext uri="{FF2B5EF4-FFF2-40B4-BE49-F238E27FC236}">
                <a16:creationId xmlns:a16="http://schemas.microsoft.com/office/drawing/2014/main" id="{86E1208F-37E9-408B-B781-3A87C93C39AE}"/>
              </a:ext>
            </a:extLst>
          </p:cNvPr>
          <p:cNvCxnSpPr>
            <a:cxnSpLocks/>
          </p:cNvCxnSpPr>
          <p:nvPr/>
        </p:nvCxnSpPr>
        <p:spPr>
          <a:xfrm flipV="1">
            <a:off x="6096000" y="4438397"/>
            <a:ext cx="1" cy="996048"/>
          </a:xfrm>
          <a:prstGeom prst="straightConnector1">
            <a:avLst/>
          </a:prstGeom>
          <a:noFill/>
          <a:ln w="44450" cap="flat" cmpd="sng" algn="ctr">
            <a:solidFill>
              <a:srgbClr val="C00000"/>
            </a:solidFill>
            <a:prstDash val="solid"/>
            <a:miter lim="800000"/>
            <a:headEnd type="none"/>
            <a:tailEnd type="triangle"/>
          </a:ln>
          <a:effectLst/>
        </p:spPr>
      </p:cxnSp>
      <p:pic>
        <p:nvPicPr>
          <p:cNvPr id="138" name="Picture 137">
            <a:extLst>
              <a:ext uri="{FF2B5EF4-FFF2-40B4-BE49-F238E27FC236}">
                <a16:creationId xmlns:a16="http://schemas.microsoft.com/office/drawing/2014/main" id="{121C0D0C-18AF-439F-8A47-1C80D53EFD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39" name="TextBox 138">
            <a:extLst>
              <a:ext uri="{FF2B5EF4-FFF2-40B4-BE49-F238E27FC236}">
                <a16:creationId xmlns:a16="http://schemas.microsoft.com/office/drawing/2014/main" id="{5133AEB3-A55B-442B-A420-9FEA20C1F035}"/>
              </a:ext>
            </a:extLst>
          </p:cNvPr>
          <p:cNvSpPr txBox="1"/>
          <p:nvPr/>
        </p:nvSpPr>
        <p:spPr>
          <a:xfrm>
            <a:off x="6398296" y="5590238"/>
            <a:ext cx="2586349" cy="523220"/>
          </a:xfrm>
          <a:prstGeom prst="rect">
            <a:avLst/>
          </a:prstGeom>
          <a:noFill/>
        </p:spPr>
        <p:txBody>
          <a:bodyPr wrap="none" rtlCol="0" anchor="t">
            <a:spAutoFit/>
          </a:bodyPr>
          <a:lstStyle/>
          <a:p>
            <a:pPr algn="ctr" defTabSz="914400">
              <a:defRPr/>
            </a:pPr>
            <a:r>
              <a:rPr lang="en-US" sz="1400" dirty="0">
                <a:latin typeface="Segoe UI" panose="020B0502040204020203" pitchFamily="34" charset="0"/>
                <a:cs typeface="Segoe UI" panose="020B0502040204020203" pitchFamily="34" charset="0"/>
              </a:rPr>
              <a:t>Customer applications &amp; tools</a:t>
            </a:r>
          </a:p>
          <a:p>
            <a:pPr algn="ctr" defTabSz="914400">
              <a:defRPr/>
            </a:pPr>
            <a:r>
              <a:rPr lang="en-US" sz="1400" dirty="0">
                <a:solidFill>
                  <a:schemeClr val="tx2"/>
                </a:solidFill>
                <a:latin typeface="Segoe UI" panose="020B0502040204020203" pitchFamily="34" charset="0"/>
                <a:cs typeface="Segoe UI" panose="020B0502040204020203" pitchFamily="34" charset="0"/>
              </a:rPr>
              <a:t>On-Premises + Azure VNet</a:t>
            </a:r>
          </a:p>
        </p:txBody>
      </p:sp>
      <p:sp>
        <p:nvSpPr>
          <p:cNvPr id="140" name="TextBox 139">
            <a:extLst>
              <a:ext uri="{FF2B5EF4-FFF2-40B4-BE49-F238E27FC236}">
                <a16:creationId xmlns:a16="http://schemas.microsoft.com/office/drawing/2014/main" id="{E47D16E0-3447-471D-9B3F-78E9F9CEEFA4}"/>
              </a:ext>
            </a:extLst>
          </p:cNvPr>
          <p:cNvSpPr txBox="1"/>
          <p:nvPr/>
        </p:nvSpPr>
        <p:spPr>
          <a:xfrm>
            <a:off x="6255000" y="4245149"/>
            <a:ext cx="1789336" cy="523220"/>
          </a:xfrm>
          <a:prstGeom prst="rect">
            <a:avLst/>
          </a:prstGeom>
          <a:noFill/>
        </p:spPr>
        <p:txBody>
          <a:bodyPr wrap="none" rtlCol="0" anchor="t">
            <a:spAutoFit/>
          </a:bodyPr>
          <a:lstStyle/>
          <a:p>
            <a:pPr algn="ctr" defTabSz="914400">
              <a:defRPr/>
            </a:pPr>
            <a:r>
              <a:rPr lang="en-US" sz="1400" dirty="0">
                <a:latin typeface="Segoe UI" panose="020B0502040204020203" pitchFamily="34" charset="0"/>
                <a:cs typeface="Segoe UI" panose="020B0502040204020203" pitchFamily="34" charset="0"/>
              </a:rPr>
              <a:t>Azure SQL Database</a:t>
            </a:r>
          </a:p>
          <a:p>
            <a:pPr algn="ctr" defTabSz="914400">
              <a:defRPr/>
            </a:pPr>
            <a:r>
              <a:rPr lang="en-US" sz="1400" dirty="0">
                <a:latin typeface="Segoe UI" panose="020B0502040204020203" pitchFamily="34" charset="0"/>
                <a:cs typeface="Segoe UI" panose="020B0502040204020203" pitchFamily="34" charset="0"/>
              </a:rPr>
              <a:t>Managed Instance</a:t>
            </a:r>
          </a:p>
        </p:txBody>
      </p:sp>
      <p:sp>
        <p:nvSpPr>
          <p:cNvPr id="141" name="TextBox 140">
            <a:extLst>
              <a:ext uri="{FF2B5EF4-FFF2-40B4-BE49-F238E27FC236}">
                <a16:creationId xmlns:a16="http://schemas.microsoft.com/office/drawing/2014/main" id="{3C1FC622-D747-4ECA-ABDF-AC5A8EDF1BAB}"/>
              </a:ext>
            </a:extLst>
          </p:cNvPr>
          <p:cNvSpPr txBox="1"/>
          <p:nvPr/>
        </p:nvSpPr>
        <p:spPr>
          <a:xfrm>
            <a:off x="5120596" y="2106238"/>
            <a:ext cx="856800" cy="369332"/>
          </a:xfrm>
          <a:prstGeom prst="rect">
            <a:avLst/>
          </a:prstGeom>
          <a:noFill/>
        </p:spPr>
        <p:txBody>
          <a:bodyPr wrap="square" rtlCol="0">
            <a:spAutoFit/>
          </a:bodyPr>
          <a:lstStyle/>
          <a:p>
            <a:pPr defTabSz="914400">
              <a:defRPr/>
            </a:pPr>
            <a:r>
              <a:rPr lang="en-US" dirty="0">
                <a:solidFill>
                  <a:srgbClr val="70AD47">
                    <a:lumMod val="75000"/>
                  </a:srgbClr>
                </a:solidFill>
                <a:latin typeface="Calibri" panose="020F0502020204030204"/>
              </a:rPr>
              <a:t>VNet</a:t>
            </a:r>
          </a:p>
        </p:txBody>
      </p:sp>
      <p:grpSp>
        <p:nvGrpSpPr>
          <p:cNvPr id="181" name="Group 180">
            <a:extLst>
              <a:ext uri="{FF2B5EF4-FFF2-40B4-BE49-F238E27FC236}">
                <a16:creationId xmlns:a16="http://schemas.microsoft.com/office/drawing/2014/main" id="{3A5C529A-10C4-4B57-90E6-9B71AC09F9EE}"/>
              </a:ext>
            </a:extLst>
          </p:cNvPr>
          <p:cNvGrpSpPr/>
          <p:nvPr/>
        </p:nvGrpSpPr>
        <p:grpSpPr>
          <a:xfrm>
            <a:off x="244018" y="2422771"/>
            <a:ext cx="5225178" cy="4191487"/>
            <a:chOff x="244018" y="2422771"/>
            <a:chExt cx="5225178" cy="4191487"/>
          </a:xfrm>
        </p:grpSpPr>
        <p:pic>
          <p:nvPicPr>
            <p:cNvPr id="172" name="Picture 171" descr="A picture containing transport&#10;&#10;Description generated with very high confidence">
              <a:extLst>
                <a:ext uri="{FF2B5EF4-FFF2-40B4-BE49-F238E27FC236}">
                  <a16:creationId xmlns:a16="http://schemas.microsoft.com/office/drawing/2014/main" id="{C36FFA9C-B028-40D0-92AA-01E68186C4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73" name="Straight Arrow Connector 172">
              <a:extLst>
                <a:ext uri="{FF2B5EF4-FFF2-40B4-BE49-F238E27FC236}">
                  <a16:creationId xmlns:a16="http://schemas.microsoft.com/office/drawing/2014/main" id="{FA95DB4A-A1A7-411D-8284-70679BDE5C1A}"/>
                </a:ext>
              </a:extLst>
            </p:cNvPr>
            <p:cNvCxnSpPr>
              <a:cxnSpLocks/>
            </p:cNvCxnSpPr>
            <p:nvPr/>
          </p:nvCxnSpPr>
          <p:spPr>
            <a:xfrm>
              <a:off x="3723523" y="3371266"/>
              <a:ext cx="1745672" cy="1"/>
            </a:xfrm>
            <a:prstGeom prst="straightConnector1">
              <a:avLst/>
            </a:prstGeom>
            <a:noFill/>
            <a:ln w="44450" cap="flat" cmpd="sng" algn="ctr">
              <a:solidFill>
                <a:srgbClr val="5B9BD5"/>
              </a:solidFill>
              <a:prstDash val="solid"/>
              <a:miter lim="800000"/>
              <a:headEnd type="none"/>
              <a:tailEnd type="triangle"/>
            </a:ln>
            <a:effectLst/>
          </p:spPr>
        </p:cxnSp>
        <p:sp>
          <p:nvSpPr>
            <p:cNvPr id="174" name="TextBox 173">
              <a:extLst>
                <a:ext uri="{FF2B5EF4-FFF2-40B4-BE49-F238E27FC236}">
                  <a16:creationId xmlns:a16="http://schemas.microsoft.com/office/drawing/2014/main" id="{ACD6006F-B8BF-4CCE-8413-870722D1DA22}"/>
                </a:ext>
              </a:extLst>
            </p:cNvPr>
            <p:cNvSpPr txBox="1"/>
            <p:nvPr/>
          </p:nvSpPr>
          <p:spPr>
            <a:xfrm>
              <a:off x="1242671" y="4099897"/>
              <a:ext cx="2938625" cy="523220"/>
            </a:xfrm>
            <a:prstGeom prst="rect">
              <a:avLst/>
            </a:prstGeom>
            <a:noFill/>
          </p:spPr>
          <p:txBody>
            <a:bodyPr wrap="none" rtlCol="0" anchor="t">
              <a:spAutoFit/>
            </a:bodyPr>
            <a:lstStyle/>
            <a:p>
              <a:pPr defTabSz="914400">
                <a:defRPr/>
              </a:pPr>
              <a:r>
                <a:rPr lang="en-US" sz="1400" dirty="0">
                  <a:latin typeface="Segoe UI" panose="020B0502040204020203" pitchFamily="34" charset="0"/>
                  <a:cs typeface="Segoe UI" panose="020B0502040204020203" pitchFamily="34" charset="0"/>
                </a:rPr>
                <a:t>Management &amp; Deployment Plane</a:t>
              </a:r>
            </a:p>
            <a:p>
              <a:pPr algn="ctr" defTabSz="914400">
                <a:defRPr/>
              </a:pPr>
              <a:r>
                <a:rPr lang="en-US" sz="1400" dirty="0">
                  <a:solidFill>
                    <a:schemeClr val="tx2"/>
                  </a:solidFill>
                  <a:latin typeface="Segoe UI" panose="020B0502040204020203" pitchFamily="34" charset="0"/>
                  <a:cs typeface="Segoe UI" panose="020B0502040204020203" pitchFamily="34" charset="0"/>
                </a:rPr>
                <a:t>Azure</a:t>
              </a:r>
            </a:p>
          </p:txBody>
        </p:sp>
        <p:cxnSp>
          <p:nvCxnSpPr>
            <p:cNvPr id="175" name="Straight Arrow Connector 174">
              <a:extLst>
                <a:ext uri="{FF2B5EF4-FFF2-40B4-BE49-F238E27FC236}">
                  <a16:creationId xmlns:a16="http://schemas.microsoft.com/office/drawing/2014/main" id="{681D42CF-4F9A-44BF-AFFD-40F11DA02CB5}"/>
                </a:ext>
              </a:extLst>
            </p:cNvPr>
            <p:cNvCxnSpPr>
              <a:cxnSpLocks/>
            </p:cNvCxnSpPr>
            <p:nvPr/>
          </p:nvCxnSpPr>
          <p:spPr>
            <a:xfrm flipH="1">
              <a:off x="3723523" y="3574040"/>
              <a:ext cx="1745673" cy="0"/>
            </a:xfrm>
            <a:prstGeom prst="straightConnector1">
              <a:avLst/>
            </a:prstGeom>
            <a:noFill/>
            <a:ln w="44450" cap="flat" cmpd="sng" algn="ctr">
              <a:solidFill>
                <a:srgbClr val="5B9BD5"/>
              </a:solidFill>
              <a:prstDash val="solid"/>
              <a:miter lim="800000"/>
              <a:headEnd type="none"/>
              <a:tailEnd type="triangle"/>
            </a:ln>
            <a:effectLst/>
          </p:spPr>
        </p:cxnSp>
        <p:cxnSp>
          <p:nvCxnSpPr>
            <p:cNvPr id="176" name="Straight Arrow Connector 175">
              <a:extLst>
                <a:ext uri="{FF2B5EF4-FFF2-40B4-BE49-F238E27FC236}">
                  <a16:creationId xmlns:a16="http://schemas.microsoft.com/office/drawing/2014/main" id="{8873B869-BDC0-46D4-B243-18D725505A83}"/>
                </a:ext>
              </a:extLst>
            </p:cNvPr>
            <p:cNvCxnSpPr>
              <a:cxnSpLocks/>
            </p:cNvCxnSpPr>
            <p:nvPr/>
          </p:nvCxnSpPr>
          <p:spPr>
            <a:xfrm flipV="1">
              <a:off x="2031978" y="5474858"/>
              <a:ext cx="3026142" cy="2693"/>
            </a:xfrm>
            <a:prstGeom prst="straightConnector1">
              <a:avLst/>
            </a:prstGeom>
            <a:noFill/>
            <a:ln w="44450" cap="flat" cmpd="sng" algn="ctr">
              <a:solidFill>
                <a:srgbClr val="5B9BD5"/>
              </a:solidFill>
              <a:prstDash val="solid"/>
              <a:miter lim="800000"/>
              <a:headEnd type="none"/>
              <a:tailEnd type="triangle"/>
            </a:ln>
            <a:effectLst/>
          </p:spPr>
        </p:cxnSp>
        <p:sp>
          <p:nvSpPr>
            <p:cNvPr id="177" name="TextBox 176">
              <a:extLst>
                <a:ext uri="{FF2B5EF4-FFF2-40B4-BE49-F238E27FC236}">
                  <a16:creationId xmlns:a16="http://schemas.microsoft.com/office/drawing/2014/main" id="{428F320A-46A3-42AB-9A0E-E301DE36DE74}"/>
                </a:ext>
              </a:extLst>
            </p:cNvPr>
            <p:cNvSpPr txBox="1"/>
            <p:nvPr/>
          </p:nvSpPr>
          <p:spPr>
            <a:xfrm>
              <a:off x="244018" y="6091038"/>
              <a:ext cx="1207575" cy="523220"/>
            </a:xfrm>
            <a:prstGeom prst="rect">
              <a:avLst/>
            </a:prstGeom>
            <a:noFill/>
          </p:spPr>
          <p:txBody>
            <a:bodyPr wrap="none" rtlCol="0" anchor="t">
              <a:spAutoFit/>
            </a:bodyPr>
            <a:lstStyle/>
            <a:p>
              <a:pPr algn="ctr" defTabSz="914400">
                <a:defRPr/>
              </a:pPr>
              <a:r>
                <a:rPr lang="en-US" sz="1400" dirty="0">
                  <a:latin typeface="Segoe UI" panose="020B0502040204020203" pitchFamily="34" charset="0"/>
                  <a:cs typeface="Segoe UI" panose="020B0502040204020203" pitchFamily="34" charset="0"/>
                </a:rPr>
                <a:t>Maintenance</a:t>
              </a:r>
            </a:p>
            <a:p>
              <a:pPr algn="ctr" defTabSz="914400">
                <a:defRPr/>
              </a:pPr>
              <a:r>
                <a:rPr lang="en-US" sz="1400" dirty="0">
                  <a:solidFill>
                    <a:schemeClr val="tx2"/>
                  </a:solidFill>
                  <a:latin typeface="Segoe UI" panose="020B0502040204020203" pitchFamily="34" charset="0"/>
                  <a:cs typeface="Segoe UI" panose="020B0502040204020203" pitchFamily="34" charset="0"/>
                </a:rPr>
                <a:t>Corpnet</a:t>
              </a:r>
            </a:p>
          </p:txBody>
        </p:sp>
        <p:pic>
          <p:nvPicPr>
            <p:cNvPr id="178" name="Picture 177">
              <a:extLst>
                <a:ext uri="{FF2B5EF4-FFF2-40B4-BE49-F238E27FC236}">
                  <a16:creationId xmlns:a16="http://schemas.microsoft.com/office/drawing/2014/main" id="{081ED944-C533-4785-B3D6-DE8BAB5D6D4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79" name="Picture 2" descr="Image result for microsoft transparent background">
              <a:extLst>
                <a:ext uri="{FF2B5EF4-FFF2-40B4-BE49-F238E27FC236}">
                  <a16:creationId xmlns:a16="http://schemas.microsoft.com/office/drawing/2014/main" id="{E4FE766C-756F-4FA6-996C-1205B4CB0A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Image result for microsoft transparent background">
              <a:extLst>
                <a:ext uri="{FF2B5EF4-FFF2-40B4-BE49-F238E27FC236}">
                  <a16:creationId xmlns:a16="http://schemas.microsoft.com/office/drawing/2014/main" id="{69239285-966C-43BF-BD99-899304AA47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1" name="Group 190">
            <a:extLst>
              <a:ext uri="{FF2B5EF4-FFF2-40B4-BE49-F238E27FC236}">
                <a16:creationId xmlns:a16="http://schemas.microsoft.com/office/drawing/2014/main" id="{5689770A-895E-49AA-9A57-BCC7747B7C3F}"/>
              </a:ext>
            </a:extLst>
          </p:cNvPr>
          <p:cNvGrpSpPr/>
          <p:nvPr/>
        </p:nvGrpSpPr>
        <p:grpSpPr>
          <a:xfrm>
            <a:off x="440033" y="214032"/>
            <a:ext cx="7702364" cy="5148376"/>
            <a:chOff x="440033" y="214032"/>
            <a:chExt cx="7702364" cy="5148376"/>
          </a:xfrm>
        </p:grpSpPr>
        <p:cxnSp>
          <p:nvCxnSpPr>
            <p:cNvPr id="182" name="Straight Arrow Connector 181">
              <a:extLst>
                <a:ext uri="{FF2B5EF4-FFF2-40B4-BE49-F238E27FC236}">
                  <a16:creationId xmlns:a16="http://schemas.microsoft.com/office/drawing/2014/main" id="{2315CAFF-2C28-434E-9AA6-12CB9276F41B}"/>
                </a:ext>
              </a:extLst>
            </p:cNvPr>
            <p:cNvCxnSpPr>
              <a:cxnSpLocks/>
            </p:cNvCxnSpPr>
            <p:nvPr/>
          </p:nvCxnSpPr>
          <p:spPr>
            <a:xfrm flipV="1">
              <a:off x="6095999" y="1329096"/>
              <a:ext cx="0" cy="1015966"/>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3" name="Scroll: Horizontal 182">
              <a:extLst>
                <a:ext uri="{FF2B5EF4-FFF2-40B4-BE49-F238E27FC236}">
                  <a16:creationId xmlns:a16="http://schemas.microsoft.com/office/drawing/2014/main" id="{7AA801FF-66FE-4F26-9A89-631736BBEA88}"/>
                </a:ext>
              </a:extLst>
            </p:cNvPr>
            <p:cNvSpPr/>
            <p:nvPr/>
          </p:nvSpPr>
          <p:spPr>
            <a:xfrm>
              <a:off x="5340927" y="214032"/>
              <a:ext cx="1669797" cy="108571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certificate verification</a:t>
              </a:r>
            </a:p>
          </p:txBody>
        </p:sp>
        <p:sp>
          <p:nvSpPr>
            <p:cNvPr id="184" name="TextBox 183">
              <a:extLst>
                <a:ext uri="{FF2B5EF4-FFF2-40B4-BE49-F238E27FC236}">
                  <a16:creationId xmlns:a16="http://schemas.microsoft.com/office/drawing/2014/main" id="{37F4F841-29BC-4A80-9C29-60634092C70E}"/>
                </a:ext>
              </a:extLst>
            </p:cNvPr>
            <p:cNvSpPr txBox="1"/>
            <p:nvPr/>
          </p:nvSpPr>
          <p:spPr>
            <a:xfrm>
              <a:off x="6175825" y="1406550"/>
              <a:ext cx="1905265" cy="523220"/>
            </a:xfrm>
            <a:prstGeom prst="rect">
              <a:avLst/>
            </a:prstGeom>
            <a:noFill/>
          </p:spPr>
          <p:txBody>
            <a:bodyPr wrap="none" rtlCol="0" anchor="t">
              <a:spAutoFit/>
            </a:bodyPr>
            <a:lstStyle/>
            <a:p>
              <a:pPr marR="0" lvl="0" indent="0" defTabSz="914400" fontAlgn="auto">
                <a:lnSpc>
                  <a:spcPct val="100000"/>
                </a:lnSpc>
                <a:spcBef>
                  <a:spcPts val="0"/>
                </a:spcBef>
                <a:spcAft>
                  <a:spcPts val="0"/>
                </a:spcAft>
                <a:buClrTx/>
                <a:buSzTx/>
                <a:buFontTx/>
                <a:buNone/>
                <a:tabLst/>
                <a:defRPr/>
              </a:pPr>
              <a:r>
                <a:rPr lang="en-US" sz="1400" dirty="0">
                  <a:latin typeface="Segoe UI" panose="020B0502040204020203" pitchFamily="34" charset="0"/>
                  <a:cs typeface="Segoe UI" panose="020B0502040204020203" pitchFamily="34" charset="0"/>
                </a:rPr>
                <a:t>Certificate Authorities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Segoe UI" panose="020B0502040204020203" pitchFamily="34" charset="0"/>
                  <a:cs typeface="Segoe UI" panose="020B0502040204020203" pitchFamily="34" charset="0"/>
                </a:rPr>
                <a:t>Internet</a:t>
              </a:r>
            </a:p>
          </p:txBody>
        </p:sp>
        <p:sp>
          <p:nvSpPr>
            <p:cNvPr id="185" name="Scroll: Horizontal 184">
              <a:extLst>
                <a:ext uri="{FF2B5EF4-FFF2-40B4-BE49-F238E27FC236}">
                  <a16:creationId xmlns:a16="http://schemas.microsoft.com/office/drawing/2014/main" id="{DE34019A-6A97-455D-BCAE-CAC4670BA8B8}"/>
                </a:ext>
              </a:extLst>
            </p:cNvPr>
            <p:cNvSpPr/>
            <p:nvPr/>
          </p:nvSpPr>
          <p:spPr>
            <a:xfrm>
              <a:off x="4262806" y="282933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186" name="Scroll: Horizontal 185">
              <a:extLst>
                <a:ext uri="{FF2B5EF4-FFF2-40B4-BE49-F238E27FC236}">
                  <a16:creationId xmlns:a16="http://schemas.microsoft.com/office/drawing/2014/main" id="{CACF6CAF-F94F-49AB-A435-19563744CC67}"/>
                </a:ext>
              </a:extLst>
            </p:cNvPr>
            <p:cNvSpPr/>
            <p:nvPr/>
          </p:nvSpPr>
          <p:spPr>
            <a:xfrm>
              <a:off x="7486002" y="289178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187" name="Scroll: Horizontal 186">
              <a:extLst>
                <a:ext uri="{FF2B5EF4-FFF2-40B4-BE49-F238E27FC236}">
                  <a16:creationId xmlns:a16="http://schemas.microsoft.com/office/drawing/2014/main" id="{58AAE458-32DA-4E8B-B88C-A7084340B72A}"/>
                </a:ext>
              </a:extLst>
            </p:cNvPr>
            <p:cNvSpPr/>
            <p:nvPr/>
          </p:nvSpPr>
          <p:spPr>
            <a:xfrm>
              <a:off x="5220799" y="472098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188" name="Scroll: Horizontal 33">
              <a:extLst>
                <a:ext uri="{FF2B5EF4-FFF2-40B4-BE49-F238E27FC236}">
                  <a16:creationId xmlns:a16="http://schemas.microsoft.com/office/drawing/2014/main" id="{5DCCCFA7-02F5-42F7-A779-8BCA2AE1F9E5}"/>
                </a:ext>
              </a:extLst>
            </p:cNvPr>
            <p:cNvSpPr/>
            <p:nvPr/>
          </p:nvSpPr>
          <p:spPr>
            <a:xfrm>
              <a:off x="2571261" y="493561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cxnSp>
          <p:nvCxnSpPr>
            <p:cNvPr id="189" name="Straight Arrow Connector 188">
              <a:extLst>
                <a:ext uri="{FF2B5EF4-FFF2-40B4-BE49-F238E27FC236}">
                  <a16:creationId xmlns:a16="http://schemas.microsoft.com/office/drawing/2014/main" id="{FCE1F5B8-7B8B-4BD5-B624-5D4D537EA51E}"/>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735339AB-6F3E-41B2-889A-28C261C3F555}"/>
                </a:ext>
              </a:extLst>
            </p:cNvPr>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Certificate </a:t>
              </a:r>
            </a:p>
          </p:txBody>
        </p:sp>
      </p:grpSp>
    </p:spTree>
    <p:extLst>
      <p:ext uri="{BB962C8B-B14F-4D97-AF65-F5344CB8AC3E}">
        <p14:creationId xmlns:p14="http://schemas.microsoft.com/office/powerpoint/2010/main" val="183995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500"/>
                                        <p:tgtEl>
                                          <p:spTgt spid="1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8274-A882-4FAC-B516-F18B00681807}"/>
              </a:ext>
            </a:extLst>
          </p:cNvPr>
          <p:cNvSpPr>
            <a:spLocks noGrp="1"/>
          </p:cNvSpPr>
          <p:nvPr>
            <p:ph type="title"/>
          </p:nvPr>
        </p:nvSpPr>
        <p:spPr/>
        <p:txBody>
          <a:bodyPr/>
          <a:lstStyle/>
          <a:p>
            <a:r>
              <a:rPr lang="en-US" dirty="0"/>
              <a:t>Hub &amp; spoke architecture with MI</a:t>
            </a:r>
          </a:p>
        </p:txBody>
      </p:sp>
      <p:grpSp>
        <p:nvGrpSpPr>
          <p:cNvPr id="74" name="Group 73">
            <a:extLst>
              <a:ext uri="{FF2B5EF4-FFF2-40B4-BE49-F238E27FC236}">
                <a16:creationId xmlns:a16="http://schemas.microsoft.com/office/drawing/2014/main" id="{5C709DBD-A428-40B5-B3DC-1AD1831FFA23}"/>
              </a:ext>
            </a:extLst>
          </p:cNvPr>
          <p:cNvGrpSpPr/>
          <p:nvPr/>
        </p:nvGrpSpPr>
        <p:grpSpPr>
          <a:xfrm>
            <a:off x="499676" y="1400970"/>
            <a:ext cx="1848129" cy="2518602"/>
            <a:chOff x="418715" y="1201597"/>
            <a:chExt cx="1848129" cy="2518602"/>
          </a:xfrm>
        </p:grpSpPr>
        <p:sp>
          <p:nvSpPr>
            <p:cNvPr id="75" name="Rectangle 74">
              <a:extLst>
                <a:ext uri="{FF2B5EF4-FFF2-40B4-BE49-F238E27FC236}">
                  <a16:creationId xmlns:a16="http://schemas.microsoft.com/office/drawing/2014/main" id="{49714A0D-73E1-4960-A466-751432EA569E}"/>
                </a:ext>
              </a:extLst>
            </p:cNvPr>
            <p:cNvSpPr/>
            <p:nvPr/>
          </p:nvSpPr>
          <p:spPr>
            <a:xfrm>
              <a:off x="418715" y="1201597"/>
              <a:ext cx="1717535" cy="251860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6" name="Picture 75">
              <a:extLst>
                <a:ext uri="{FF2B5EF4-FFF2-40B4-BE49-F238E27FC236}">
                  <a16:creationId xmlns:a16="http://schemas.microsoft.com/office/drawing/2014/main" id="{7BD8C7DA-0DD2-4960-B6EC-683388C5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5712" y="2258295"/>
              <a:ext cx="562110" cy="562110"/>
            </a:xfrm>
            <a:prstGeom prst="rect">
              <a:avLst/>
            </a:prstGeom>
          </p:spPr>
        </p:pic>
        <p:pic>
          <p:nvPicPr>
            <p:cNvPr id="77" name="Picture 76">
              <a:extLst>
                <a:ext uri="{FF2B5EF4-FFF2-40B4-BE49-F238E27FC236}">
                  <a16:creationId xmlns:a16="http://schemas.microsoft.com/office/drawing/2014/main" id="{A63EB004-93E3-4926-8406-37193364A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72" y="1226361"/>
              <a:ext cx="241844" cy="241844"/>
            </a:xfrm>
            <a:prstGeom prst="rect">
              <a:avLst/>
            </a:prstGeom>
          </p:spPr>
        </p:pic>
        <p:sp>
          <p:nvSpPr>
            <p:cNvPr id="78" name="TextBox 77">
              <a:extLst>
                <a:ext uri="{FF2B5EF4-FFF2-40B4-BE49-F238E27FC236}">
                  <a16:creationId xmlns:a16="http://schemas.microsoft.com/office/drawing/2014/main" id="{5C1AD39E-83F9-491B-84A7-3D8C310509F7}"/>
                </a:ext>
              </a:extLst>
            </p:cNvPr>
            <p:cNvSpPr txBox="1"/>
            <p:nvPr/>
          </p:nvSpPr>
          <p:spPr>
            <a:xfrm>
              <a:off x="634416" y="1208783"/>
              <a:ext cx="1632428"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rPr>
                <a:t>On-premises network</a:t>
              </a:r>
            </a:p>
          </p:txBody>
        </p:sp>
        <p:pic>
          <p:nvPicPr>
            <p:cNvPr id="79" name="Picture 78">
              <a:extLst>
                <a:ext uri="{FF2B5EF4-FFF2-40B4-BE49-F238E27FC236}">
                  <a16:creationId xmlns:a16="http://schemas.microsoft.com/office/drawing/2014/main" id="{F63405CC-8A8A-4FB5-90D2-09631FF4D8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70" y="1626202"/>
              <a:ext cx="623523" cy="623523"/>
            </a:xfrm>
            <a:prstGeom prst="rect">
              <a:avLst/>
            </a:prstGeom>
          </p:spPr>
        </p:pic>
        <p:pic>
          <p:nvPicPr>
            <p:cNvPr id="80" name="Picture 79">
              <a:extLst>
                <a:ext uri="{FF2B5EF4-FFF2-40B4-BE49-F238E27FC236}">
                  <a16:creationId xmlns:a16="http://schemas.microsoft.com/office/drawing/2014/main" id="{CF0E732B-C0BF-433D-AC83-3A6E48AFF2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70" y="2840737"/>
              <a:ext cx="623523" cy="623523"/>
            </a:xfrm>
            <a:prstGeom prst="rect">
              <a:avLst/>
            </a:prstGeom>
          </p:spPr>
        </p:pic>
        <p:pic>
          <p:nvPicPr>
            <p:cNvPr id="81" name="Picture 80">
              <a:extLst>
                <a:ext uri="{FF2B5EF4-FFF2-40B4-BE49-F238E27FC236}">
                  <a16:creationId xmlns:a16="http://schemas.microsoft.com/office/drawing/2014/main" id="{02D65230-C988-419D-89A1-4C772C408F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70" y="2227589"/>
              <a:ext cx="623523" cy="623523"/>
            </a:xfrm>
            <a:prstGeom prst="rect">
              <a:avLst/>
            </a:prstGeom>
          </p:spPr>
        </p:pic>
      </p:grpSp>
      <p:grpSp>
        <p:nvGrpSpPr>
          <p:cNvPr id="82" name="Group 81">
            <a:extLst>
              <a:ext uri="{FF2B5EF4-FFF2-40B4-BE49-F238E27FC236}">
                <a16:creationId xmlns:a16="http://schemas.microsoft.com/office/drawing/2014/main" id="{98C1D7F4-75E0-4FFA-9993-E08096921AA2}"/>
              </a:ext>
            </a:extLst>
          </p:cNvPr>
          <p:cNvGrpSpPr/>
          <p:nvPr/>
        </p:nvGrpSpPr>
        <p:grpSpPr>
          <a:xfrm>
            <a:off x="3671125" y="1409580"/>
            <a:ext cx="4020794" cy="4685370"/>
            <a:chOff x="2697357" y="1350838"/>
            <a:chExt cx="4020794" cy="4685370"/>
          </a:xfrm>
        </p:grpSpPr>
        <p:sp>
          <p:nvSpPr>
            <p:cNvPr id="83" name="Rectangle 82">
              <a:extLst>
                <a:ext uri="{FF2B5EF4-FFF2-40B4-BE49-F238E27FC236}">
                  <a16:creationId xmlns:a16="http://schemas.microsoft.com/office/drawing/2014/main" id="{E47785A7-BFDA-455C-930E-975D9D2CF80F}"/>
                </a:ext>
              </a:extLst>
            </p:cNvPr>
            <p:cNvSpPr/>
            <p:nvPr/>
          </p:nvSpPr>
          <p:spPr>
            <a:xfrm>
              <a:off x="2697357" y="1350838"/>
              <a:ext cx="4018383" cy="4685370"/>
            </a:xfrm>
            <a:prstGeom prst="rect">
              <a:avLst/>
            </a:prstGeom>
            <a:solidFill>
              <a:srgbClr val="E7E6E6"/>
            </a:solidFill>
            <a:ln w="12700" cap="flat" cmpd="sng" algn="ctr">
              <a:noFill/>
              <a:prstDash val="solid"/>
              <a:miter lim="800000"/>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B0F0"/>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4F918EF9-6A02-4818-8AF7-3B88C4627614}"/>
                </a:ext>
              </a:extLst>
            </p:cNvPr>
            <p:cNvSpPr/>
            <p:nvPr/>
          </p:nvSpPr>
          <p:spPr>
            <a:xfrm>
              <a:off x="4661573" y="2903273"/>
              <a:ext cx="1898618" cy="96616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A9E34E34-A70A-4EB3-A7CB-BBCF3B2A2F77}"/>
                </a:ext>
              </a:extLst>
            </p:cNvPr>
            <p:cNvSpPr/>
            <p:nvPr/>
          </p:nvSpPr>
          <p:spPr>
            <a:xfrm>
              <a:off x="2916547" y="4022255"/>
              <a:ext cx="1632428" cy="175482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55B99DE8-A88D-4013-A742-A34F6E59A4EF}"/>
                </a:ext>
              </a:extLst>
            </p:cNvPr>
            <p:cNvSpPr txBox="1"/>
            <p:nvPr/>
          </p:nvSpPr>
          <p:spPr>
            <a:xfrm>
              <a:off x="4668254" y="2881084"/>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Management subnet</a:t>
              </a:r>
            </a:p>
          </p:txBody>
        </p:sp>
        <p:sp>
          <p:nvSpPr>
            <p:cNvPr id="87" name="TextBox 86">
              <a:extLst>
                <a:ext uri="{FF2B5EF4-FFF2-40B4-BE49-F238E27FC236}">
                  <a16:creationId xmlns:a16="http://schemas.microsoft.com/office/drawing/2014/main" id="{F98CBE0B-53EE-4A77-9CBC-A8E20C0FF2EE}"/>
                </a:ext>
              </a:extLst>
            </p:cNvPr>
            <p:cNvSpPr txBox="1"/>
            <p:nvPr/>
          </p:nvSpPr>
          <p:spPr>
            <a:xfrm>
              <a:off x="2916547" y="4029670"/>
              <a:ext cx="1708484"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Active Directory subnet</a:t>
              </a:r>
            </a:p>
          </p:txBody>
        </p:sp>
        <p:pic>
          <p:nvPicPr>
            <p:cNvPr id="88" name="Picture 87">
              <a:extLst>
                <a:ext uri="{FF2B5EF4-FFF2-40B4-BE49-F238E27FC236}">
                  <a16:creationId xmlns:a16="http://schemas.microsoft.com/office/drawing/2014/main" id="{62485A5D-482C-44C5-889A-6E0A274147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5167" y="4726218"/>
              <a:ext cx="637174" cy="637174"/>
            </a:xfrm>
            <a:prstGeom prst="rect">
              <a:avLst/>
            </a:prstGeom>
          </p:spPr>
        </p:pic>
        <p:pic>
          <p:nvPicPr>
            <p:cNvPr id="89" name="Picture 88">
              <a:extLst>
                <a:ext uri="{FF2B5EF4-FFF2-40B4-BE49-F238E27FC236}">
                  <a16:creationId xmlns:a16="http://schemas.microsoft.com/office/drawing/2014/main" id="{EFFBDDBC-54AA-48EB-BBA7-BB83B622B8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2341" y="4726218"/>
              <a:ext cx="637174" cy="637174"/>
            </a:xfrm>
            <a:prstGeom prst="rect">
              <a:avLst/>
            </a:prstGeom>
          </p:spPr>
        </p:pic>
        <p:pic>
          <p:nvPicPr>
            <p:cNvPr id="90" name="Picture 89">
              <a:extLst>
                <a:ext uri="{FF2B5EF4-FFF2-40B4-BE49-F238E27FC236}">
                  <a16:creationId xmlns:a16="http://schemas.microsoft.com/office/drawing/2014/main" id="{D5A5D13C-25DD-4AA2-A925-6C3433080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9472" y="3145501"/>
              <a:ext cx="623523" cy="623523"/>
            </a:xfrm>
            <a:prstGeom prst="rect">
              <a:avLst/>
            </a:prstGeom>
          </p:spPr>
        </p:pic>
        <p:pic>
          <p:nvPicPr>
            <p:cNvPr id="91" name="Picture 90">
              <a:extLst>
                <a:ext uri="{FF2B5EF4-FFF2-40B4-BE49-F238E27FC236}">
                  <a16:creationId xmlns:a16="http://schemas.microsoft.com/office/drawing/2014/main" id="{105BE745-1224-4AA4-9933-5458152E46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8495" y="1383979"/>
              <a:ext cx="241844" cy="241844"/>
            </a:xfrm>
            <a:prstGeom prst="rect">
              <a:avLst/>
            </a:prstGeom>
          </p:spPr>
        </p:pic>
        <p:sp>
          <p:nvSpPr>
            <p:cNvPr id="92" name="TextBox 91">
              <a:extLst>
                <a:ext uri="{FF2B5EF4-FFF2-40B4-BE49-F238E27FC236}">
                  <a16:creationId xmlns:a16="http://schemas.microsoft.com/office/drawing/2014/main" id="{DB001142-5B9E-4033-96C7-D2A0E61C719F}"/>
                </a:ext>
              </a:extLst>
            </p:cNvPr>
            <p:cNvSpPr txBox="1"/>
            <p:nvPr/>
          </p:nvSpPr>
          <p:spPr>
            <a:xfrm>
              <a:off x="3006739" y="1366401"/>
              <a:ext cx="1632428"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rPr>
                <a:t>Hub virtual network</a:t>
              </a:r>
            </a:p>
          </p:txBody>
        </p:sp>
        <p:sp>
          <p:nvSpPr>
            <p:cNvPr id="93" name="Rectangle 92">
              <a:extLst>
                <a:ext uri="{FF2B5EF4-FFF2-40B4-BE49-F238E27FC236}">
                  <a16:creationId xmlns:a16="http://schemas.microsoft.com/office/drawing/2014/main" id="{47C1D13D-523A-4FA2-A0E4-F343C40FC941}"/>
                </a:ext>
              </a:extLst>
            </p:cNvPr>
            <p:cNvSpPr/>
            <p:nvPr/>
          </p:nvSpPr>
          <p:spPr>
            <a:xfrm>
              <a:off x="2908211" y="1800577"/>
              <a:ext cx="1632428" cy="207513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CBFCE98A-39FD-485B-8370-A2CA95F07BF3}"/>
                </a:ext>
              </a:extLst>
            </p:cNvPr>
            <p:cNvSpPr txBox="1"/>
            <p:nvPr/>
          </p:nvSpPr>
          <p:spPr>
            <a:xfrm>
              <a:off x="2914892" y="1778389"/>
              <a:ext cx="1116923"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Gateway Subnet</a:t>
              </a:r>
            </a:p>
          </p:txBody>
        </p:sp>
        <p:pic>
          <p:nvPicPr>
            <p:cNvPr id="95" name="Picture 94">
              <a:extLst>
                <a:ext uri="{FF2B5EF4-FFF2-40B4-BE49-F238E27FC236}">
                  <a16:creationId xmlns:a16="http://schemas.microsoft.com/office/drawing/2014/main" id="{7C2723BB-93B0-4DD5-B9F8-DD2FF977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145" y="2406430"/>
              <a:ext cx="562110" cy="562110"/>
            </a:xfrm>
            <a:prstGeom prst="rect">
              <a:avLst/>
            </a:prstGeom>
          </p:spPr>
        </p:pic>
        <p:sp>
          <p:nvSpPr>
            <p:cNvPr id="96" name="TextBox 95">
              <a:extLst>
                <a:ext uri="{FF2B5EF4-FFF2-40B4-BE49-F238E27FC236}">
                  <a16:creationId xmlns:a16="http://schemas.microsoft.com/office/drawing/2014/main" id="{D01EC610-9224-4139-820B-58EF5DB14CB2}"/>
                </a:ext>
              </a:extLst>
            </p:cNvPr>
            <p:cNvSpPr txBox="1"/>
            <p:nvPr/>
          </p:nvSpPr>
          <p:spPr>
            <a:xfrm>
              <a:off x="5559797" y="3298195"/>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B0F0"/>
                  </a:solidFill>
                  <a:effectLst/>
                  <a:uLnTx/>
                  <a:uFillTx/>
                  <a:latin typeface="Calibri" panose="020F0502020204030204"/>
                </a:rPr>
                <a:t>JumpBox</a:t>
              </a:r>
            </a:p>
          </p:txBody>
        </p:sp>
        <p:sp>
          <p:nvSpPr>
            <p:cNvPr id="97" name="TextBox 96">
              <a:extLst>
                <a:ext uri="{FF2B5EF4-FFF2-40B4-BE49-F238E27FC236}">
                  <a16:creationId xmlns:a16="http://schemas.microsoft.com/office/drawing/2014/main" id="{78C8E6A3-3417-4234-A282-70C4A842C51A}"/>
                </a:ext>
              </a:extLst>
            </p:cNvPr>
            <p:cNvSpPr txBox="1"/>
            <p:nvPr/>
          </p:nvSpPr>
          <p:spPr>
            <a:xfrm>
              <a:off x="3577821" y="2581968"/>
              <a:ext cx="954376" cy="415498"/>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B0F0"/>
                  </a:solidFill>
                  <a:effectLst/>
                  <a:uLnTx/>
                  <a:uFillTx/>
                  <a:latin typeface="Calibri" panose="020F0502020204030204"/>
                </a:rPr>
                <a:t>ExpressRoute Gateway</a:t>
              </a:r>
            </a:p>
          </p:txBody>
        </p:sp>
        <p:sp>
          <p:nvSpPr>
            <p:cNvPr id="98" name="Rectangle 97">
              <a:extLst>
                <a:ext uri="{FF2B5EF4-FFF2-40B4-BE49-F238E27FC236}">
                  <a16:creationId xmlns:a16="http://schemas.microsoft.com/office/drawing/2014/main" id="{ED49AC08-8D0F-45C0-A7D4-E51C19EE6ADF}"/>
                </a:ext>
              </a:extLst>
            </p:cNvPr>
            <p:cNvSpPr/>
            <p:nvPr/>
          </p:nvSpPr>
          <p:spPr>
            <a:xfrm>
              <a:off x="4661573" y="1800577"/>
              <a:ext cx="1898618" cy="980091"/>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B0A04B6A-A109-4304-8EDC-F5DCDF41A7AA}"/>
                </a:ext>
              </a:extLst>
            </p:cNvPr>
            <p:cNvSpPr txBox="1"/>
            <p:nvPr/>
          </p:nvSpPr>
          <p:spPr>
            <a:xfrm>
              <a:off x="4705280" y="1781645"/>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DMZ Subnet</a:t>
              </a:r>
            </a:p>
          </p:txBody>
        </p:sp>
        <p:pic>
          <p:nvPicPr>
            <p:cNvPr id="100" name="Picture 99">
              <a:extLst>
                <a:ext uri="{FF2B5EF4-FFF2-40B4-BE49-F238E27FC236}">
                  <a16:creationId xmlns:a16="http://schemas.microsoft.com/office/drawing/2014/main" id="{486F9398-FBC1-4189-82CA-E399CC3A4A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6498" y="2046062"/>
              <a:ext cx="623523" cy="623523"/>
            </a:xfrm>
            <a:prstGeom prst="rect">
              <a:avLst/>
            </a:prstGeom>
          </p:spPr>
        </p:pic>
        <p:sp>
          <p:nvSpPr>
            <p:cNvPr id="101" name="TextBox 100">
              <a:extLst>
                <a:ext uri="{FF2B5EF4-FFF2-40B4-BE49-F238E27FC236}">
                  <a16:creationId xmlns:a16="http://schemas.microsoft.com/office/drawing/2014/main" id="{0943C92C-CEB4-4D25-8619-669F1AB14881}"/>
                </a:ext>
              </a:extLst>
            </p:cNvPr>
            <p:cNvSpPr txBox="1"/>
            <p:nvPr/>
          </p:nvSpPr>
          <p:spPr>
            <a:xfrm>
              <a:off x="5596823" y="2198756"/>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B0F0"/>
                  </a:solidFill>
                  <a:effectLst/>
                  <a:uLnTx/>
                  <a:uFillTx/>
                  <a:latin typeface="Calibri" panose="020F0502020204030204"/>
                </a:rPr>
                <a:t>NVA</a:t>
              </a:r>
            </a:p>
          </p:txBody>
        </p:sp>
        <p:pic>
          <p:nvPicPr>
            <p:cNvPr id="102" name="Picture 101">
              <a:extLst>
                <a:ext uri="{FF2B5EF4-FFF2-40B4-BE49-F238E27FC236}">
                  <a16:creationId xmlns:a16="http://schemas.microsoft.com/office/drawing/2014/main" id="{D8DFAB39-3CCC-4C80-858E-F3B4EC22B6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2110" y="5454132"/>
              <a:ext cx="390145" cy="390145"/>
            </a:xfrm>
            <a:prstGeom prst="rect">
              <a:avLst/>
            </a:prstGeom>
          </p:spPr>
        </p:pic>
        <p:pic>
          <p:nvPicPr>
            <p:cNvPr id="103" name="Picture 102">
              <a:extLst>
                <a:ext uri="{FF2B5EF4-FFF2-40B4-BE49-F238E27FC236}">
                  <a16:creationId xmlns:a16="http://schemas.microsoft.com/office/drawing/2014/main" id="{6284E618-0D64-41AE-9697-425AF24305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6848" y="3559023"/>
              <a:ext cx="390145" cy="390145"/>
            </a:xfrm>
            <a:prstGeom prst="rect">
              <a:avLst/>
            </a:prstGeom>
          </p:spPr>
        </p:pic>
        <p:pic>
          <p:nvPicPr>
            <p:cNvPr id="104" name="Picture 103">
              <a:extLst>
                <a:ext uri="{FF2B5EF4-FFF2-40B4-BE49-F238E27FC236}">
                  <a16:creationId xmlns:a16="http://schemas.microsoft.com/office/drawing/2014/main" id="{24D58529-77EA-47FE-BB39-794228A2EC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5014" y="2445906"/>
              <a:ext cx="390145" cy="390145"/>
            </a:xfrm>
            <a:prstGeom prst="rect">
              <a:avLst/>
            </a:prstGeom>
          </p:spPr>
        </p:pic>
      </p:grpSp>
      <p:grpSp>
        <p:nvGrpSpPr>
          <p:cNvPr id="105" name="Group 104">
            <a:extLst>
              <a:ext uri="{FF2B5EF4-FFF2-40B4-BE49-F238E27FC236}">
                <a16:creationId xmlns:a16="http://schemas.microsoft.com/office/drawing/2014/main" id="{A293135F-D39F-4A03-AE0A-B175C4A22C2E}"/>
              </a:ext>
            </a:extLst>
          </p:cNvPr>
          <p:cNvGrpSpPr/>
          <p:nvPr/>
        </p:nvGrpSpPr>
        <p:grpSpPr>
          <a:xfrm>
            <a:off x="8752914" y="1321912"/>
            <a:ext cx="2144723" cy="2518602"/>
            <a:chOff x="8237099" y="817510"/>
            <a:chExt cx="2144723" cy="2518602"/>
          </a:xfrm>
        </p:grpSpPr>
        <p:sp>
          <p:nvSpPr>
            <p:cNvPr id="106" name="Rectangle 105">
              <a:extLst>
                <a:ext uri="{FF2B5EF4-FFF2-40B4-BE49-F238E27FC236}">
                  <a16:creationId xmlns:a16="http://schemas.microsoft.com/office/drawing/2014/main" id="{E3746FA6-07F8-42E9-B1AF-9B0C5445EFC5}"/>
                </a:ext>
              </a:extLst>
            </p:cNvPr>
            <p:cNvSpPr/>
            <p:nvPr/>
          </p:nvSpPr>
          <p:spPr>
            <a:xfrm>
              <a:off x="8237099" y="817510"/>
              <a:ext cx="2122114" cy="2518602"/>
            </a:xfrm>
            <a:prstGeom prst="rect">
              <a:avLst/>
            </a:prstGeom>
            <a:solidFill>
              <a:srgbClr val="E7E6E6"/>
            </a:solidFill>
            <a:ln w="12700" cap="flat" cmpd="sng" algn="ctr">
              <a:noFill/>
              <a:prstDash val="solid"/>
              <a:miter lim="800000"/>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B0F0"/>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57FA8085-830A-437E-847E-BC85F463FBFD}"/>
                </a:ext>
              </a:extLst>
            </p:cNvPr>
            <p:cNvSpPr/>
            <p:nvPr/>
          </p:nvSpPr>
          <p:spPr>
            <a:xfrm>
              <a:off x="8358236" y="2255819"/>
              <a:ext cx="1898618" cy="96616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503C595B-803E-4188-AF0C-ADD9D724FFDA}"/>
                </a:ext>
              </a:extLst>
            </p:cNvPr>
            <p:cNvSpPr txBox="1"/>
            <p:nvPr/>
          </p:nvSpPr>
          <p:spPr>
            <a:xfrm>
              <a:off x="8364917" y="2233630"/>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Management subnet</a:t>
              </a:r>
            </a:p>
          </p:txBody>
        </p:sp>
        <p:pic>
          <p:nvPicPr>
            <p:cNvPr id="109" name="Picture 108">
              <a:extLst>
                <a:ext uri="{FF2B5EF4-FFF2-40B4-BE49-F238E27FC236}">
                  <a16:creationId xmlns:a16="http://schemas.microsoft.com/office/drawing/2014/main" id="{680B1FCE-18EE-41CA-9427-0F956E6CA8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6135" y="2498047"/>
              <a:ext cx="623523" cy="623523"/>
            </a:xfrm>
            <a:prstGeom prst="rect">
              <a:avLst/>
            </a:prstGeom>
          </p:spPr>
        </p:pic>
        <p:pic>
          <p:nvPicPr>
            <p:cNvPr id="110" name="Picture 109">
              <a:extLst>
                <a:ext uri="{FF2B5EF4-FFF2-40B4-BE49-F238E27FC236}">
                  <a16:creationId xmlns:a16="http://schemas.microsoft.com/office/drawing/2014/main" id="{8F6606EC-B6FE-4AA6-BC27-B386A654B8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236" y="850651"/>
              <a:ext cx="241844" cy="241844"/>
            </a:xfrm>
            <a:prstGeom prst="rect">
              <a:avLst/>
            </a:prstGeom>
          </p:spPr>
        </p:pic>
        <p:sp>
          <p:nvSpPr>
            <p:cNvPr id="111" name="TextBox 110">
              <a:extLst>
                <a:ext uri="{FF2B5EF4-FFF2-40B4-BE49-F238E27FC236}">
                  <a16:creationId xmlns:a16="http://schemas.microsoft.com/office/drawing/2014/main" id="{CA32BC14-C91C-4336-A16F-14D9D5E54ED1}"/>
                </a:ext>
              </a:extLst>
            </p:cNvPr>
            <p:cNvSpPr txBox="1"/>
            <p:nvPr/>
          </p:nvSpPr>
          <p:spPr>
            <a:xfrm>
              <a:off x="8546479" y="833073"/>
              <a:ext cx="1812733"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rPr>
                <a:t>Spoke 1 virtual network</a:t>
              </a:r>
            </a:p>
          </p:txBody>
        </p:sp>
        <p:sp>
          <p:nvSpPr>
            <p:cNvPr id="112" name="TextBox 111">
              <a:extLst>
                <a:ext uri="{FF2B5EF4-FFF2-40B4-BE49-F238E27FC236}">
                  <a16:creationId xmlns:a16="http://schemas.microsoft.com/office/drawing/2014/main" id="{7C519679-2715-4992-A3CF-47D400D6D91E}"/>
                </a:ext>
              </a:extLst>
            </p:cNvPr>
            <p:cNvSpPr txBox="1"/>
            <p:nvPr/>
          </p:nvSpPr>
          <p:spPr>
            <a:xfrm>
              <a:off x="9256460" y="2650741"/>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B0F0"/>
                  </a:solidFill>
                  <a:effectLst/>
                  <a:uLnTx/>
                  <a:uFillTx/>
                  <a:latin typeface="Calibri" panose="020F0502020204030204"/>
                </a:rPr>
                <a:t>JumpBox</a:t>
              </a:r>
            </a:p>
          </p:txBody>
        </p:sp>
        <p:sp>
          <p:nvSpPr>
            <p:cNvPr id="113" name="Rectangle 112">
              <a:extLst>
                <a:ext uri="{FF2B5EF4-FFF2-40B4-BE49-F238E27FC236}">
                  <a16:creationId xmlns:a16="http://schemas.microsoft.com/office/drawing/2014/main" id="{C48B7B88-C088-4C85-8A9A-43A8F6FC0F23}"/>
                </a:ext>
              </a:extLst>
            </p:cNvPr>
            <p:cNvSpPr/>
            <p:nvPr/>
          </p:nvSpPr>
          <p:spPr>
            <a:xfrm>
              <a:off x="8358236" y="1174521"/>
              <a:ext cx="1898618" cy="958693"/>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DA5710CB-4BC1-420C-AF05-DF8141403702}"/>
                </a:ext>
              </a:extLst>
            </p:cNvPr>
            <p:cNvSpPr txBox="1"/>
            <p:nvPr/>
          </p:nvSpPr>
          <p:spPr>
            <a:xfrm>
              <a:off x="8401943" y="1167747"/>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Workload subnet</a:t>
              </a:r>
            </a:p>
          </p:txBody>
        </p:sp>
        <p:pic>
          <p:nvPicPr>
            <p:cNvPr id="115" name="Picture 114">
              <a:extLst>
                <a:ext uri="{FF2B5EF4-FFF2-40B4-BE49-F238E27FC236}">
                  <a16:creationId xmlns:a16="http://schemas.microsoft.com/office/drawing/2014/main" id="{078A5ECD-E0FD-4649-9D1B-A5AF09D9B5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969" y="1398489"/>
              <a:ext cx="623523" cy="623523"/>
            </a:xfrm>
            <a:prstGeom prst="rect">
              <a:avLst/>
            </a:prstGeom>
          </p:spPr>
        </p:pic>
        <p:pic>
          <p:nvPicPr>
            <p:cNvPr id="116" name="Picture 115">
              <a:extLst>
                <a:ext uri="{FF2B5EF4-FFF2-40B4-BE49-F238E27FC236}">
                  <a16:creationId xmlns:a16="http://schemas.microsoft.com/office/drawing/2014/main" id="{9D49EA56-F678-48AE-83E3-B54D06E5A3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3511" y="2903102"/>
              <a:ext cx="390145" cy="390145"/>
            </a:xfrm>
            <a:prstGeom prst="rect">
              <a:avLst/>
            </a:prstGeom>
          </p:spPr>
        </p:pic>
        <p:pic>
          <p:nvPicPr>
            <p:cNvPr id="117" name="Picture 116">
              <a:extLst>
                <a:ext uri="{FF2B5EF4-FFF2-40B4-BE49-F238E27FC236}">
                  <a16:creationId xmlns:a16="http://schemas.microsoft.com/office/drawing/2014/main" id="{084471A3-580E-4D8D-84E9-1807E61249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1677" y="1798452"/>
              <a:ext cx="390145" cy="390145"/>
            </a:xfrm>
            <a:prstGeom prst="rect">
              <a:avLst/>
            </a:prstGeom>
          </p:spPr>
        </p:pic>
        <p:pic>
          <p:nvPicPr>
            <p:cNvPr id="118" name="Picture 117">
              <a:extLst>
                <a:ext uri="{FF2B5EF4-FFF2-40B4-BE49-F238E27FC236}">
                  <a16:creationId xmlns:a16="http://schemas.microsoft.com/office/drawing/2014/main" id="{A07E365D-21E2-4F95-938A-738806B2FD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937" y="1491677"/>
              <a:ext cx="623523" cy="623523"/>
            </a:xfrm>
            <a:prstGeom prst="rect">
              <a:avLst/>
            </a:prstGeom>
          </p:spPr>
        </p:pic>
      </p:grpSp>
      <p:grpSp>
        <p:nvGrpSpPr>
          <p:cNvPr id="119" name="Group 118">
            <a:extLst>
              <a:ext uri="{FF2B5EF4-FFF2-40B4-BE49-F238E27FC236}">
                <a16:creationId xmlns:a16="http://schemas.microsoft.com/office/drawing/2014/main" id="{3A06A200-4B0E-41C3-A980-9AAD425321FE}"/>
              </a:ext>
            </a:extLst>
          </p:cNvPr>
          <p:cNvGrpSpPr/>
          <p:nvPr/>
        </p:nvGrpSpPr>
        <p:grpSpPr>
          <a:xfrm>
            <a:off x="8752914" y="4174809"/>
            <a:ext cx="2144723" cy="2518602"/>
            <a:chOff x="8237099" y="817510"/>
            <a:chExt cx="2144723" cy="2518602"/>
          </a:xfrm>
        </p:grpSpPr>
        <p:sp>
          <p:nvSpPr>
            <p:cNvPr id="120" name="Rectangle 119">
              <a:extLst>
                <a:ext uri="{FF2B5EF4-FFF2-40B4-BE49-F238E27FC236}">
                  <a16:creationId xmlns:a16="http://schemas.microsoft.com/office/drawing/2014/main" id="{0E69DB36-BBB6-44A7-B2B0-FF3356E10D8D}"/>
                </a:ext>
              </a:extLst>
            </p:cNvPr>
            <p:cNvSpPr/>
            <p:nvPr/>
          </p:nvSpPr>
          <p:spPr>
            <a:xfrm>
              <a:off x="8237099" y="817510"/>
              <a:ext cx="2122114" cy="2518602"/>
            </a:xfrm>
            <a:prstGeom prst="rect">
              <a:avLst/>
            </a:prstGeom>
            <a:solidFill>
              <a:srgbClr val="E7E6E6"/>
            </a:solidFill>
            <a:ln w="12700" cap="flat" cmpd="sng" algn="ctr">
              <a:noFill/>
              <a:prstDash val="solid"/>
              <a:miter lim="800000"/>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B0F0"/>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BE43B8D7-4E0C-482B-AF96-32F444155B8A}"/>
                </a:ext>
              </a:extLst>
            </p:cNvPr>
            <p:cNvSpPr/>
            <p:nvPr/>
          </p:nvSpPr>
          <p:spPr>
            <a:xfrm>
              <a:off x="8358236" y="2255819"/>
              <a:ext cx="1898618" cy="96616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D4E78C51-BDCB-4E7B-B829-74379D66DFF3}"/>
                </a:ext>
              </a:extLst>
            </p:cNvPr>
            <p:cNvSpPr txBox="1"/>
            <p:nvPr/>
          </p:nvSpPr>
          <p:spPr>
            <a:xfrm>
              <a:off x="8364917" y="2233630"/>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Management subnet</a:t>
              </a:r>
            </a:p>
          </p:txBody>
        </p:sp>
        <p:pic>
          <p:nvPicPr>
            <p:cNvPr id="123" name="Picture 122">
              <a:extLst>
                <a:ext uri="{FF2B5EF4-FFF2-40B4-BE49-F238E27FC236}">
                  <a16:creationId xmlns:a16="http://schemas.microsoft.com/office/drawing/2014/main" id="{ADDADE6D-921C-47E3-B017-2837021AA0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6135" y="2498047"/>
              <a:ext cx="623523" cy="623523"/>
            </a:xfrm>
            <a:prstGeom prst="rect">
              <a:avLst/>
            </a:prstGeom>
          </p:spPr>
        </p:pic>
        <p:pic>
          <p:nvPicPr>
            <p:cNvPr id="124" name="Picture 123">
              <a:extLst>
                <a:ext uri="{FF2B5EF4-FFF2-40B4-BE49-F238E27FC236}">
                  <a16:creationId xmlns:a16="http://schemas.microsoft.com/office/drawing/2014/main" id="{4645DCB2-E9C3-4912-8E13-ABC0C45011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236" y="850651"/>
              <a:ext cx="241844" cy="241844"/>
            </a:xfrm>
            <a:prstGeom prst="rect">
              <a:avLst/>
            </a:prstGeom>
          </p:spPr>
        </p:pic>
        <p:sp>
          <p:nvSpPr>
            <p:cNvPr id="125" name="TextBox 124">
              <a:extLst>
                <a:ext uri="{FF2B5EF4-FFF2-40B4-BE49-F238E27FC236}">
                  <a16:creationId xmlns:a16="http://schemas.microsoft.com/office/drawing/2014/main" id="{E935612E-B702-4A5B-B37E-B31CC4FC53A0}"/>
                </a:ext>
              </a:extLst>
            </p:cNvPr>
            <p:cNvSpPr txBox="1"/>
            <p:nvPr/>
          </p:nvSpPr>
          <p:spPr>
            <a:xfrm>
              <a:off x="8546479" y="833073"/>
              <a:ext cx="1812733"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rPr>
                <a:t>Spoke 2 virtual network</a:t>
              </a:r>
            </a:p>
          </p:txBody>
        </p:sp>
        <p:sp>
          <p:nvSpPr>
            <p:cNvPr id="126" name="TextBox 125">
              <a:extLst>
                <a:ext uri="{FF2B5EF4-FFF2-40B4-BE49-F238E27FC236}">
                  <a16:creationId xmlns:a16="http://schemas.microsoft.com/office/drawing/2014/main" id="{2EC3AEE9-6D4E-4914-955B-BE71028E9B72}"/>
                </a:ext>
              </a:extLst>
            </p:cNvPr>
            <p:cNvSpPr txBox="1"/>
            <p:nvPr/>
          </p:nvSpPr>
          <p:spPr>
            <a:xfrm>
              <a:off x="9256460" y="2650741"/>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B0F0"/>
                  </a:solidFill>
                  <a:effectLst/>
                  <a:uLnTx/>
                  <a:uFillTx/>
                  <a:latin typeface="Calibri" panose="020F0502020204030204"/>
                </a:rPr>
                <a:t>JumpBox</a:t>
              </a:r>
            </a:p>
          </p:txBody>
        </p:sp>
        <p:sp>
          <p:nvSpPr>
            <p:cNvPr id="127" name="Rectangle 126">
              <a:extLst>
                <a:ext uri="{FF2B5EF4-FFF2-40B4-BE49-F238E27FC236}">
                  <a16:creationId xmlns:a16="http://schemas.microsoft.com/office/drawing/2014/main" id="{740B9E37-DC0B-4492-9CCC-94EB5C67C798}"/>
                </a:ext>
              </a:extLst>
            </p:cNvPr>
            <p:cNvSpPr/>
            <p:nvPr/>
          </p:nvSpPr>
          <p:spPr>
            <a:xfrm>
              <a:off x="8358236" y="1174521"/>
              <a:ext cx="1898618" cy="958693"/>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8" name="TextBox 127">
              <a:extLst>
                <a:ext uri="{FF2B5EF4-FFF2-40B4-BE49-F238E27FC236}">
                  <a16:creationId xmlns:a16="http://schemas.microsoft.com/office/drawing/2014/main" id="{F4673E72-70BA-4BDF-A99B-9808DDDB4213}"/>
                </a:ext>
              </a:extLst>
            </p:cNvPr>
            <p:cNvSpPr txBox="1"/>
            <p:nvPr/>
          </p:nvSpPr>
          <p:spPr>
            <a:xfrm>
              <a:off x="8401943" y="1167747"/>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Workload subnet</a:t>
              </a:r>
            </a:p>
          </p:txBody>
        </p:sp>
        <p:pic>
          <p:nvPicPr>
            <p:cNvPr id="129" name="Picture 128">
              <a:extLst>
                <a:ext uri="{FF2B5EF4-FFF2-40B4-BE49-F238E27FC236}">
                  <a16:creationId xmlns:a16="http://schemas.microsoft.com/office/drawing/2014/main" id="{0F9DAAF0-D4D9-446C-9767-81AD93271E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969" y="1398489"/>
              <a:ext cx="623523" cy="623523"/>
            </a:xfrm>
            <a:prstGeom prst="rect">
              <a:avLst/>
            </a:prstGeom>
          </p:spPr>
        </p:pic>
        <p:pic>
          <p:nvPicPr>
            <p:cNvPr id="130" name="Picture 129">
              <a:extLst>
                <a:ext uri="{FF2B5EF4-FFF2-40B4-BE49-F238E27FC236}">
                  <a16:creationId xmlns:a16="http://schemas.microsoft.com/office/drawing/2014/main" id="{18A12058-6C6D-4B9D-8992-C9E3DB0DA7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3511" y="2911569"/>
              <a:ext cx="390145" cy="390145"/>
            </a:xfrm>
            <a:prstGeom prst="rect">
              <a:avLst/>
            </a:prstGeom>
          </p:spPr>
        </p:pic>
        <p:pic>
          <p:nvPicPr>
            <p:cNvPr id="131" name="Picture 130">
              <a:extLst>
                <a:ext uri="{FF2B5EF4-FFF2-40B4-BE49-F238E27FC236}">
                  <a16:creationId xmlns:a16="http://schemas.microsoft.com/office/drawing/2014/main" id="{0CECB8C9-390E-4513-A8D3-7714E7E260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1677" y="1798452"/>
              <a:ext cx="390145" cy="390145"/>
            </a:xfrm>
            <a:prstGeom prst="rect">
              <a:avLst/>
            </a:prstGeom>
          </p:spPr>
        </p:pic>
        <p:pic>
          <p:nvPicPr>
            <p:cNvPr id="132" name="Picture 131">
              <a:extLst>
                <a:ext uri="{FF2B5EF4-FFF2-40B4-BE49-F238E27FC236}">
                  <a16:creationId xmlns:a16="http://schemas.microsoft.com/office/drawing/2014/main" id="{42BF6F7A-D740-42AA-87DF-DDC562711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937" y="1491677"/>
              <a:ext cx="623523" cy="623523"/>
            </a:xfrm>
            <a:prstGeom prst="rect">
              <a:avLst/>
            </a:prstGeom>
          </p:spPr>
        </p:pic>
      </p:grpSp>
      <p:grpSp>
        <p:nvGrpSpPr>
          <p:cNvPr id="133" name="Group 132">
            <a:extLst>
              <a:ext uri="{FF2B5EF4-FFF2-40B4-BE49-F238E27FC236}">
                <a16:creationId xmlns:a16="http://schemas.microsoft.com/office/drawing/2014/main" id="{2874393E-6A90-4721-AEB7-A4FBD8318A89}"/>
              </a:ext>
            </a:extLst>
          </p:cNvPr>
          <p:cNvGrpSpPr/>
          <p:nvPr/>
        </p:nvGrpSpPr>
        <p:grpSpPr>
          <a:xfrm>
            <a:off x="2282712" y="2073495"/>
            <a:ext cx="1251072" cy="1026828"/>
            <a:chOff x="2282712" y="2073495"/>
            <a:chExt cx="1251072" cy="1026828"/>
          </a:xfrm>
        </p:grpSpPr>
        <p:pic>
          <p:nvPicPr>
            <p:cNvPr id="134" name="Picture 133">
              <a:extLst>
                <a:ext uri="{FF2B5EF4-FFF2-40B4-BE49-F238E27FC236}">
                  <a16:creationId xmlns:a16="http://schemas.microsoft.com/office/drawing/2014/main" id="{22632AC7-280B-45E1-A394-0B4E84861E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3098" y="2073495"/>
              <a:ext cx="561419" cy="561419"/>
            </a:xfrm>
            <a:prstGeom prst="rect">
              <a:avLst/>
            </a:prstGeom>
          </p:spPr>
        </p:pic>
        <p:cxnSp>
          <p:nvCxnSpPr>
            <p:cNvPr id="135" name="Straight Connector 134">
              <a:extLst>
                <a:ext uri="{FF2B5EF4-FFF2-40B4-BE49-F238E27FC236}">
                  <a16:creationId xmlns:a16="http://schemas.microsoft.com/office/drawing/2014/main" id="{545650B0-509F-4E11-AC96-CB15B366FCD4}"/>
                </a:ext>
              </a:extLst>
            </p:cNvPr>
            <p:cNvCxnSpPr/>
            <p:nvPr/>
          </p:nvCxnSpPr>
          <p:spPr>
            <a:xfrm>
              <a:off x="2282712" y="2599625"/>
              <a:ext cx="1251072" cy="0"/>
            </a:xfrm>
            <a:prstGeom prst="line">
              <a:avLst/>
            </a:prstGeom>
            <a:noFill/>
            <a:ln w="25400" cap="flat" cmpd="sng" algn="ctr">
              <a:solidFill>
                <a:srgbClr val="5B9BD5"/>
              </a:solidFill>
              <a:prstDash val="solid"/>
              <a:miter lim="800000"/>
              <a:headEnd type="triangle" w="lg" len="med"/>
              <a:tailEnd type="triangle" w="lg" len="med"/>
            </a:ln>
            <a:effectLst/>
          </p:spPr>
        </p:cxnSp>
        <p:sp>
          <p:nvSpPr>
            <p:cNvPr id="136" name="TextBox 135">
              <a:extLst>
                <a:ext uri="{FF2B5EF4-FFF2-40B4-BE49-F238E27FC236}">
                  <a16:creationId xmlns:a16="http://schemas.microsoft.com/office/drawing/2014/main" id="{DF8AC997-837B-4DE5-AF42-09D82BF6B46D}"/>
                </a:ext>
              </a:extLst>
            </p:cNvPr>
            <p:cNvSpPr txBox="1"/>
            <p:nvPr/>
          </p:nvSpPr>
          <p:spPr>
            <a:xfrm>
              <a:off x="2466980" y="2684825"/>
              <a:ext cx="954376" cy="415498"/>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B0F0"/>
                  </a:solidFill>
                  <a:effectLst/>
                  <a:uLnTx/>
                  <a:uFillTx/>
                  <a:latin typeface="Calibri" panose="020F0502020204030204"/>
                </a:rPr>
                <a:t>ExpressRoute circuit</a:t>
              </a:r>
            </a:p>
          </p:txBody>
        </p:sp>
      </p:grpSp>
      <p:grpSp>
        <p:nvGrpSpPr>
          <p:cNvPr id="137" name="Group 136">
            <a:extLst>
              <a:ext uri="{FF2B5EF4-FFF2-40B4-BE49-F238E27FC236}">
                <a16:creationId xmlns:a16="http://schemas.microsoft.com/office/drawing/2014/main" id="{EEF42714-C335-4EEF-8EFA-081185985D06}"/>
              </a:ext>
            </a:extLst>
          </p:cNvPr>
          <p:cNvGrpSpPr/>
          <p:nvPr/>
        </p:nvGrpSpPr>
        <p:grpSpPr>
          <a:xfrm>
            <a:off x="7733215" y="1830744"/>
            <a:ext cx="954376" cy="796287"/>
            <a:chOff x="7733215" y="1830744"/>
            <a:chExt cx="954376" cy="796287"/>
          </a:xfrm>
        </p:grpSpPr>
        <p:cxnSp>
          <p:nvCxnSpPr>
            <p:cNvPr id="138" name="Straight Connector 137">
              <a:extLst>
                <a:ext uri="{FF2B5EF4-FFF2-40B4-BE49-F238E27FC236}">
                  <a16:creationId xmlns:a16="http://schemas.microsoft.com/office/drawing/2014/main" id="{8A2748D9-40D8-4A3D-88C3-818BA5F9D274}"/>
                </a:ext>
              </a:extLst>
            </p:cNvPr>
            <p:cNvCxnSpPr>
              <a:cxnSpLocks/>
            </p:cNvCxnSpPr>
            <p:nvPr/>
          </p:nvCxnSpPr>
          <p:spPr>
            <a:xfrm>
              <a:off x="7733215" y="2287915"/>
              <a:ext cx="954376" cy="0"/>
            </a:xfrm>
            <a:prstGeom prst="line">
              <a:avLst/>
            </a:prstGeom>
            <a:noFill/>
            <a:ln w="25400" cap="flat" cmpd="sng" algn="ctr">
              <a:solidFill>
                <a:srgbClr val="5B9BD5"/>
              </a:solidFill>
              <a:prstDash val="solid"/>
              <a:miter lim="800000"/>
              <a:headEnd type="triangle" w="lg" len="med"/>
              <a:tailEnd type="triangle" w="lg" len="med"/>
            </a:ln>
            <a:effectLst/>
          </p:spPr>
        </p:cxnSp>
        <p:sp>
          <p:nvSpPr>
            <p:cNvPr id="139" name="TextBox 138">
              <a:extLst>
                <a:ext uri="{FF2B5EF4-FFF2-40B4-BE49-F238E27FC236}">
                  <a16:creationId xmlns:a16="http://schemas.microsoft.com/office/drawing/2014/main" id="{35CAE648-FB07-4AF6-A912-91DD8BFFD0FA}"/>
                </a:ext>
              </a:extLst>
            </p:cNvPr>
            <p:cNvSpPr txBox="1"/>
            <p:nvPr/>
          </p:nvSpPr>
          <p:spPr>
            <a:xfrm>
              <a:off x="7733215" y="2373115"/>
              <a:ext cx="954376" cy="253916"/>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B0F0"/>
                  </a:solidFill>
                  <a:effectLst/>
                  <a:uLnTx/>
                  <a:uFillTx/>
                  <a:latin typeface="Calibri" panose="020F0502020204030204"/>
                </a:rPr>
                <a:t>vnet peering</a:t>
              </a:r>
            </a:p>
          </p:txBody>
        </p:sp>
        <p:pic>
          <p:nvPicPr>
            <p:cNvPr id="140" name="Picture 139">
              <a:extLst>
                <a:ext uri="{FF2B5EF4-FFF2-40B4-BE49-F238E27FC236}">
                  <a16:creationId xmlns:a16="http://schemas.microsoft.com/office/drawing/2014/main" id="{14D758C7-C546-4A02-A32A-115A9D64D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4696" y="1830744"/>
              <a:ext cx="466583" cy="466583"/>
            </a:xfrm>
            <a:prstGeom prst="rect">
              <a:avLst/>
            </a:prstGeom>
          </p:spPr>
        </p:pic>
      </p:grpSp>
      <p:grpSp>
        <p:nvGrpSpPr>
          <p:cNvPr id="141" name="Group 140">
            <a:extLst>
              <a:ext uri="{FF2B5EF4-FFF2-40B4-BE49-F238E27FC236}">
                <a16:creationId xmlns:a16="http://schemas.microsoft.com/office/drawing/2014/main" id="{2EB9AFF8-8869-41FD-B710-A93811416D90}"/>
              </a:ext>
            </a:extLst>
          </p:cNvPr>
          <p:cNvGrpSpPr/>
          <p:nvPr/>
        </p:nvGrpSpPr>
        <p:grpSpPr>
          <a:xfrm>
            <a:off x="7744023" y="4428500"/>
            <a:ext cx="954376" cy="796287"/>
            <a:chOff x="7733215" y="1830744"/>
            <a:chExt cx="954376" cy="796287"/>
          </a:xfrm>
        </p:grpSpPr>
        <p:cxnSp>
          <p:nvCxnSpPr>
            <p:cNvPr id="142" name="Straight Connector 141">
              <a:extLst>
                <a:ext uri="{FF2B5EF4-FFF2-40B4-BE49-F238E27FC236}">
                  <a16:creationId xmlns:a16="http://schemas.microsoft.com/office/drawing/2014/main" id="{1A1DA848-4BEB-44D6-B022-3AF146DD3FF1}"/>
                </a:ext>
              </a:extLst>
            </p:cNvPr>
            <p:cNvCxnSpPr>
              <a:cxnSpLocks/>
            </p:cNvCxnSpPr>
            <p:nvPr/>
          </p:nvCxnSpPr>
          <p:spPr>
            <a:xfrm>
              <a:off x="7733215" y="2287915"/>
              <a:ext cx="954376" cy="0"/>
            </a:xfrm>
            <a:prstGeom prst="line">
              <a:avLst/>
            </a:prstGeom>
            <a:noFill/>
            <a:ln w="25400" cap="flat" cmpd="sng" algn="ctr">
              <a:solidFill>
                <a:srgbClr val="5B9BD5"/>
              </a:solidFill>
              <a:prstDash val="solid"/>
              <a:miter lim="800000"/>
              <a:headEnd type="triangle" w="lg" len="med"/>
              <a:tailEnd type="triangle" w="lg" len="med"/>
            </a:ln>
            <a:effectLst/>
          </p:spPr>
        </p:cxnSp>
        <p:sp>
          <p:nvSpPr>
            <p:cNvPr id="143" name="TextBox 142">
              <a:extLst>
                <a:ext uri="{FF2B5EF4-FFF2-40B4-BE49-F238E27FC236}">
                  <a16:creationId xmlns:a16="http://schemas.microsoft.com/office/drawing/2014/main" id="{F6D3FAAA-748F-4B47-BAFA-FD1ABCEEA236}"/>
                </a:ext>
              </a:extLst>
            </p:cNvPr>
            <p:cNvSpPr txBox="1"/>
            <p:nvPr/>
          </p:nvSpPr>
          <p:spPr>
            <a:xfrm>
              <a:off x="7733215" y="2373115"/>
              <a:ext cx="954376" cy="253916"/>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B0F0"/>
                  </a:solidFill>
                  <a:effectLst/>
                  <a:uLnTx/>
                  <a:uFillTx/>
                  <a:latin typeface="Calibri" panose="020F0502020204030204"/>
                </a:rPr>
                <a:t>vnet peering</a:t>
              </a:r>
            </a:p>
          </p:txBody>
        </p:sp>
        <p:pic>
          <p:nvPicPr>
            <p:cNvPr id="144" name="Picture 143">
              <a:extLst>
                <a:ext uri="{FF2B5EF4-FFF2-40B4-BE49-F238E27FC236}">
                  <a16:creationId xmlns:a16="http://schemas.microsoft.com/office/drawing/2014/main" id="{6209D8A7-B1FD-40F4-A688-F5BF36B6F4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4696" y="1830744"/>
              <a:ext cx="466583" cy="466583"/>
            </a:xfrm>
            <a:prstGeom prst="rect">
              <a:avLst/>
            </a:prstGeom>
          </p:spPr>
        </p:pic>
      </p:grpSp>
      <p:sp>
        <p:nvSpPr>
          <p:cNvPr id="145" name="Rectangle 144">
            <a:extLst>
              <a:ext uri="{FF2B5EF4-FFF2-40B4-BE49-F238E27FC236}">
                <a16:creationId xmlns:a16="http://schemas.microsoft.com/office/drawing/2014/main" id="{50B441B5-E21A-4C2F-9E1B-D30E5155CC7D}"/>
              </a:ext>
            </a:extLst>
          </p:cNvPr>
          <p:cNvSpPr/>
          <p:nvPr/>
        </p:nvSpPr>
        <p:spPr>
          <a:xfrm>
            <a:off x="5671671" y="4080997"/>
            <a:ext cx="1845768" cy="1754827"/>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6" name="Picture 145">
            <a:extLst>
              <a:ext uri="{FF2B5EF4-FFF2-40B4-BE49-F238E27FC236}">
                <a16:creationId xmlns:a16="http://schemas.microsoft.com/office/drawing/2014/main" id="{A9054E41-0442-477E-8D77-97EEDE8BCA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4888" y="5514834"/>
            <a:ext cx="390145" cy="390145"/>
          </a:xfrm>
          <a:prstGeom prst="rect">
            <a:avLst/>
          </a:prstGeom>
        </p:spPr>
      </p:pic>
      <p:sp>
        <p:nvSpPr>
          <p:cNvPr id="147" name="TextBox 146">
            <a:extLst>
              <a:ext uri="{FF2B5EF4-FFF2-40B4-BE49-F238E27FC236}">
                <a16:creationId xmlns:a16="http://schemas.microsoft.com/office/drawing/2014/main" id="{6093CD93-C8FB-441C-A21B-2D5FE57348E0}"/>
              </a:ext>
            </a:extLst>
          </p:cNvPr>
          <p:cNvSpPr txBox="1"/>
          <p:nvPr/>
        </p:nvSpPr>
        <p:spPr>
          <a:xfrm>
            <a:off x="5671671" y="4088412"/>
            <a:ext cx="1814010" cy="261610"/>
          </a:xfrm>
          <a:prstGeom prst="rect">
            <a:avLst/>
          </a:prstGeom>
          <a:noFill/>
        </p:spPr>
        <p:txBody>
          <a:bodyPr wrap="square" rtlCol="0">
            <a:spAutoFit/>
          </a:bodyPr>
          <a:lstStyle/>
          <a:p>
            <a:r>
              <a:rPr lang="en-US" sz="1100" dirty="0"/>
              <a:t>Managed Instance subnet</a:t>
            </a:r>
          </a:p>
        </p:txBody>
      </p:sp>
      <p:pic>
        <p:nvPicPr>
          <p:cNvPr id="148" name="Picture 147">
            <a:extLst>
              <a:ext uri="{FF2B5EF4-FFF2-40B4-BE49-F238E27FC236}">
                <a16:creationId xmlns:a16="http://schemas.microsoft.com/office/drawing/2014/main" id="{41DA8E4C-5418-4DEA-86E9-C5A6B025F3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9574" y="4670318"/>
            <a:ext cx="643781" cy="845209"/>
          </a:xfrm>
          <a:prstGeom prst="rect">
            <a:avLst/>
          </a:prstGeom>
        </p:spPr>
      </p:pic>
      <p:pic>
        <p:nvPicPr>
          <p:cNvPr id="149" name="Picture 148">
            <a:extLst>
              <a:ext uri="{FF2B5EF4-FFF2-40B4-BE49-F238E27FC236}">
                <a16:creationId xmlns:a16="http://schemas.microsoft.com/office/drawing/2014/main" id="{2A2BD87B-36C7-4625-9F31-FDC8907053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4188" y="4670318"/>
            <a:ext cx="643781" cy="845209"/>
          </a:xfrm>
          <a:prstGeom prst="rect">
            <a:avLst/>
          </a:prstGeom>
        </p:spPr>
      </p:pic>
    </p:spTree>
    <p:extLst>
      <p:ext uri="{BB962C8B-B14F-4D97-AF65-F5344CB8AC3E}">
        <p14:creationId xmlns:p14="http://schemas.microsoft.com/office/powerpoint/2010/main" val="8724554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a:xfrm>
            <a:off x="600059" y="466301"/>
            <a:ext cx="11836416" cy="565027"/>
          </a:xfrm>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4592872" y="3187889"/>
            <a:ext cx="2752866" cy="2016270"/>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626500" y="3165417"/>
            <a:ext cx="3589805" cy="2031046"/>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174179" y="4151883"/>
            <a:ext cx="510438" cy="552181"/>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180286" y="4151883"/>
            <a:ext cx="510438" cy="552181"/>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581758" y="4778733"/>
            <a:ext cx="180882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0C0"/>
                </a:solidFill>
                <a:latin typeface="Segoe UI Semibold" charset="0"/>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2508365" y="4778733"/>
            <a:ext cx="181483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0C0"/>
                </a:solidFill>
                <a:latin typeface="Segoe UI Semibold" charset="0"/>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457957" y="1266502"/>
            <a:ext cx="3900828" cy="407581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006428" y="4856176"/>
            <a:ext cx="35499"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626500" y="1603587"/>
            <a:ext cx="3589805" cy="1269689"/>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498822" y="1296828"/>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8D7"/>
                </a:solidFill>
                <a:latin typeface="Segoe UI Semibold" charset="0"/>
                <a:ea typeface="MS PGothic" charset="0"/>
                <a:cs typeface="Segoe UI Semibold" charset="0"/>
              </a:rPr>
              <a:t>SQL MI </a:t>
            </a:r>
            <a:r>
              <a:rPr lang="en-US" sz="1020" kern="0" dirty="0">
                <a:ln>
                  <a:solidFill>
                    <a:srgbClr val="FFFFFF">
                      <a:alpha val="0"/>
                    </a:srgbClr>
                  </a:solidFill>
                </a:ln>
                <a:solidFill>
                  <a:srgbClr val="0078D7"/>
                </a:solidFill>
                <a:latin typeface="Segoe UI Semibold" charset="0"/>
                <a:ea typeface="MS PGothic" charset="0"/>
                <a:cs typeface="Segoe UI Semibold" charset="0"/>
              </a:rPr>
              <a:t>VNet</a:t>
            </a:r>
            <a:endParaRPr lang="en-US" sz="1020" kern="0" dirty="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496951" y="1632040"/>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ea typeface="MS PGothic" charset="0"/>
                <a:cs typeface="Segoe UI Semibold" charset="0"/>
              </a:rPr>
              <a:t>App subnet</a:t>
            </a:r>
            <a:endParaRPr lang="en-US" sz="1020"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450132" y="3203235"/>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ea typeface="MS PGothic" charset="0"/>
                <a:cs typeface="Segoe UI Semibold" charset="0"/>
              </a:rPr>
              <a:t>MI subnet</a:t>
            </a:r>
            <a:endParaRPr lang="en-US" sz="1020"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2275" y="1974380"/>
            <a:ext cx="917392" cy="48163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262938" y="2062700"/>
            <a:ext cx="280944" cy="494833"/>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dirty="0">
                <a:solidFill>
                  <a:srgbClr val="505050"/>
                </a:solidFill>
                <a:latin typeface="Segoe UI"/>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dirty="0">
                <a:solidFill>
                  <a:srgbClr val="505050"/>
                </a:solidFill>
                <a:latin typeface="Segoe UI"/>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277604" y="2306501"/>
            <a:ext cx="462077" cy="40647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a:extLst/>
            </p:spPr>
            <p:txBody>
              <a:bodyPr wrap="none" rtlCol="0" anchor="ctr"/>
              <a:lstStyle/>
              <a:p>
                <a:pPr defTabSz="932597">
                  <a:defRPr/>
                </a:pPr>
                <a:endParaRPr lang="en-US" sz="1836" kern="0" dirty="0">
                  <a:solidFill>
                    <a:prstClr val="black"/>
                  </a:solidFill>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ea typeface="MS PGothic" charset="0"/>
                  <a:cs typeface="Segoe UI Semibold" charset="0"/>
                </a:rPr>
                <a:t>App</a:t>
              </a:r>
              <a:endParaRPr lang="en-US" sz="1020"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1718372" y="2215195"/>
            <a:ext cx="1093794" cy="21740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1435505" y="2715970"/>
            <a:ext cx="0" cy="13595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068124" y="1854891"/>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latin typeface="Segoe UI" panose="020B0502040204020203" pitchFamily="34" charset="0"/>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2751679" y="1751889"/>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latin typeface="Segoe UI" panose="020B0502040204020203" pitchFamily="34" charset="0"/>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3918704" y="1723091"/>
            <a:ext cx="7008605" cy="360771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b="1" kern="0" dirty="0">
                  <a:ln>
                    <a:solidFill>
                      <a:srgbClr val="FFFFFF">
                        <a:alpha val="0"/>
                      </a:srgbClr>
                    </a:solidFill>
                  </a:ln>
                  <a:latin typeface="Segoe UI Semibold" charset="0"/>
                  <a:ea typeface="MS PGothic" charset="0"/>
                  <a:cs typeface="Segoe UI Semibold" charset="0"/>
                </a:rPr>
                <a:t>“VNet Integration” </a:t>
              </a:r>
            </a:p>
            <a:p>
              <a:pPr defTabSz="932597">
                <a:lnSpc>
                  <a:spcPct val="90000"/>
                </a:lnSpc>
                <a:spcAft>
                  <a:spcPts val="612"/>
                </a:spcAft>
                <a:defRPr/>
              </a:pPr>
              <a:r>
                <a:rPr lang="en-US" sz="1020" kern="0" dirty="0">
                  <a:ln>
                    <a:solidFill>
                      <a:srgbClr val="FFFFFF">
                        <a:alpha val="0"/>
                      </a:srgbClr>
                    </a:solidFill>
                  </a:ln>
                  <a:latin typeface="Segoe UI" panose="020B0502040204020203" pitchFamily="34" charset="0"/>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8D7"/>
                  </a:solidFill>
                  <a:latin typeface="Segoe UI Semibold" charset="0"/>
                  <a:ea typeface="MS PGothic" charset="0"/>
                  <a:cs typeface="Segoe UI Semibold" charset="0"/>
                </a:rPr>
                <a:t>Application </a:t>
              </a:r>
              <a:r>
                <a:rPr lang="en-US" sz="1020" kern="0" dirty="0">
                  <a:ln>
                    <a:solidFill>
                      <a:srgbClr val="FFFFFF">
                        <a:alpha val="0"/>
                      </a:srgbClr>
                    </a:solidFill>
                  </a:ln>
                  <a:solidFill>
                    <a:srgbClr val="0078D7"/>
                  </a:solidFill>
                  <a:latin typeface="Segoe UI Semibold" charset="0"/>
                  <a:ea typeface="MS PGothic" charset="0"/>
                  <a:cs typeface="Segoe UI Semibold" charset="0"/>
                </a:rPr>
                <a:t>VNet</a:t>
              </a:r>
              <a:endParaRPr lang="en-US" sz="1020" kern="0" dirty="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a:extLst/>
              </p:spPr>
              <p:txBody>
                <a:bodyPr wrap="none" rtlCol="0" anchor="ctr"/>
                <a:lstStyle/>
                <a:p>
                  <a:pPr defTabSz="932597">
                    <a:defRPr/>
                  </a:pPr>
                  <a:endParaRPr lang="en-US" sz="1836" kern="0" dirty="0">
                    <a:solidFill>
                      <a:prstClr val="black"/>
                    </a:solidFill>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ea typeface="MS PGothic" charset="0"/>
                    <a:cs typeface="Segoe UI Semibold" charset="0"/>
                  </a:rPr>
                  <a:t>App</a:t>
                </a:r>
                <a:endParaRPr lang="en-US" sz="1020"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dirty="0">
                  <a:solidFill>
                    <a:srgbClr val="505050"/>
                  </a:solidFill>
                  <a:latin typeface="Segoe UI"/>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dirty="0">
                  <a:solidFill>
                    <a:srgbClr val="505050"/>
                  </a:solidFill>
                  <a:latin typeface="Segoe UI"/>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a:extLst/>
              </p:spPr>
              <p:txBody>
                <a:bodyPr wrap="none" rtlCol="0" anchor="ctr"/>
                <a:lstStyle/>
                <a:p>
                  <a:pPr defTabSz="932597">
                    <a:defRPr/>
                  </a:pPr>
                  <a:endParaRPr lang="en-US" sz="1836" kern="0" dirty="0">
                    <a:solidFill>
                      <a:prstClr val="black"/>
                    </a:solidFill>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ea typeface="MS PGothic" charset="0"/>
                    <a:cs typeface="Segoe UI Semibold" charset="0"/>
                  </a:rPr>
                  <a:t>App</a:t>
                </a:r>
                <a:endParaRPr lang="en-US" sz="1020"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latin typeface="Segoe UI" panose="020B0502040204020203" pitchFamily="34" charset="0"/>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dirty="0">
                  <a:ln>
                    <a:solidFill>
                      <a:srgbClr val="FFFFFF">
                        <a:alpha val="0"/>
                      </a:srgbClr>
                    </a:solidFill>
                  </a:ln>
                  <a:latin typeface="Segoe UI" panose="020B0502040204020203" pitchFamily="34" charset="0"/>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ea typeface="MS PGothic" charset="0"/>
                  <a:cs typeface="Segoe UI Semibold" charset="0"/>
                </a:rPr>
                <a:t>App </a:t>
              </a:r>
              <a:r>
                <a:rPr lang="en-US" sz="1020" kern="0" dirty="0">
                  <a:ln>
                    <a:solidFill>
                      <a:srgbClr val="FFFFFF">
                        <a:alpha val="0"/>
                      </a:srgbClr>
                    </a:solidFill>
                  </a:ln>
                  <a:latin typeface="Segoe UI Semibold" charset="0"/>
                  <a:ea typeface="MS PGothic" charset="0"/>
                  <a:cs typeface="Segoe UI Semibold" charset="0"/>
                </a:rPr>
                <a:t>subnet</a:t>
              </a:r>
              <a:endParaRPr lang="en-US" sz="1020"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407995" y="1312338"/>
            <a:ext cx="448792" cy="448792"/>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5849448" y="1318792"/>
            <a:ext cx="1696664" cy="489625"/>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b="1" kern="0" dirty="0">
                <a:ln>
                  <a:solidFill>
                    <a:srgbClr val="FFFFFF">
                      <a:alpha val="0"/>
                    </a:srgbClr>
                  </a:solidFill>
                </a:ln>
                <a:latin typeface="Segoe UI Semibold" charset="0"/>
                <a:ea typeface="MS PGothic" charset="0"/>
                <a:cs typeface="Segoe UI Semibold" charset="0"/>
              </a:rPr>
              <a:t>“VNet Integration” </a:t>
            </a:r>
          </a:p>
          <a:p>
            <a:pPr defTabSz="932597">
              <a:lnSpc>
                <a:spcPct val="90000"/>
              </a:lnSpc>
              <a:spcAft>
                <a:spcPts val="612"/>
              </a:spcAft>
              <a:defRPr/>
            </a:pPr>
            <a:r>
              <a:rPr lang="en-US" sz="1020" kern="0" dirty="0">
                <a:ln>
                  <a:solidFill>
                    <a:srgbClr val="FFFFFF">
                      <a:alpha val="0"/>
                    </a:srgbClr>
                  </a:solidFill>
                </a:ln>
                <a:latin typeface="Segoe UI" panose="020B0502040204020203" pitchFamily="34" charset="0"/>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3927026" y="4133393"/>
            <a:ext cx="9556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4882655" y="1623423"/>
            <a:ext cx="0" cy="25099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4882656" y="1623425"/>
            <a:ext cx="47205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364544" y="1450719"/>
            <a:ext cx="978656"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188754" y="3330299"/>
            <a:ext cx="162818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solidFill>
                  <a:srgbClr val="0070C0"/>
                </a:solidFill>
                <a:latin typeface="Segoe UI Semibold" charset="0"/>
                <a:ea typeface="MS PGothic" charset="0"/>
                <a:cs typeface="Segoe UI Semibold" charset="0"/>
              </a:rPr>
              <a:t>Peering / VPN Channel</a:t>
            </a:r>
            <a:endParaRPr lang="en-US" sz="1020" kern="0" dirty="0">
              <a:ln>
                <a:solidFill>
                  <a:srgbClr val="FFFFFF">
                    <a:alpha val="0"/>
                  </a:srgbClr>
                </a:solidFill>
              </a:ln>
              <a:solidFill>
                <a:srgbClr val="0070C0"/>
              </a:solidFill>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781970" y="5361603"/>
            <a:ext cx="5067696" cy="1270675"/>
            <a:chOff x="781970" y="5361603"/>
            <a:chExt cx="5067696" cy="1270675"/>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a:extLst/>
              </p:spPr>
              <p:txBody>
                <a:bodyPr wrap="none" rtlCol="0" anchor="ctr"/>
                <a:lstStyle/>
                <a:p>
                  <a:pPr defTabSz="932597">
                    <a:defRPr/>
                  </a:pPr>
                  <a:endParaRPr lang="en-US" sz="1836" kern="0" dirty="0">
                    <a:solidFill>
                      <a:prstClr val="black"/>
                    </a:solidFill>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ea typeface="MS PGothic" charset="0"/>
                    <a:cs typeface="Segoe UI Semibold" charset="0"/>
                  </a:rPr>
                  <a:t>App</a:t>
                </a:r>
                <a:endParaRPr lang="en-US" sz="1020"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p:nvPr/>
          </p:nvCxnSpPr>
          <p:spPr>
            <a:xfrm flipV="1">
              <a:off x="1075947" y="5361603"/>
              <a:ext cx="0" cy="6516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ea typeface="MS PGothic" charset="0"/>
                  <a:cs typeface="Segoe UI Semibold" charset="0"/>
                </a:rPr>
                <a:t>Express Route / VPN Gateway</a:t>
              </a:r>
              <a:endParaRPr lang="en-US" sz="1020"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224" b="1" kern="0" dirty="0">
                  <a:ln>
                    <a:solidFill>
                      <a:srgbClr val="FFFFFF">
                        <a:alpha val="0"/>
                      </a:srgbClr>
                    </a:solidFill>
                  </a:ln>
                  <a:latin typeface="Segoe UI Semibold" charset="0"/>
                  <a:ea typeface="MS PGothic" charset="0"/>
                  <a:cs typeface="Segoe UI Semibold" charset="0"/>
                </a:rPr>
                <a:t>On-premise app</a:t>
              </a:r>
              <a:endParaRPr lang="en-US" sz="1224"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1483560" y="2296428"/>
            <a:ext cx="462077" cy="40647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F3F3F"/>
                    </a:solidFill>
                    <a:latin typeface="Segoe UI"/>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a:extLst/>
            </p:spPr>
            <p:txBody>
              <a:bodyPr wrap="none" rtlCol="0" anchor="ctr"/>
              <a:lstStyle/>
              <a:p>
                <a:pPr defTabSz="932597">
                  <a:defRPr/>
                </a:pPr>
                <a:endParaRPr lang="en-US" sz="1836" kern="0" dirty="0">
                  <a:solidFill>
                    <a:prstClr val="black"/>
                  </a:solidFill>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3260" tIns="46630" rIns="93260" bIns="46630" rtlCol="0">
              <a:spAutoFit/>
            </a:bodyPr>
            <a:lstStyle/>
            <a:p>
              <a:pPr algn="ctr" defTabSz="932597">
                <a:lnSpc>
                  <a:spcPct val="90000"/>
                </a:lnSpc>
                <a:spcAft>
                  <a:spcPts val="612"/>
                </a:spcAft>
                <a:defRPr/>
              </a:pPr>
              <a:r>
                <a:rPr lang="en-US" sz="1020" b="1" kern="0" dirty="0">
                  <a:ln>
                    <a:solidFill>
                      <a:srgbClr val="FFFFFF">
                        <a:alpha val="0"/>
                      </a:srgbClr>
                    </a:solidFill>
                  </a:ln>
                  <a:latin typeface="Segoe UI Semibold" charset="0"/>
                  <a:ea typeface="MS PGothic" charset="0"/>
                  <a:cs typeface="Segoe UI Semibold" charset="0"/>
                </a:rPr>
                <a:t>App</a:t>
              </a:r>
              <a:endParaRPr lang="en-US" sz="1020" kern="0" dirty="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574641" y="1208542"/>
            <a:ext cx="10894688" cy="5091137"/>
          </a:xfrm>
          <a:prstGeom prst="rect">
            <a:avLst/>
          </a:prstGeom>
        </p:spPr>
        <p:txBody>
          <a:bodyPr wrap="square">
            <a:spAutoFit/>
          </a:bodyPr>
          <a:lstStyle/>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Be empty: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The subnet must not contain any other cloud service associated to it, and it must not be Gateway subnet. You won’t be able to create Managed Instance in subnet that contains resources other than managed instance or add other resources inside the subnet later.</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Have specific route table: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The subnet must have a User Route Table (UDR) with 0.0.0.0/0 Next Hop Internet as the only route assigned to it.</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Optional custom DNS: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If custom DNS is specified on the VNet, Azure's recursive resolvers IP address </a:t>
            </a:r>
            <a:b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b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(such as 168.63.129.16) must be added to the list. </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No Service endpoint: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The subnet must not have a Service endpoint (Storage or Sql) associated to it. </a:t>
            </a:r>
            <a:b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b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Make sure that Service Endpoints option is Disabled when creating VNet.</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Sufficient IP addresses: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The subnet must have minimum of 16 IP addresses. For more information. By design, a Managed Instance needs a minimum of 16 IP addresses in a subnet and may use up to 256 IP addresses. As a result, you can use subnet masks /28 to /24 when defining your subnet IP ranges.</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Azure uses five IP addresses in the subnet for its own needs</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Each General Purpose instance needs </a:t>
            </a:r>
            <a:r>
              <a:rPr kumimoji="0" lang="en-US" sz="1600" b="1"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two</a:t>
            </a: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 addresses</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Each Business Critical instance needs </a:t>
            </a:r>
            <a:r>
              <a:rPr kumimoji="0" lang="en-US" sz="1600" b="1"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four</a:t>
            </a: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 addresses</a:t>
            </a: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dirty="0"/>
              <a:t>Virtual network considerations </a:t>
            </a:r>
          </a:p>
        </p:txBody>
      </p:sp>
      <p:sp>
        <p:nvSpPr>
          <p:cNvPr id="2" name="TextBox 1">
            <a:extLst>
              <a:ext uri="{FF2B5EF4-FFF2-40B4-BE49-F238E27FC236}">
                <a16:creationId xmlns:a16="http://schemas.microsoft.com/office/drawing/2014/main" id="{1E20E665-CDC4-48FE-B693-73204C41220C}"/>
              </a:ext>
            </a:extLst>
          </p:cNvPr>
          <p:cNvSpPr txBox="1"/>
          <p:nvPr/>
        </p:nvSpPr>
        <p:spPr>
          <a:xfrm>
            <a:off x="300789" y="6267929"/>
            <a:ext cx="10573407"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Reference docs for latest info: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https://docs.microsoft.com/en-us/azure/sql-database/sql-database-managed-instance-vnet-configuration#requirements</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179636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618885" y="1209656"/>
            <a:ext cx="10875638" cy="5473293"/>
          </a:xfrm>
          <a:prstGeom prst="rect">
            <a:avLst/>
          </a:prstGeom>
        </p:spPr>
        <p:txBody>
          <a:bodyPr wrap="square">
            <a:spAutoFit/>
          </a:bodyPr>
          <a:lstStyle/>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A Managed Instance must be deployed in an Azure Virtual Network</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Allows for connecting directly from an on-premises network</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Allows for connecting linked servers or other on-premises data stores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Allows for connecting to additional Azure resources</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Plan your deployment</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Managed Instance requires a minimum of 16 IP addresses in a subnet and may use up to 256 IP addresses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If deploying multiple Managed Instances inside the subnet, you need to optimize the subnet size</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The default values create a subnet that takes all the VNet address space, allowing for only Managed Instance inside the virtual network</a:t>
            </a:r>
            <a:endParaRPr kumimoji="0" lang="en-ZA"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Routes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Effective routes on the Managed Instance subnet are not supported</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Routes can be user-defined (UDR) or Border Gateway Protocol (BGP) routes propagated to network interfaces through ExpressRoute or site-to-site VPN connections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For BGP routes, create a 0.0.0.0/0 Next Hop Internet route and apply it to the Managed Instance subnet</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Network Security Groups (NSG)</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NSGs on the Managed Instance subnet are not supported</a:t>
            </a: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dirty="0"/>
              <a:t>Virtual network guidance </a:t>
            </a:r>
          </a:p>
        </p:txBody>
      </p:sp>
    </p:spTree>
    <p:extLst>
      <p:ext uri="{BB962C8B-B14F-4D97-AF65-F5344CB8AC3E}">
        <p14:creationId xmlns:p14="http://schemas.microsoft.com/office/powerpoint/2010/main" val="45486553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618885" y="1418664"/>
            <a:ext cx="10875638" cy="2790508"/>
          </a:xfrm>
          <a:prstGeom prst="rect">
            <a:avLst/>
          </a:prstGeom>
        </p:spPr>
        <p:txBody>
          <a:bodyPr wrap="square">
            <a:spAutoFit/>
          </a:bodyPr>
          <a:lstStyle/>
          <a:p>
            <a:pPr>
              <a:spcBef>
                <a:spcPts val="1600"/>
              </a:spcBef>
              <a:defRPr/>
            </a:pPr>
            <a:r>
              <a:rPr lang="en-US" b="1" dirty="0">
                <a:solidFill>
                  <a:srgbClr val="0070C0"/>
                </a:solidFill>
                <a:latin typeface="Segoe UI Semibold" panose="020B0702040204020203" pitchFamily="34" charset="0"/>
                <a:cs typeface="Segoe UI Semibold" panose="020B0702040204020203" pitchFamily="34" charset="0"/>
              </a:rPr>
              <a:t>Considerations</a:t>
            </a: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 when c</a:t>
            </a:r>
            <a:r>
              <a:rPr lang="en-US" b="1" dirty="0">
                <a:solidFill>
                  <a:srgbClr val="0070C0"/>
                </a:solidFill>
                <a:latin typeface="Segoe UI Semibold" panose="020B0702040204020203" pitchFamily="34" charset="0"/>
                <a:cs typeface="Segoe UI Semibold" panose="020B0702040204020203" pitchFamily="34" charset="0"/>
              </a:rPr>
              <a:t>reating a new Virtual Network for Managed Instance</a:t>
            </a:r>
          </a:p>
          <a:p>
            <a:pPr>
              <a:spcBef>
                <a:spcPts val="1600"/>
              </a:spcBef>
              <a:defRPr/>
            </a:pPr>
            <a:endParaRPr lang="en-US" b="1" dirty="0">
              <a:solidFill>
                <a:srgbClr val="0070C0"/>
              </a:solidFill>
              <a:latin typeface="Segoe UI Semibold" panose="020B0702040204020203" pitchFamily="34" charset="0"/>
              <a:cs typeface="Segoe UI Semibold" panose="020B0702040204020203" pitchFamily="34" charset="0"/>
            </a:endParaRPr>
          </a:p>
          <a:p>
            <a:pPr marL="458202"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Calculate the subnet size </a:t>
            </a:r>
          </a:p>
          <a:p>
            <a:pPr marL="458202" indent="-466298" defTabSz="950407" fontAlgn="base">
              <a:spcBef>
                <a:spcPct val="0"/>
              </a:spcBef>
              <a:spcAft>
                <a:spcPct val="0"/>
              </a:spcAft>
              <a:buFont typeface="Arial" panose="020B0604020202020204" pitchFamily="34" charset="0"/>
              <a:buChar char="•"/>
              <a:defRPr/>
            </a:pPr>
            <a:endParaRPr lang="en-ZA" dirty="0">
              <a:solidFill>
                <a:srgbClr val="3C3C41"/>
              </a:solidFill>
              <a:latin typeface="Segoe UI"/>
            </a:endParaRPr>
          </a:p>
          <a:p>
            <a:pPr marL="458202"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Assess the needs for the rest of the Vnet</a:t>
            </a:r>
          </a:p>
          <a:p>
            <a:pPr marL="458202" indent="-466298" defTabSz="950407" fontAlgn="base">
              <a:spcBef>
                <a:spcPct val="0"/>
              </a:spcBef>
              <a:spcAft>
                <a:spcPct val="0"/>
              </a:spcAft>
              <a:buFont typeface="Arial" panose="020B0604020202020204" pitchFamily="34" charset="0"/>
              <a:buChar char="•"/>
              <a:defRPr/>
            </a:pPr>
            <a:endParaRPr lang="en-ZA" dirty="0">
              <a:solidFill>
                <a:srgbClr val="3C3C41"/>
              </a:solidFill>
              <a:latin typeface="Segoe UI"/>
            </a:endParaRPr>
          </a:p>
          <a:p>
            <a:pPr marL="458202"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Disable Service end points </a:t>
            </a:r>
          </a:p>
          <a:p>
            <a:pPr marL="458202" indent="-466298" defTabSz="950407" fontAlgn="base">
              <a:spcBef>
                <a:spcPct val="0"/>
              </a:spcBef>
              <a:spcAft>
                <a:spcPct val="0"/>
              </a:spcAft>
              <a:buFont typeface="Arial" panose="020B0604020202020204" pitchFamily="34" charset="0"/>
              <a:buChar char="•"/>
              <a:defRPr/>
            </a:pPr>
            <a:endParaRPr lang="en-ZA" dirty="0">
              <a:solidFill>
                <a:srgbClr val="3C3C41"/>
              </a:solidFill>
              <a:latin typeface="Segoe UI"/>
            </a:endParaRPr>
          </a:p>
          <a:p>
            <a:pPr marL="458202"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C</a:t>
            </a:r>
            <a:r>
              <a:rPr lang="en-US" dirty="0">
                <a:solidFill>
                  <a:srgbClr val="3C3C41"/>
                </a:solidFill>
                <a:latin typeface="Segoe UI"/>
              </a:rPr>
              <a:t>reate new ARM Virtual Network</a:t>
            </a: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dirty="0"/>
              <a:t>Virtual network guidance </a:t>
            </a:r>
          </a:p>
        </p:txBody>
      </p:sp>
      <p:graphicFrame>
        <p:nvGraphicFramePr>
          <p:cNvPr id="4" name="Table 3">
            <a:extLst>
              <a:ext uri="{FF2B5EF4-FFF2-40B4-BE49-F238E27FC236}">
                <a16:creationId xmlns:a16="http://schemas.microsoft.com/office/drawing/2014/main" id="{9C4FD578-4D87-4F91-9A8D-15AC2E9B9DE3}"/>
              </a:ext>
            </a:extLst>
          </p:cNvPr>
          <p:cNvGraphicFramePr>
            <a:graphicFrameLocks noGrp="1"/>
          </p:cNvGraphicFramePr>
          <p:nvPr>
            <p:extLst>
              <p:ext uri="{D42A27DB-BD31-4B8C-83A1-F6EECF244321}">
                <p14:modId xmlns:p14="http://schemas.microsoft.com/office/powerpoint/2010/main" val="3328015383"/>
              </p:ext>
            </p:extLst>
          </p:nvPr>
        </p:nvGraphicFramePr>
        <p:xfrm>
          <a:off x="733284" y="4655068"/>
          <a:ext cx="10827345" cy="2141519"/>
        </p:xfrm>
        <a:graphic>
          <a:graphicData uri="http://schemas.openxmlformats.org/drawingml/2006/table">
            <a:tbl>
              <a:tblPr/>
              <a:tblGrid>
                <a:gridCol w="1892277">
                  <a:extLst>
                    <a:ext uri="{9D8B030D-6E8A-4147-A177-3AD203B41FA5}">
                      <a16:colId xmlns:a16="http://schemas.microsoft.com/office/drawing/2014/main" val="3063765062"/>
                    </a:ext>
                  </a:extLst>
                </a:gridCol>
                <a:gridCol w="8935068">
                  <a:extLst>
                    <a:ext uri="{9D8B030D-6E8A-4147-A177-3AD203B41FA5}">
                      <a16:colId xmlns:a16="http://schemas.microsoft.com/office/drawing/2014/main" val="1461118050"/>
                    </a:ext>
                  </a:extLst>
                </a:gridCol>
              </a:tblGrid>
              <a:tr h="227661">
                <a:tc>
                  <a:txBody>
                    <a:bodyPr/>
                    <a:lstStyle/>
                    <a:p>
                      <a:pPr fontAlgn="t"/>
                      <a:r>
                        <a:rPr lang="en-US" sz="1200" b="1" dirty="0">
                          <a:effectLst/>
                        </a:rPr>
                        <a:t>Name</a:t>
                      </a:r>
                      <a:endParaRPr lang="en-US" sz="1200" dirty="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Any valid name</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503520"/>
                  </a:ext>
                </a:extLst>
              </a:tr>
              <a:tr h="227661">
                <a:tc>
                  <a:txBody>
                    <a:bodyPr/>
                    <a:lstStyle/>
                    <a:p>
                      <a:pPr fontAlgn="t"/>
                      <a:r>
                        <a:rPr lang="en-US" sz="1200" b="1" dirty="0">
                          <a:effectLst/>
                        </a:rPr>
                        <a:t>Address space</a:t>
                      </a:r>
                      <a:endParaRPr lang="en-US" sz="1200" dirty="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Any valid address range, such as 10.14.0.0/24</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69872942"/>
                  </a:ext>
                </a:extLst>
              </a:tr>
              <a:tr h="227661">
                <a:tc>
                  <a:txBody>
                    <a:bodyPr/>
                    <a:lstStyle/>
                    <a:p>
                      <a:pPr fontAlgn="t"/>
                      <a:r>
                        <a:rPr lang="en-US" sz="1200" b="1" dirty="0">
                          <a:effectLst/>
                        </a:rPr>
                        <a:t>Subscription</a:t>
                      </a:r>
                      <a:endParaRPr lang="en-US" sz="1200" dirty="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Your subscription</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38028638"/>
                  </a:ext>
                </a:extLst>
              </a:tr>
              <a:tr h="227661">
                <a:tc>
                  <a:txBody>
                    <a:bodyPr/>
                    <a:lstStyle/>
                    <a:p>
                      <a:pPr fontAlgn="t"/>
                      <a:r>
                        <a:rPr lang="en-US" sz="1200" b="1" dirty="0">
                          <a:effectLst/>
                        </a:rPr>
                        <a:t>Resource Group</a:t>
                      </a:r>
                      <a:endParaRPr lang="en-US" sz="1200" dirty="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Any valid resource group (new or existing)</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02246516"/>
                  </a:ext>
                </a:extLst>
              </a:tr>
              <a:tr h="227661">
                <a:tc>
                  <a:txBody>
                    <a:bodyPr/>
                    <a:lstStyle/>
                    <a:p>
                      <a:pPr fontAlgn="t"/>
                      <a:r>
                        <a:rPr lang="en-US" sz="1200" b="1" dirty="0">
                          <a:effectLst/>
                        </a:rPr>
                        <a:t>Location</a:t>
                      </a:r>
                      <a:endParaRPr lang="en-US" sz="1200" dirty="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Any valid location</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670817091"/>
                  </a:ext>
                </a:extLst>
              </a:tr>
              <a:tr h="227661">
                <a:tc>
                  <a:txBody>
                    <a:bodyPr/>
                    <a:lstStyle/>
                    <a:p>
                      <a:pPr fontAlgn="t"/>
                      <a:r>
                        <a:rPr lang="en-US" sz="1200" b="1" dirty="0">
                          <a:effectLst/>
                        </a:rPr>
                        <a:t>Subnet name</a:t>
                      </a:r>
                      <a:endParaRPr lang="en-US" sz="1200" dirty="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Any valid subnet name, such as mi_subnet</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0262057"/>
                  </a:ext>
                </a:extLst>
              </a:tr>
              <a:tr h="505517">
                <a:tc>
                  <a:txBody>
                    <a:bodyPr/>
                    <a:lstStyle/>
                    <a:p>
                      <a:pPr fontAlgn="t"/>
                      <a:r>
                        <a:rPr lang="en-US" sz="1200" b="1" dirty="0">
                          <a:effectLst/>
                        </a:rPr>
                        <a:t>Subnet address range</a:t>
                      </a:r>
                      <a:endParaRPr lang="en-US" sz="1200" dirty="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Any valid subnet address, such as 10.14.0.0/28. Use a subnet address space smaller than the address space itself to allow space to create other subnets in the same VNet, such as a subnet for hosting test / client apps or gateway subnets to connect from on-prem or other VNets.</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92643802"/>
                  </a:ext>
                </a:extLst>
              </a:tr>
              <a:tr h="206717">
                <a:tc>
                  <a:txBody>
                    <a:bodyPr/>
                    <a:lstStyle/>
                    <a:p>
                      <a:pPr fontAlgn="t"/>
                      <a:r>
                        <a:rPr lang="en-US" sz="1200" b="1" dirty="0">
                          <a:effectLst/>
                        </a:rPr>
                        <a:t>Service endpoints</a:t>
                      </a:r>
                      <a:endParaRPr lang="en-US" sz="1200" dirty="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Disabled</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07515936"/>
                  </a:ext>
                </a:extLst>
              </a:tr>
            </a:tbl>
          </a:graphicData>
        </a:graphic>
      </p:graphicFrame>
    </p:spTree>
    <p:extLst>
      <p:ext uri="{BB962C8B-B14F-4D97-AF65-F5344CB8AC3E}">
        <p14:creationId xmlns:p14="http://schemas.microsoft.com/office/powerpoint/2010/main" val="349091771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618885" y="1418664"/>
            <a:ext cx="10875638" cy="2308324"/>
          </a:xfrm>
          <a:prstGeom prst="rect">
            <a:avLst/>
          </a:prstGeom>
        </p:spPr>
        <p:txBody>
          <a:bodyPr wrap="square">
            <a:spAutoFit/>
          </a:bodyPr>
          <a:lstStyle/>
          <a:p>
            <a:pPr>
              <a:spcBef>
                <a:spcPts val="1600"/>
              </a:spcBef>
              <a:defRPr/>
            </a:pPr>
            <a:r>
              <a:rPr lang="en-US" b="1" dirty="0">
                <a:solidFill>
                  <a:srgbClr val="0070C0"/>
                </a:solidFill>
                <a:latin typeface="Segoe UI Semibold" panose="020B0702040204020203" pitchFamily="34" charset="0"/>
                <a:cs typeface="Segoe UI Semibold" panose="020B0702040204020203" pitchFamily="34" charset="0"/>
              </a:rPr>
              <a:t>Create the required route table and associate it</a:t>
            </a:r>
          </a:p>
          <a:p>
            <a:pPr marL="458202" indent="-466298" defTabSz="950407" fontAlgn="base">
              <a:spcBef>
                <a:spcPct val="0"/>
              </a:spcBef>
              <a:spcAft>
                <a:spcPct val="0"/>
              </a:spcAft>
              <a:buFont typeface="Arial" panose="020B0604020202020204" pitchFamily="34" charset="0"/>
              <a:buChar char="•"/>
              <a:defRPr/>
            </a:pPr>
            <a:endParaRPr lang="en-ZA" dirty="0">
              <a:solidFill>
                <a:srgbClr val="3C3C41"/>
              </a:solidFill>
              <a:latin typeface="Segoe UI"/>
            </a:endParaRPr>
          </a:p>
          <a:p>
            <a:pPr marL="458202" lvl="1"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C</a:t>
            </a:r>
            <a:r>
              <a:rPr lang="en-US" dirty="0">
                <a:solidFill>
                  <a:srgbClr val="3C3C41"/>
                </a:solidFill>
                <a:latin typeface="Segoe UI"/>
              </a:rPr>
              <a:t>reate new Route table </a:t>
            </a:r>
          </a:p>
          <a:p>
            <a:pPr marL="458202" lvl="1" indent="-466298" defTabSz="950407" fontAlgn="base">
              <a:spcBef>
                <a:spcPct val="0"/>
              </a:spcBef>
              <a:spcAft>
                <a:spcPct val="0"/>
              </a:spcAft>
              <a:buFont typeface="Arial" panose="020B0604020202020204" pitchFamily="34" charset="0"/>
              <a:buChar char="•"/>
              <a:defRPr/>
            </a:pPr>
            <a:endParaRPr lang="en-US" dirty="0">
              <a:solidFill>
                <a:srgbClr val="3C3C41"/>
              </a:solidFill>
              <a:latin typeface="Segoe UI"/>
            </a:endParaRPr>
          </a:p>
          <a:p>
            <a:pPr marL="458202" lvl="1"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0</a:t>
            </a:r>
            <a:r>
              <a:rPr lang="en-US" dirty="0">
                <a:solidFill>
                  <a:srgbClr val="3C3C41"/>
                </a:solidFill>
                <a:latin typeface="Segoe UI"/>
              </a:rPr>
              <a:t>.0.0.0/0 Next Hop Internet**</a:t>
            </a:r>
          </a:p>
          <a:p>
            <a:pPr marL="458202" lvl="1" indent="-466298" defTabSz="950407" fontAlgn="base">
              <a:spcBef>
                <a:spcPct val="0"/>
              </a:spcBef>
              <a:spcAft>
                <a:spcPct val="0"/>
              </a:spcAft>
              <a:buFont typeface="Arial" panose="020B0604020202020204" pitchFamily="34" charset="0"/>
              <a:buChar char="•"/>
              <a:defRPr/>
            </a:pPr>
            <a:endParaRPr lang="en-US" dirty="0">
              <a:solidFill>
                <a:srgbClr val="3C3C41"/>
              </a:solidFill>
              <a:latin typeface="Segoe UI"/>
            </a:endParaRPr>
          </a:p>
          <a:p>
            <a:pPr marL="458202" lvl="1"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Associate</a:t>
            </a:r>
            <a:r>
              <a:rPr lang="en-US" dirty="0">
                <a:solidFill>
                  <a:srgbClr val="3C3C41"/>
                </a:solidFill>
                <a:latin typeface="Segoe UI"/>
              </a:rPr>
              <a:t> route table with the Managed Instance subnet </a:t>
            </a:r>
          </a:p>
          <a:p>
            <a:pPr marL="458202" indent="-466298" defTabSz="950407" fontAlgn="base">
              <a:spcBef>
                <a:spcPct val="0"/>
              </a:spcBef>
              <a:spcAft>
                <a:spcPct val="0"/>
              </a:spcAft>
              <a:buFont typeface="Arial" panose="020B0604020202020204" pitchFamily="34" charset="0"/>
              <a:buChar char="•"/>
              <a:defRPr/>
            </a:pPr>
            <a:endParaRPr lang="en-US" dirty="0">
              <a:solidFill>
                <a:srgbClr val="3C3C41"/>
              </a:solidFill>
              <a:latin typeface="Segoe UI"/>
            </a:endParaRP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dirty="0"/>
              <a:t>Virtual network guidance </a:t>
            </a:r>
          </a:p>
        </p:txBody>
      </p:sp>
      <p:graphicFrame>
        <p:nvGraphicFramePr>
          <p:cNvPr id="5" name="Table 4">
            <a:extLst>
              <a:ext uri="{FF2B5EF4-FFF2-40B4-BE49-F238E27FC236}">
                <a16:creationId xmlns:a16="http://schemas.microsoft.com/office/drawing/2014/main" id="{79C8C506-35D7-40F3-9DC6-02F2755D0596}"/>
              </a:ext>
            </a:extLst>
          </p:cNvPr>
          <p:cNvGraphicFramePr>
            <a:graphicFrameLocks noGrp="1"/>
          </p:cNvGraphicFramePr>
          <p:nvPr>
            <p:extLst>
              <p:ext uri="{D42A27DB-BD31-4B8C-83A1-F6EECF244321}">
                <p14:modId xmlns:p14="http://schemas.microsoft.com/office/powerpoint/2010/main" val="2832926129"/>
              </p:ext>
            </p:extLst>
          </p:nvPr>
        </p:nvGraphicFramePr>
        <p:xfrm>
          <a:off x="731519" y="4608785"/>
          <a:ext cx="11315966" cy="2098355"/>
        </p:xfrm>
        <a:graphic>
          <a:graphicData uri="http://schemas.openxmlformats.org/drawingml/2006/table">
            <a:tbl>
              <a:tblPr/>
              <a:tblGrid>
                <a:gridCol w="3422470">
                  <a:extLst>
                    <a:ext uri="{9D8B030D-6E8A-4147-A177-3AD203B41FA5}">
                      <a16:colId xmlns:a16="http://schemas.microsoft.com/office/drawing/2014/main" val="493781873"/>
                    </a:ext>
                  </a:extLst>
                </a:gridCol>
                <a:gridCol w="7893496">
                  <a:extLst>
                    <a:ext uri="{9D8B030D-6E8A-4147-A177-3AD203B41FA5}">
                      <a16:colId xmlns:a16="http://schemas.microsoft.com/office/drawing/2014/main" val="305470414"/>
                    </a:ext>
                  </a:extLst>
                </a:gridCol>
              </a:tblGrid>
              <a:tr h="385312">
                <a:tc>
                  <a:txBody>
                    <a:bodyPr/>
                    <a:lstStyle/>
                    <a:p>
                      <a:pPr fontAlgn="t"/>
                      <a:r>
                        <a:rPr lang="en-US" sz="1100" b="1" dirty="0">
                          <a:effectLst/>
                        </a:rPr>
                        <a:t>Name</a:t>
                      </a:r>
                      <a:endParaRPr lang="en-US" sz="1100" dirty="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Any valid name</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51088583"/>
                  </a:ext>
                </a:extLst>
              </a:tr>
              <a:tr h="471210">
                <a:tc>
                  <a:txBody>
                    <a:bodyPr/>
                    <a:lstStyle/>
                    <a:p>
                      <a:pPr fontAlgn="t"/>
                      <a:r>
                        <a:rPr lang="en-US" sz="1100" b="1" dirty="0">
                          <a:effectLst/>
                        </a:rPr>
                        <a:t>Subscription</a:t>
                      </a:r>
                      <a:endParaRPr lang="en-US" sz="1100" dirty="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Your subscription</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68338350"/>
                  </a:ext>
                </a:extLst>
              </a:tr>
              <a:tr h="471210">
                <a:tc>
                  <a:txBody>
                    <a:bodyPr/>
                    <a:lstStyle/>
                    <a:p>
                      <a:pPr fontAlgn="t"/>
                      <a:r>
                        <a:rPr lang="en-US" sz="1100" b="1" dirty="0">
                          <a:effectLst/>
                        </a:rPr>
                        <a:t>Resource Group</a:t>
                      </a:r>
                      <a:endParaRPr lang="en-US" sz="1100" dirty="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Select the resource group you created in the previous procedure</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51151101"/>
                  </a:ext>
                </a:extLst>
              </a:tr>
              <a:tr h="471210">
                <a:tc>
                  <a:txBody>
                    <a:bodyPr/>
                    <a:lstStyle/>
                    <a:p>
                      <a:pPr fontAlgn="t"/>
                      <a:r>
                        <a:rPr lang="en-US" sz="1100" b="1" dirty="0">
                          <a:effectLst/>
                        </a:rPr>
                        <a:t>Location</a:t>
                      </a:r>
                      <a:endParaRPr lang="en-US" sz="1100" dirty="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Select the location you specified in the previous procedure</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20606504"/>
                  </a:ext>
                </a:extLst>
              </a:tr>
              <a:tr h="299413">
                <a:tc>
                  <a:txBody>
                    <a:bodyPr/>
                    <a:lstStyle/>
                    <a:p>
                      <a:pPr fontAlgn="t"/>
                      <a:r>
                        <a:rPr lang="en-US" sz="1100" b="1" dirty="0">
                          <a:effectLst/>
                        </a:rPr>
                        <a:t>Disable BCP route propagation</a:t>
                      </a:r>
                      <a:endParaRPr lang="en-US" sz="1100" dirty="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Enabled</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4618226"/>
                  </a:ext>
                </a:extLst>
              </a:tr>
            </a:tbl>
          </a:graphicData>
        </a:graphic>
      </p:graphicFrame>
    </p:spTree>
    <p:extLst>
      <p:ext uri="{BB962C8B-B14F-4D97-AF65-F5344CB8AC3E}">
        <p14:creationId xmlns:p14="http://schemas.microsoft.com/office/powerpoint/2010/main" val="324690463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951" y="1434493"/>
            <a:ext cx="9327356" cy="553998"/>
          </a:xfrm>
        </p:spPr>
        <p:txBody>
          <a:bodyPr/>
          <a:lstStyle/>
          <a:p>
            <a:r>
              <a:rPr lang="en-US" sz="4000" dirty="0"/>
              <a:t>Demo</a:t>
            </a:r>
          </a:p>
        </p:txBody>
      </p:sp>
      <p:sp>
        <p:nvSpPr>
          <p:cNvPr id="4" name="Text Placeholder 3"/>
          <p:cNvSpPr>
            <a:spLocks noGrp="1"/>
          </p:cNvSpPr>
          <p:nvPr>
            <p:ph type="body" sz="quarter" idx="12"/>
          </p:nvPr>
        </p:nvSpPr>
        <p:spPr>
          <a:xfrm>
            <a:off x="596951" y="3881687"/>
            <a:ext cx="9327356" cy="430887"/>
          </a:xfrm>
        </p:spPr>
        <p:txBody>
          <a:bodyPr/>
          <a:lstStyle/>
          <a:p>
            <a:r>
              <a:rPr lang="en-US" sz="2800" dirty="0"/>
              <a:t>Preparing a subnet for deployment of Managed Instance</a:t>
            </a:r>
          </a:p>
        </p:txBody>
      </p:sp>
    </p:spTree>
    <p:extLst>
      <p:ext uri="{BB962C8B-B14F-4D97-AF65-F5344CB8AC3E}">
        <p14:creationId xmlns:p14="http://schemas.microsoft.com/office/powerpoint/2010/main" val="81966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dirty="0"/>
              <a:t>Getting ahead means getting to the cloud</a:t>
            </a:r>
          </a:p>
        </p:txBody>
      </p:sp>
      <p:sp>
        <p:nvSpPr>
          <p:cNvPr id="5" name="TextBox 4">
            <a:extLst>
              <a:ext uri="{FF2B5EF4-FFF2-40B4-BE49-F238E27FC236}">
                <a16:creationId xmlns:a16="http://schemas.microsoft.com/office/drawing/2014/main" id="{2CE79707-9AB2-4122-BF8C-49EA74603D3A}"/>
              </a:ext>
            </a:extLst>
          </p:cNvPr>
          <p:cNvSpPr txBox="1"/>
          <p:nvPr/>
        </p:nvSpPr>
        <p:spPr>
          <a:xfrm>
            <a:off x="6800005" y="1775303"/>
            <a:ext cx="3994314" cy="690616"/>
          </a:xfrm>
          <a:prstGeom prst="rect">
            <a:avLst/>
          </a:prstGeom>
          <a:noFill/>
        </p:spPr>
        <p:txBody>
          <a:bodyPr wrap="square" lIns="139891" tIns="46630" rIns="93260" bIns="46630" rtlCol="0">
            <a:spAutoFit/>
          </a:bodyPr>
          <a:lstStyle/>
          <a:p>
            <a:pPr defTabSz="932597">
              <a:spcBef>
                <a:spcPts val="612"/>
              </a:spcBef>
              <a:spcAft>
                <a:spcPts val="1632"/>
              </a:spcAft>
            </a:pPr>
            <a:r>
              <a:rPr lang="en-US" sz="1836" dirty="0">
                <a:gradFill>
                  <a:gsLst>
                    <a:gs pos="1250">
                      <a:prstClr val="black"/>
                    </a:gs>
                    <a:gs pos="100000">
                      <a:prstClr val="black"/>
                    </a:gs>
                  </a:gsLst>
                  <a:lin ang="5400000" scaled="0"/>
                </a:gradFill>
                <a:latin typeface="Segoe UI Semibold"/>
              </a:rPr>
              <a:t>More than </a:t>
            </a:r>
            <a:r>
              <a:rPr lang="en-US" sz="2040" b="1" dirty="0">
                <a:solidFill>
                  <a:srgbClr val="0078D4"/>
                </a:solidFill>
                <a:latin typeface="Segoe UI"/>
              </a:rPr>
              <a:t>80% of organizations </a:t>
            </a:r>
            <a:r>
              <a:rPr lang="en-US" sz="1836" dirty="0">
                <a:gradFill>
                  <a:gsLst>
                    <a:gs pos="1250">
                      <a:prstClr val="black"/>
                    </a:gs>
                    <a:gs pos="100000">
                      <a:prstClr val="black"/>
                    </a:gs>
                  </a:gsLst>
                  <a:lin ang="5400000" scaled="0"/>
                </a:gradFill>
                <a:latin typeface="Segoe UI Semibold"/>
              </a:rPr>
              <a:t>now adopt cloud-first strategies </a:t>
            </a:r>
          </a:p>
        </p:txBody>
      </p:sp>
      <p:graphicFrame>
        <p:nvGraphicFramePr>
          <p:cNvPr id="13" name="Chart 12">
            <a:extLst>
              <a:ext uri="{FF2B5EF4-FFF2-40B4-BE49-F238E27FC236}">
                <a16:creationId xmlns:a16="http://schemas.microsoft.com/office/drawing/2014/main" id="{DAF112E2-736E-46FE-9CDD-EDAD136EB0D7}"/>
              </a:ext>
            </a:extLst>
          </p:cNvPr>
          <p:cNvGraphicFramePr/>
          <p:nvPr>
            <p:extLst/>
          </p:nvPr>
        </p:nvGraphicFramePr>
        <p:xfrm>
          <a:off x="7591721" y="3260647"/>
          <a:ext cx="2979415" cy="2979415"/>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236CDB15-C30E-4EAC-AE1A-97D1902602AF}"/>
              </a:ext>
            </a:extLst>
          </p:cNvPr>
          <p:cNvSpPr txBox="1"/>
          <p:nvPr/>
        </p:nvSpPr>
        <p:spPr>
          <a:xfrm>
            <a:off x="1111123" y="1775302"/>
            <a:ext cx="4111226" cy="702490"/>
          </a:xfrm>
          <a:prstGeom prst="rect">
            <a:avLst/>
          </a:prstGeom>
          <a:noFill/>
        </p:spPr>
        <p:txBody>
          <a:bodyPr wrap="square" lIns="93260" tIns="46630" rIns="139891" bIns="46630" rtlCol="0">
            <a:spAutoFit/>
          </a:bodyPr>
          <a:lstStyle/>
          <a:p>
            <a:pPr algn="r" defTabSz="932597">
              <a:spcBef>
                <a:spcPts val="612"/>
              </a:spcBef>
              <a:spcAft>
                <a:spcPts val="1632"/>
              </a:spcAft>
            </a:pPr>
            <a:r>
              <a:rPr lang="en-US" sz="1836" dirty="0">
                <a:gradFill>
                  <a:gsLst>
                    <a:gs pos="1250">
                      <a:prstClr val="black"/>
                    </a:gs>
                    <a:gs pos="100000">
                      <a:prstClr val="black"/>
                    </a:gs>
                  </a:gsLst>
                  <a:lin ang="5400000" scaled="0"/>
                </a:gradFill>
                <a:latin typeface="Segoe UI Semibold"/>
              </a:rPr>
              <a:t>Companies that embrace the cloud grow </a:t>
            </a:r>
            <a:r>
              <a:rPr lang="en-US" sz="2040" b="1" dirty="0">
                <a:solidFill>
                  <a:srgbClr val="0078D4"/>
                </a:solidFill>
                <a:latin typeface="Segoe UI"/>
              </a:rPr>
              <a:t>19.6% faster</a:t>
            </a:r>
          </a:p>
        </p:txBody>
      </p:sp>
      <p:grpSp>
        <p:nvGrpSpPr>
          <p:cNvPr id="6" name="Group 5">
            <a:extLst>
              <a:ext uri="{FF2B5EF4-FFF2-40B4-BE49-F238E27FC236}">
                <a16:creationId xmlns:a16="http://schemas.microsoft.com/office/drawing/2014/main" id="{4DE4B154-FDE0-4104-A68F-319F5D627BDF}"/>
              </a:ext>
            </a:extLst>
          </p:cNvPr>
          <p:cNvGrpSpPr/>
          <p:nvPr/>
        </p:nvGrpSpPr>
        <p:grpSpPr>
          <a:xfrm>
            <a:off x="2087678" y="3496828"/>
            <a:ext cx="3134671" cy="2507053"/>
            <a:chOff x="2481073" y="2474685"/>
            <a:chExt cx="3188207" cy="3548744"/>
          </a:xfrm>
        </p:grpSpPr>
        <p:sp useBgFill="1">
          <p:nvSpPr>
            <p:cNvPr id="3" name="Rectangle 2">
              <a:extLst>
                <a:ext uri="{FF2B5EF4-FFF2-40B4-BE49-F238E27FC236}">
                  <a16:creationId xmlns:a16="http://schemas.microsoft.com/office/drawing/2014/main" id="{176F5F1D-3603-4806-B6E4-012845C6D474}"/>
                </a:ext>
              </a:extLst>
            </p:cNvPr>
            <p:cNvSpPr/>
            <p:nvPr/>
          </p:nvSpPr>
          <p:spPr bwMode="auto">
            <a:xfrm>
              <a:off x="2481073" y="3056252"/>
              <a:ext cx="1449942" cy="2967177"/>
            </a:xfrm>
            <a:prstGeom prst="rect">
              <a:avLst/>
            </a:prstGeom>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sp>
          <p:nvSpPr>
            <p:cNvPr id="8" name="Rectangle 7">
              <a:extLst>
                <a:ext uri="{FF2B5EF4-FFF2-40B4-BE49-F238E27FC236}">
                  <a16:creationId xmlns:a16="http://schemas.microsoft.com/office/drawing/2014/main" id="{8522A88F-5838-4235-B9AC-6443A7AE267F}"/>
                </a:ext>
              </a:extLst>
            </p:cNvPr>
            <p:cNvSpPr/>
            <p:nvPr/>
          </p:nvSpPr>
          <p:spPr bwMode="auto">
            <a:xfrm>
              <a:off x="4219338" y="2474685"/>
              <a:ext cx="1449942" cy="3548744"/>
            </a:xfrm>
            <a:prstGeom prst="rect">
              <a:avLst/>
            </a:prstGeom>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grpSp>
      <p:cxnSp>
        <p:nvCxnSpPr>
          <p:cNvPr id="11" name="Straight Connector 10">
            <a:extLst>
              <a:ext uri="{FF2B5EF4-FFF2-40B4-BE49-F238E27FC236}">
                <a16:creationId xmlns:a16="http://schemas.microsoft.com/office/drawing/2014/main" id="{7F53E0C9-4275-408E-80B7-939044686B20}"/>
              </a:ext>
            </a:extLst>
          </p:cNvPr>
          <p:cNvCxnSpPr>
            <a:cxnSpLocks/>
          </p:cNvCxnSpPr>
          <p:nvPr/>
        </p:nvCxnSpPr>
        <p:spPr>
          <a:xfrm>
            <a:off x="5221052" y="2219360"/>
            <a:ext cx="0" cy="1383075"/>
          </a:xfrm>
          <a:prstGeom prst="line">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321345-081F-40E1-BA17-4AA8F5E18B15}"/>
              </a:ext>
            </a:extLst>
          </p:cNvPr>
          <p:cNvCxnSpPr>
            <a:cxnSpLocks/>
          </p:cNvCxnSpPr>
          <p:nvPr/>
        </p:nvCxnSpPr>
        <p:spPr>
          <a:xfrm rot="5400000">
            <a:off x="9070213" y="3131820"/>
            <a:ext cx="2944800" cy="518967"/>
          </a:xfrm>
          <a:prstGeom prst="bentConnector3">
            <a:avLst>
              <a:gd name="adj1" fmla="val 96102"/>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89010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E7F547-A1D6-40FF-88A2-1F424BE0309E}"/>
              </a:ext>
            </a:extLst>
          </p:cNvPr>
          <p:cNvSpPr>
            <a:spLocks noGrp="1"/>
          </p:cNvSpPr>
          <p:nvPr>
            <p:ph type="title"/>
          </p:nvPr>
        </p:nvSpPr>
        <p:spPr/>
        <p:txBody>
          <a:bodyPr/>
          <a:lstStyle/>
          <a:p>
            <a:r>
              <a:rPr lang="en-US" dirty="0"/>
              <a:t>N-tier Architecture in Customer Data Center</a:t>
            </a:r>
          </a:p>
        </p:txBody>
      </p:sp>
      <p:sp>
        <p:nvSpPr>
          <p:cNvPr id="4" name="Rectangle 3">
            <a:extLst>
              <a:ext uri="{FF2B5EF4-FFF2-40B4-BE49-F238E27FC236}">
                <a16:creationId xmlns:a16="http://schemas.microsoft.com/office/drawing/2014/main" id="{A84BD0D2-0113-4158-8C72-3DFD97B3CE1D}"/>
              </a:ext>
            </a:extLst>
          </p:cNvPr>
          <p:cNvSpPr/>
          <p:nvPr/>
        </p:nvSpPr>
        <p:spPr>
          <a:xfrm>
            <a:off x="3084878" y="1428859"/>
            <a:ext cx="6795770" cy="5293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7" name="TextBox 16">
            <a:extLst>
              <a:ext uri="{FF2B5EF4-FFF2-40B4-BE49-F238E27FC236}">
                <a16:creationId xmlns:a16="http://schemas.microsoft.com/office/drawing/2014/main" id="{62A2A953-DB38-4C57-AD24-BCD7FC75EE27}"/>
              </a:ext>
            </a:extLst>
          </p:cNvPr>
          <p:cNvSpPr txBox="1"/>
          <p:nvPr/>
        </p:nvSpPr>
        <p:spPr>
          <a:xfrm>
            <a:off x="3304874" y="1436188"/>
            <a:ext cx="1664925" cy="286306"/>
          </a:xfrm>
          <a:prstGeom prst="rect">
            <a:avLst/>
          </a:prstGeom>
          <a:noFill/>
        </p:spPr>
        <p:txBody>
          <a:bodyPr wrap="square" rtlCol="0">
            <a:spAutoFit/>
          </a:bodyPr>
          <a:lstStyle/>
          <a:p>
            <a:r>
              <a:rPr lang="en-US" sz="1224" dirty="0">
                <a:solidFill>
                  <a:schemeClr val="tx1">
                    <a:lumMod val="50000"/>
                    <a:lumOff val="50000"/>
                  </a:schemeClr>
                </a:solidFill>
              </a:rPr>
              <a:t>Data center network</a:t>
            </a:r>
          </a:p>
        </p:txBody>
      </p:sp>
      <p:sp>
        <p:nvSpPr>
          <p:cNvPr id="106" name="Rectangle 105">
            <a:extLst>
              <a:ext uri="{FF2B5EF4-FFF2-40B4-BE49-F238E27FC236}">
                <a16:creationId xmlns:a16="http://schemas.microsoft.com/office/drawing/2014/main" id="{BC3EA4EB-6C20-40D5-87D1-258877BF6577}"/>
              </a:ext>
            </a:extLst>
          </p:cNvPr>
          <p:cNvSpPr/>
          <p:nvPr/>
        </p:nvSpPr>
        <p:spPr>
          <a:xfrm>
            <a:off x="3212927" y="1916724"/>
            <a:ext cx="145097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07" name="TextBox 106">
            <a:extLst>
              <a:ext uri="{FF2B5EF4-FFF2-40B4-BE49-F238E27FC236}">
                <a16:creationId xmlns:a16="http://schemas.microsoft.com/office/drawing/2014/main" id="{A1E4DC4F-BDBD-4FA3-AE0B-A0C9473E73BC}"/>
              </a:ext>
            </a:extLst>
          </p:cNvPr>
          <p:cNvSpPr txBox="1"/>
          <p:nvPr/>
        </p:nvSpPr>
        <p:spPr>
          <a:xfrm>
            <a:off x="3219741" y="1894094"/>
            <a:ext cx="1139158" cy="270285"/>
          </a:xfrm>
          <a:prstGeom prst="rect">
            <a:avLst/>
          </a:prstGeom>
          <a:noFill/>
        </p:spPr>
        <p:txBody>
          <a:bodyPr wrap="square" rtlCol="0">
            <a:spAutoFit/>
          </a:bodyPr>
          <a:lstStyle/>
          <a:p>
            <a:r>
              <a:rPr lang="en-US" sz="1122" dirty="0">
                <a:solidFill>
                  <a:schemeClr val="tx1">
                    <a:lumMod val="50000"/>
                    <a:lumOff val="50000"/>
                  </a:schemeClr>
                </a:solidFill>
              </a:rPr>
              <a:t>Web tier</a:t>
            </a:r>
          </a:p>
        </p:txBody>
      </p:sp>
      <p:sp>
        <p:nvSpPr>
          <p:cNvPr id="6" name="Cloud 5">
            <a:extLst>
              <a:ext uri="{FF2B5EF4-FFF2-40B4-BE49-F238E27FC236}">
                <a16:creationId xmlns:a16="http://schemas.microsoft.com/office/drawing/2014/main" id="{9833A7D1-6C6C-46F0-A645-46200E7D0F72}"/>
              </a:ext>
            </a:extLst>
          </p:cNvPr>
          <p:cNvSpPr/>
          <p:nvPr/>
        </p:nvSpPr>
        <p:spPr>
          <a:xfrm>
            <a:off x="950474" y="2957853"/>
            <a:ext cx="1515756" cy="1017483"/>
          </a:xfrm>
          <a:prstGeom prst="cloud">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00B0F0"/>
                </a:solidFill>
                <a:latin typeface="Segoe UI Semilight" panose="020B0402040204020203" pitchFamily="34" charset="0"/>
                <a:cs typeface="Segoe UI Semilight" panose="020B0402040204020203" pitchFamily="34" charset="0"/>
              </a:rPr>
              <a:t>Internet</a:t>
            </a:r>
          </a:p>
        </p:txBody>
      </p:sp>
      <p:sp>
        <p:nvSpPr>
          <p:cNvPr id="108" name="TextBox 107">
            <a:extLst>
              <a:ext uri="{FF2B5EF4-FFF2-40B4-BE49-F238E27FC236}">
                <a16:creationId xmlns:a16="http://schemas.microsoft.com/office/drawing/2014/main" id="{D923AF0D-A204-4463-A6A3-C0E0EB69BDC4}"/>
              </a:ext>
            </a:extLst>
          </p:cNvPr>
          <p:cNvSpPr txBox="1"/>
          <p:nvPr/>
        </p:nvSpPr>
        <p:spPr>
          <a:xfrm>
            <a:off x="2604902" y="3816722"/>
            <a:ext cx="973375" cy="430309"/>
          </a:xfrm>
          <a:prstGeom prst="rect">
            <a:avLst/>
          </a:prstGeom>
          <a:noFill/>
        </p:spPr>
        <p:txBody>
          <a:bodyPr wrap="square" rtlCol="0">
            <a:spAutoFit/>
          </a:bodyPr>
          <a:lstStyle/>
          <a:p>
            <a:pPr algn="ctr"/>
            <a:r>
              <a:rPr lang="en-US" sz="1071" dirty="0">
                <a:solidFill>
                  <a:srgbClr val="0070C0"/>
                </a:solidFill>
              </a:rPr>
              <a:t>Load balancer</a:t>
            </a:r>
          </a:p>
        </p:txBody>
      </p:sp>
      <p:pic>
        <p:nvPicPr>
          <p:cNvPr id="20" name="Picture 19">
            <a:extLst>
              <a:ext uri="{FF2B5EF4-FFF2-40B4-BE49-F238E27FC236}">
                <a16:creationId xmlns:a16="http://schemas.microsoft.com/office/drawing/2014/main" id="{5BE2CAD7-DF96-4B86-A82C-8321ADB11B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5039" y="1444695"/>
            <a:ext cx="271622" cy="271622"/>
          </a:xfrm>
          <a:prstGeom prst="rect">
            <a:avLst/>
          </a:prstGeom>
        </p:spPr>
      </p:pic>
      <p:sp>
        <p:nvSpPr>
          <p:cNvPr id="116" name="Rectangle 115">
            <a:extLst>
              <a:ext uri="{FF2B5EF4-FFF2-40B4-BE49-F238E27FC236}">
                <a16:creationId xmlns:a16="http://schemas.microsoft.com/office/drawing/2014/main" id="{8A1895D5-5992-4482-A6EB-419ADFE3BB58}"/>
              </a:ext>
            </a:extLst>
          </p:cNvPr>
          <p:cNvSpPr/>
          <p:nvPr/>
        </p:nvSpPr>
        <p:spPr>
          <a:xfrm>
            <a:off x="4800519" y="1916724"/>
            <a:ext cx="2039193"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17" name="TextBox 116">
            <a:extLst>
              <a:ext uri="{FF2B5EF4-FFF2-40B4-BE49-F238E27FC236}">
                <a16:creationId xmlns:a16="http://schemas.microsoft.com/office/drawing/2014/main" id="{30D4EC63-53FB-4A75-971E-0C366C2D7066}"/>
              </a:ext>
            </a:extLst>
          </p:cNvPr>
          <p:cNvSpPr txBox="1"/>
          <p:nvPr/>
        </p:nvSpPr>
        <p:spPr>
          <a:xfrm>
            <a:off x="4807333" y="1894094"/>
            <a:ext cx="1139158" cy="270285"/>
          </a:xfrm>
          <a:prstGeom prst="rect">
            <a:avLst/>
          </a:prstGeom>
          <a:noFill/>
        </p:spPr>
        <p:txBody>
          <a:bodyPr wrap="square" rtlCol="0">
            <a:spAutoFit/>
          </a:bodyPr>
          <a:lstStyle/>
          <a:p>
            <a:r>
              <a:rPr lang="en-US" sz="1122" dirty="0">
                <a:solidFill>
                  <a:schemeClr val="tx1">
                    <a:lumMod val="50000"/>
                    <a:lumOff val="50000"/>
                  </a:schemeClr>
                </a:solidFill>
              </a:rPr>
              <a:t>Business tier</a:t>
            </a:r>
          </a:p>
        </p:txBody>
      </p:sp>
      <p:sp>
        <p:nvSpPr>
          <p:cNvPr id="122" name="Rectangle 121">
            <a:extLst>
              <a:ext uri="{FF2B5EF4-FFF2-40B4-BE49-F238E27FC236}">
                <a16:creationId xmlns:a16="http://schemas.microsoft.com/office/drawing/2014/main" id="{63F32194-0E70-45CD-B4F2-FE295FFE72CF}"/>
              </a:ext>
            </a:extLst>
          </p:cNvPr>
          <p:cNvSpPr/>
          <p:nvPr/>
        </p:nvSpPr>
        <p:spPr>
          <a:xfrm>
            <a:off x="6983501" y="1916724"/>
            <a:ext cx="271782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3" name="TextBox 122">
            <a:extLst>
              <a:ext uri="{FF2B5EF4-FFF2-40B4-BE49-F238E27FC236}">
                <a16:creationId xmlns:a16="http://schemas.microsoft.com/office/drawing/2014/main" id="{FEBAB668-9BC1-43F3-9F5B-755A729CAA69}"/>
              </a:ext>
            </a:extLst>
          </p:cNvPr>
          <p:cNvSpPr txBox="1"/>
          <p:nvPr/>
        </p:nvSpPr>
        <p:spPr>
          <a:xfrm>
            <a:off x="6990316" y="1894094"/>
            <a:ext cx="1139158" cy="270285"/>
          </a:xfrm>
          <a:prstGeom prst="rect">
            <a:avLst/>
          </a:prstGeom>
          <a:noFill/>
        </p:spPr>
        <p:txBody>
          <a:bodyPr wrap="square" rtlCol="0">
            <a:spAutoFit/>
          </a:bodyPr>
          <a:lstStyle/>
          <a:p>
            <a:r>
              <a:rPr lang="en-US" sz="1122" dirty="0">
                <a:solidFill>
                  <a:schemeClr val="tx1">
                    <a:lumMod val="50000"/>
                    <a:lumOff val="50000"/>
                  </a:schemeClr>
                </a:solidFill>
              </a:rPr>
              <a:t>Data tier</a:t>
            </a:r>
          </a:p>
        </p:txBody>
      </p:sp>
      <p:pic>
        <p:nvPicPr>
          <p:cNvPr id="26" name="Picture 25">
            <a:extLst>
              <a:ext uri="{FF2B5EF4-FFF2-40B4-BE49-F238E27FC236}">
                <a16:creationId xmlns:a16="http://schemas.microsoft.com/office/drawing/2014/main" id="{59F5C928-0CD3-4854-91A0-AF51722ED3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6170" y="2205370"/>
            <a:ext cx="752483" cy="752483"/>
          </a:xfrm>
          <a:prstGeom prst="rect">
            <a:avLst/>
          </a:prstGeom>
        </p:spPr>
      </p:pic>
      <p:pic>
        <p:nvPicPr>
          <p:cNvPr id="129" name="Picture 128">
            <a:extLst>
              <a:ext uri="{FF2B5EF4-FFF2-40B4-BE49-F238E27FC236}">
                <a16:creationId xmlns:a16="http://schemas.microsoft.com/office/drawing/2014/main" id="{02B3886F-1A19-49C8-80ED-4399650D9A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5798" y="3923108"/>
            <a:ext cx="752483" cy="752483"/>
          </a:xfrm>
          <a:prstGeom prst="rect">
            <a:avLst/>
          </a:prstGeom>
        </p:spPr>
      </p:pic>
      <p:pic>
        <p:nvPicPr>
          <p:cNvPr id="29" name="Picture 28">
            <a:extLst>
              <a:ext uri="{FF2B5EF4-FFF2-40B4-BE49-F238E27FC236}">
                <a16:creationId xmlns:a16="http://schemas.microsoft.com/office/drawing/2014/main" id="{121C12EB-BFB6-4E49-8596-8397CBA156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7174" y="3155020"/>
            <a:ext cx="641164" cy="641164"/>
          </a:xfrm>
          <a:prstGeom prst="rect">
            <a:avLst/>
          </a:prstGeom>
        </p:spPr>
      </p:pic>
      <p:pic>
        <p:nvPicPr>
          <p:cNvPr id="131" name="Picture 130">
            <a:extLst>
              <a:ext uri="{FF2B5EF4-FFF2-40B4-BE49-F238E27FC236}">
                <a16:creationId xmlns:a16="http://schemas.microsoft.com/office/drawing/2014/main" id="{40D3342F-DF15-4901-81DD-413380B1A9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6092" y="3294685"/>
            <a:ext cx="465326" cy="465326"/>
          </a:xfrm>
          <a:prstGeom prst="rect">
            <a:avLst/>
          </a:prstGeom>
        </p:spPr>
      </p:pic>
      <p:pic>
        <p:nvPicPr>
          <p:cNvPr id="132" name="Picture 131">
            <a:extLst>
              <a:ext uri="{FF2B5EF4-FFF2-40B4-BE49-F238E27FC236}">
                <a16:creationId xmlns:a16="http://schemas.microsoft.com/office/drawing/2014/main" id="{DB516C3C-EA4A-4D55-A5CF-4B87D977E1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894" y="4587388"/>
            <a:ext cx="310480" cy="310480"/>
          </a:xfrm>
          <a:prstGeom prst="rect">
            <a:avLst/>
          </a:prstGeom>
        </p:spPr>
      </p:pic>
      <p:pic>
        <p:nvPicPr>
          <p:cNvPr id="133" name="Picture 132">
            <a:extLst>
              <a:ext uri="{FF2B5EF4-FFF2-40B4-BE49-F238E27FC236}">
                <a16:creationId xmlns:a16="http://schemas.microsoft.com/office/drawing/2014/main" id="{B60937CF-1AEE-41EE-A79F-566C5BECA8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623" y="4587388"/>
            <a:ext cx="310480" cy="310480"/>
          </a:xfrm>
          <a:prstGeom prst="rect">
            <a:avLst/>
          </a:prstGeom>
        </p:spPr>
      </p:pic>
      <p:pic>
        <p:nvPicPr>
          <p:cNvPr id="40" name="Picture 39">
            <a:extLst>
              <a:ext uri="{FF2B5EF4-FFF2-40B4-BE49-F238E27FC236}">
                <a16:creationId xmlns:a16="http://schemas.microsoft.com/office/drawing/2014/main" id="{D5126263-6C2E-466E-A0F4-FA384CBF08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4758" y="2154108"/>
            <a:ext cx="795824" cy="795824"/>
          </a:xfrm>
          <a:prstGeom prst="rect">
            <a:avLst/>
          </a:prstGeom>
        </p:spPr>
      </p:pic>
      <p:pic>
        <p:nvPicPr>
          <p:cNvPr id="54" name="Picture 53">
            <a:extLst>
              <a:ext uri="{FF2B5EF4-FFF2-40B4-BE49-F238E27FC236}">
                <a16:creationId xmlns:a16="http://schemas.microsoft.com/office/drawing/2014/main" id="{80638D0B-4C97-4EFC-B567-FC5EA2C4FF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4758" y="3039885"/>
            <a:ext cx="795824" cy="795824"/>
          </a:xfrm>
          <a:prstGeom prst="rect">
            <a:avLst/>
          </a:prstGeom>
        </p:spPr>
      </p:pic>
      <p:pic>
        <p:nvPicPr>
          <p:cNvPr id="56" name="Picture 55">
            <a:extLst>
              <a:ext uri="{FF2B5EF4-FFF2-40B4-BE49-F238E27FC236}">
                <a16:creationId xmlns:a16="http://schemas.microsoft.com/office/drawing/2014/main" id="{6B3FD368-A0CE-4802-8E77-9277652588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0115" y="3901437"/>
            <a:ext cx="795824" cy="795824"/>
          </a:xfrm>
          <a:prstGeom prst="rect">
            <a:avLst/>
          </a:prstGeom>
        </p:spPr>
      </p:pic>
      <p:pic>
        <p:nvPicPr>
          <p:cNvPr id="58" name="Picture 57">
            <a:extLst>
              <a:ext uri="{FF2B5EF4-FFF2-40B4-BE49-F238E27FC236}">
                <a16:creationId xmlns:a16="http://schemas.microsoft.com/office/drawing/2014/main" id="{F2E2B2DE-D6BC-49E8-836C-7197DAD246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56313" y="2241543"/>
            <a:ext cx="716310" cy="716310"/>
          </a:xfrm>
          <a:prstGeom prst="rect">
            <a:avLst/>
          </a:prstGeom>
        </p:spPr>
      </p:pic>
      <p:pic>
        <p:nvPicPr>
          <p:cNvPr id="134" name="Picture 133">
            <a:extLst>
              <a:ext uri="{FF2B5EF4-FFF2-40B4-BE49-F238E27FC236}">
                <a16:creationId xmlns:a16="http://schemas.microsoft.com/office/drawing/2014/main" id="{B9F06EC6-6B37-4C2F-9F29-D72460D877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0257" y="3161794"/>
            <a:ext cx="716310" cy="716310"/>
          </a:xfrm>
          <a:prstGeom prst="rect">
            <a:avLst/>
          </a:prstGeom>
        </p:spPr>
      </p:pic>
      <p:pic>
        <p:nvPicPr>
          <p:cNvPr id="135" name="Picture 134">
            <a:extLst>
              <a:ext uri="{FF2B5EF4-FFF2-40B4-BE49-F238E27FC236}">
                <a16:creationId xmlns:a16="http://schemas.microsoft.com/office/drawing/2014/main" id="{BE5859C0-E0C3-4F4A-9C28-D2FBFE6563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64319" y="3970727"/>
            <a:ext cx="716310" cy="716310"/>
          </a:xfrm>
          <a:prstGeom prst="rect">
            <a:avLst/>
          </a:prstGeom>
        </p:spPr>
      </p:pic>
      <p:sp>
        <p:nvSpPr>
          <p:cNvPr id="138" name="Rectangle 137">
            <a:extLst>
              <a:ext uri="{FF2B5EF4-FFF2-40B4-BE49-F238E27FC236}">
                <a16:creationId xmlns:a16="http://schemas.microsoft.com/office/drawing/2014/main" id="{32B99F4E-BA23-4966-81FC-E0B47B646658}"/>
              </a:ext>
            </a:extLst>
          </p:cNvPr>
          <p:cNvSpPr/>
          <p:nvPr/>
        </p:nvSpPr>
        <p:spPr>
          <a:xfrm>
            <a:off x="3219740" y="4945667"/>
            <a:ext cx="1444157" cy="1603101"/>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39" name="TextBox 138">
            <a:extLst>
              <a:ext uri="{FF2B5EF4-FFF2-40B4-BE49-F238E27FC236}">
                <a16:creationId xmlns:a16="http://schemas.microsoft.com/office/drawing/2014/main" id="{CAD3E133-5CAF-40F0-97F4-835E1202F149}"/>
              </a:ext>
            </a:extLst>
          </p:cNvPr>
          <p:cNvSpPr txBox="1"/>
          <p:nvPr/>
        </p:nvSpPr>
        <p:spPr>
          <a:xfrm>
            <a:off x="3226555" y="4923037"/>
            <a:ext cx="1838476" cy="270285"/>
          </a:xfrm>
          <a:prstGeom prst="rect">
            <a:avLst/>
          </a:prstGeom>
          <a:noFill/>
        </p:spPr>
        <p:txBody>
          <a:bodyPr wrap="square" rtlCol="0">
            <a:spAutoFit/>
          </a:bodyPr>
          <a:lstStyle/>
          <a:p>
            <a:r>
              <a:rPr lang="en-US" sz="1122" dirty="0">
                <a:solidFill>
                  <a:schemeClr val="tx1">
                    <a:lumMod val="50000"/>
                    <a:lumOff val="50000"/>
                  </a:schemeClr>
                </a:solidFill>
              </a:rPr>
              <a:t>Management</a:t>
            </a:r>
          </a:p>
        </p:txBody>
      </p:sp>
      <p:pic>
        <p:nvPicPr>
          <p:cNvPr id="140" name="Picture 139">
            <a:extLst>
              <a:ext uri="{FF2B5EF4-FFF2-40B4-BE49-F238E27FC236}">
                <a16:creationId xmlns:a16="http://schemas.microsoft.com/office/drawing/2014/main" id="{027FDFDB-A4DC-4E10-81DC-260BF52952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1218" y="6312823"/>
            <a:ext cx="310480" cy="310480"/>
          </a:xfrm>
          <a:prstGeom prst="rect">
            <a:avLst/>
          </a:prstGeom>
        </p:spPr>
      </p:pic>
      <p:sp>
        <p:nvSpPr>
          <p:cNvPr id="141" name="Rectangle 140">
            <a:extLst>
              <a:ext uri="{FF2B5EF4-FFF2-40B4-BE49-F238E27FC236}">
                <a16:creationId xmlns:a16="http://schemas.microsoft.com/office/drawing/2014/main" id="{0485110D-E6D6-4DAC-AAB9-8EF97F0EA4C3}"/>
              </a:ext>
            </a:extLst>
          </p:cNvPr>
          <p:cNvSpPr/>
          <p:nvPr/>
        </p:nvSpPr>
        <p:spPr>
          <a:xfrm>
            <a:off x="4805573" y="4945667"/>
            <a:ext cx="2034138" cy="1603101"/>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42" name="TextBox 141">
            <a:extLst>
              <a:ext uri="{FF2B5EF4-FFF2-40B4-BE49-F238E27FC236}">
                <a16:creationId xmlns:a16="http://schemas.microsoft.com/office/drawing/2014/main" id="{2ABF366B-E467-42DB-9C4B-FCD720678BD8}"/>
              </a:ext>
            </a:extLst>
          </p:cNvPr>
          <p:cNvSpPr txBox="1"/>
          <p:nvPr/>
        </p:nvSpPr>
        <p:spPr>
          <a:xfrm>
            <a:off x="4812389" y="4923037"/>
            <a:ext cx="1838476" cy="270285"/>
          </a:xfrm>
          <a:prstGeom prst="rect">
            <a:avLst/>
          </a:prstGeom>
          <a:noFill/>
        </p:spPr>
        <p:txBody>
          <a:bodyPr wrap="square" rtlCol="0">
            <a:spAutoFit/>
          </a:bodyPr>
          <a:lstStyle/>
          <a:p>
            <a:r>
              <a:rPr lang="en-US" sz="1122" dirty="0">
                <a:solidFill>
                  <a:schemeClr val="tx1">
                    <a:lumMod val="50000"/>
                    <a:lumOff val="50000"/>
                  </a:schemeClr>
                </a:solidFill>
              </a:rPr>
              <a:t>Active Directory</a:t>
            </a:r>
          </a:p>
        </p:txBody>
      </p:sp>
      <p:pic>
        <p:nvPicPr>
          <p:cNvPr id="143" name="Picture 142">
            <a:extLst>
              <a:ext uri="{FF2B5EF4-FFF2-40B4-BE49-F238E27FC236}">
                <a16:creationId xmlns:a16="http://schemas.microsoft.com/office/drawing/2014/main" id="{8F00EE5D-5937-4B5A-8076-8600B55AE7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894" y="6282546"/>
            <a:ext cx="310480" cy="310480"/>
          </a:xfrm>
          <a:prstGeom prst="rect">
            <a:avLst/>
          </a:prstGeom>
        </p:spPr>
      </p:pic>
      <p:pic>
        <p:nvPicPr>
          <p:cNvPr id="144" name="Picture 143">
            <a:extLst>
              <a:ext uri="{FF2B5EF4-FFF2-40B4-BE49-F238E27FC236}">
                <a16:creationId xmlns:a16="http://schemas.microsoft.com/office/drawing/2014/main" id="{F3E6DBE9-616D-4066-B728-9997436AB0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70257" y="5444183"/>
            <a:ext cx="649858" cy="649858"/>
          </a:xfrm>
          <a:prstGeom prst="rect">
            <a:avLst/>
          </a:prstGeom>
        </p:spPr>
      </p:pic>
      <p:pic>
        <p:nvPicPr>
          <p:cNvPr id="145" name="Picture 144">
            <a:extLst>
              <a:ext uri="{FF2B5EF4-FFF2-40B4-BE49-F238E27FC236}">
                <a16:creationId xmlns:a16="http://schemas.microsoft.com/office/drawing/2014/main" id="{1965F42E-20BC-491F-9960-BD8D23A3A5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0115" y="5444183"/>
            <a:ext cx="649858" cy="649858"/>
          </a:xfrm>
          <a:prstGeom prst="rect">
            <a:avLst/>
          </a:prstGeom>
        </p:spPr>
      </p:pic>
      <p:pic>
        <p:nvPicPr>
          <p:cNvPr id="147" name="Picture 146">
            <a:extLst>
              <a:ext uri="{FF2B5EF4-FFF2-40B4-BE49-F238E27FC236}">
                <a16:creationId xmlns:a16="http://schemas.microsoft.com/office/drawing/2014/main" id="{21DAE3D2-404F-4D99-BCE0-C49F66849E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4562" y="5371603"/>
            <a:ext cx="795824" cy="795824"/>
          </a:xfrm>
          <a:prstGeom prst="rect">
            <a:avLst/>
          </a:prstGeom>
        </p:spPr>
      </p:pic>
      <p:sp>
        <p:nvSpPr>
          <p:cNvPr id="148" name="TextBox 147">
            <a:extLst>
              <a:ext uri="{FF2B5EF4-FFF2-40B4-BE49-F238E27FC236}">
                <a16:creationId xmlns:a16="http://schemas.microsoft.com/office/drawing/2014/main" id="{34E53052-A8B1-4C27-AA9F-730FA2FA0269}"/>
              </a:ext>
            </a:extLst>
          </p:cNvPr>
          <p:cNvSpPr txBox="1"/>
          <p:nvPr/>
        </p:nvSpPr>
        <p:spPr>
          <a:xfrm>
            <a:off x="3368179" y="6139135"/>
            <a:ext cx="973375" cy="262241"/>
          </a:xfrm>
          <a:prstGeom prst="rect">
            <a:avLst/>
          </a:prstGeom>
          <a:noFill/>
        </p:spPr>
        <p:txBody>
          <a:bodyPr wrap="square" rtlCol="0">
            <a:spAutoFit/>
          </a:bodyPr>
          <a:lstStyle/>
          <a:p>
            <a:pPr algn="ctr"/>
            <a:r>
              <a:rPr lang="en-US" sz="1071" dirty="0">
                <a:solidFill>
                  <a:schemeClr val="accent1"/>
                </a:solidFill>
              </a:rPr>
              <a:t>JumpBox</a:t>
            </a:r>
          </a:p>
        </p:txBody>
      </p:sp>
      <p:sp>
        <p:nvSpPr>
          <p:cNvPr id="149" name="TextBox 148">
            <a:extLst>
              <a:ext uri="{FF2B5EF4-FFF2-40B4-BE49-F238E27FC236}">
                <a16:creationId xmlns:a16="http://schemas.microsoft.com/office/drawing/2014/main" id="{E967F7FD-55B4-471A-81A0-188E11BD6CE8}"/>
              </a:ext>
            </a:extLst>
          </p:cNvPr>
          <p:cNvSpPr txBox="1"/>
          <p:nvPr/>
        </p:nvSpPr>
        <p:spPr>
          <a:xfrm>
            <a:off x="8721067" y="3835527"/>
            <a:ext cx="973375" cy="430309"/>
          </a:xfrm>
          <a:prstGeom prst="rect">
            <a:avLst/>
          </a:prstGeom>
          <a:noFill/>
        </p:spPr>
        <p:txBody>
          <a:bodyPr wrap="square" rtlCol="0">
            <a:spAutoFit/>
          </a:bodyPr>
          <a:lstStyle/>
          <a:p>
            <a:pPr algn="ctr"/>
            <a:r>
              <a:rPr lang="en-US" sz="1071" b="1" dirty="0">
                <a:solidFill>
                  <a:schemeClr val="accent1"/>
                </a:solidFill>
              </a:rPr>
              <a:t>SQL HA Cluster</a:t>
            </a:r>
          </a:p>
        </p:txBody>
      </p:sp>
      <p:sp>
        <p:nvSpPr>
          <p:cNvPr id="150" name="Rectangle 149">
            <a:extLst>
              <a:ext uri="{FF2B5EF4-FFF2-40B4-BE49-F238E27FC236}">
                <a16:creationId xmlns:a16="http://schemas.microsoft.com/office/drawing/2014/main" id="{6375EB3B-4B29-423D-8F60-382AC1127528}"/>
              </a:ext>
            </a:extLst>
          </p:cNvPr>
          <p:cNvSpPr/>
          <p:nvPr/>
        </p:nvSpPr>
        <p:spPr>
          <a:xfrm>
            <a:off x="7935402" y="2011420"/>
            <a:ext cx="1678819" cy="2724700"/>
          </a:xfrm>
          <a:prstGeom prst="rect">
            <a:avLst/>
          </a:prstGeom>
          <a:noFill/>
          <a:ln w="158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pic>
        <p:nvPicPr>
          <p:cNvPr id="37" name="Picture 36">
            <a:extLst>
              <a:ext uri="{FF2B5EF4-FFF2-40B4-BE49-F238E27FC236}">
                <a16:creationId xmlns:a16="http://schemas.microsoft.com/office/drawing/2014/main" id="{27FD5340-DCC4-49BD-9350-EA88B65660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9760" y="4587388"/>
            <a:ext cx="310480" cy="310480"/>
          </a:xfrm>
          <a:prstGeom prst="rect">
            <a:avLst/>
          </a:prstGeom>
        </p:spPr>
      </p:pic>
      <p:sp>
        <p:nvSpPr>
          <p:cNvPr id="172" name="TextBox 171">
            <a:extLst>
              <a:ext uri="{FF2B5EF4-FFF2-40B4-BE49-F238E27FC236}">
                <a16:creationId xmlns:a16="http://schemas.microsoft.com/office/drawing/2014/main" id="{D4414E09-64B0-4DD1-A3BE-634AFDFC8AD2}"/>
              </a:ext>
            </a:extLst>
          </p:cNvPr>
          <p:cNvSpPr txBox="1"/>
          <p:nvPr/>
        </p:nvSpPr>
        <p:spPr>
          <a:xfrm>
            <a:off x="4859429" y="3816722"/>
            <a:ext cx="973375" cy="430309"/>
          </a:xfrm>
          <a:prstGeom prst="rect">
            <a:avLst/>
          </a:prstGeom>
          <a:noFill/>
        </p:spPr>
        <p:txBody>
          <a:bodyPr wrap="square" rtlCol="0">
            <a:spAutoFit/>
          </a:bodyPr>
          <a:lstStyle/>
          <a:p>
            <a:pPr algn="ctr"/>
            <a:r>
              <a:rPr lang="en-US" sz="1071" dirty="0">
                <a:solidFill>
                  <a:srgbClr val="0070C0"/>
                </a:solidFill>
              </a:rPr>
              <a:t>Load balancer</a:t>
            </a:r>
          </a:p>
        </p:txBody>
      </p:sp>
      <p:pic>
        <p:nvPicPr>
          <p:cNvPr id="173" name="Picture 172">
            <a:extLst>
              <a:ext uri="{FF2B5EF4-FFF2-40B4-BE49-F238E27FC236}">
                <a16:creationId xmlns:a16="http://schemas.microsoft.com/office/drawing/2014/main" id="{C4F0850D-32D8-4FED-9A58-011C0674E6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0619" y="3294685"/>
            <a:ext cx="465326" cy="465326"/>
          </a:xfrm>
          <a:prstGeom prst="rect">
            <a:avLst/>
          </a:prstGeom>
        </p:spPr>
      </p:pic>
      <p:pic>
        <p:nvPicPr>
          <p:cNvPr id="44" name="Picture 43">
            <a:extLst>
              <a:ext uri="{FF2B5EF4-FFF2-40B4-BE49-F238E27FC236}">
                <a16:creationId xmlns:a16="http://schemas.microsoft.com/office/drawing/2014/main" id="{12D85480-1560-4215-A23F-4FB209CB6A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6169" y="3069476"/>
            <a:ext cx="752483" cy="752483"/>
          </a:xfrm>
          <a:prstGeom prst="rect">
            <a:avLst/>
          </a:prstGeom>
        </p:spPr>
      </p:pic>
      <p:sp>
        <p:nvSpPr>
          <p:cNvPr id="45" name="TextBox 44">
            <a:extLst>
              <a:ext uri="{FF2B5EF4-FFF2-40B4-BE49-F238E27FC236}">
                <a16:creationId xmlns:a16="http://schemas.microsoft.com/office/drawing/2014/main" id="{55733C73-5E0E-40B7-B71B-4484412F7C93}"/>
              </a:ext>
            </a:extLst>
          </p:cNvPr>
          <p:cNvSpPr txBox="1"/>
          <p:nvPr/>
        </p:nvSpPr>
        <p:spPr>
          <a:xfrm>
            <a:off x="6999245" y="3810663"/>
            <a:ext cx="973375" cy="430309"/>
          </a:xfrm>
          <a:prstGeom prst="rect">
            <a:avLst/>
          </a:prstGeom>
          <a:noFill/>
        </p:spPr>
        <p:txBody>
          <a:bodyPr wrap="square" rtlCol="0">
            <a:spAutoFit/>
          </a:bodyPr>
          <a:lstStyle/>
          <a:p>
            <a:pPr algn="ctr"/>
            <a:r>
              <a:rPr lang="en-US" sz="1071" dirty="0">
                <a:solidFill>
                  <a:srgbClr val="0070C0"/>
                </a:solidFill>
              </a:rPr>
              <a:t>Load balancer</a:t>
            </a:r>
          </a:p>
        </p:txBody>
      </p:sp>
      <p:pic>
        <p:nvPicPr>
          <p:cNvPr id="46" name="Picture 45">
            <a:extLst>
              <a:ext uri="{FF2B5EF4-FFF2-40B4-BE49-F238E27FC236}">
                <a16:creationId xmlns:a16="http://schemas.microsoft.com/office/drawing/2014/main" id="{605304E6-F149-4C2D-8B75-B74BFB751C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0436" y="3288627"/>
            <a:ext cx="465326" cy="465326"/>
          </a:xfrm>
          <a:prstGeom prst="rect">
            <a:avLst/>
          </a:prstGeom>
        </p:spPr>
      </p:pic>
    </p:spTree>
    <p:extLst>
      <p:ext uri="{BB962C8B-B14F-4D97-AF65-F5344CB8AC3E}">
        <p14:creationId xmlns:p14="http://schemas.microsoft.com/office/powerpoint/2010/main" val="340843171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E7F547-A1D6-40FF-88A2-1F424BE0309E}"/>
              </a:ext>
            </a:extLst>
          </p:cNvPr>
          <p:cNvSpPr>
            <a:spLocks noGrp="1"/>
          </p:cNvSpPr>
          <p:nvPr>
            <p:ph type="title"/>
          </p:nvPr>
        </p:nvSpPr>
        <p:spPr/>
        <p:txBody>
          <a:bodyPr/>
          <a:lstStyle/>
          <a:p>
            <a:r>
              <a:rPr lang="en-US" dirty="0"/>
              <a:t>N-tier Architecture in Azure</a:t>
            </a:r>
          </a:p>
        </p:txBody>
      </p:sp>
      <p:sp>
        <p:nvSpPr>
          <p:cNvPr id="4" name="Rectangle 3">
            <a:extLst>
              <a:ext uri="{FF2B5EF4-FFF2-40B4-BE49-F238E27FC236}">
                <a16:creationId xmlns:a16="http://schemas.microsoft.com/office/drawing/2014/main" id="{A84BD0D2-0113-4158-8C72-3DFD97B3CE1D}"/>
              </a:ext>
            </a:extLst>
          </p:cNvPr>
          <p:cNvSpPr/>
          <p:nvPr/>
        </p:nvSpPr>
        <p:spPr>
          <a:xfrm>
            <a:off x="3084878" y="1428859"/>
            <a:ext cx="6795770" cy="5293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7" name="TextBox 16">
            <a:extLst>
              <a:ext uri="{FF2B5EF4-FFF2-40B4-BE49-F238E27FC236}">
                <a16:creationId xmlns:a16="http://schemas.microsoft.com/office/drawing/2014/main" id="{62A2A953-DB38-4C57-AD24-BCD7FC75EE27}"/>
              </a:ext>
            </a:extLst>
          </p:cNvPr>
          <p:cNvSpPr txBox="1"/>
          <p:nvPr/>
        </p:nvSpPr>
        <p:spPr>
          <a:xfrm>
            <a:off x="3304874" y="1436188"/>
            <a:ext cx="1664925" cy="286306"/>
          </a:xfrm>
          <a:prstGeom prst="rect">
            <a:avLst/>
          </a:prstGeom>
          <a:noFill/>
        </p:spPr>
        <p:txBody>
          <a:bodyPr wrap="square" rtlCol="0">
            <a:spAutoFit/>
          </a:bodyPr>
          <a:lstStyle/>
          <a:p>
            <a:r>
              <a:rPr lang="en-US" sz="1224" dirty="0">
                <a:solidFill>
                  <a:schemeClr val="tx1">
                    <a:lumMod val="50000"/>
                    <a:lumOff val="50000"/>
                  </a:schemeClr>
                </a:solidFill>
              </a:rPr>
              <a:t>Data center network</a:t>
            </a:r>
          </a:p>
        </p:txBody>
      </p:sp>
      <p:sp>
        <p:nvSpPr>
          <p:cNvPr id="106" name="Rectangle 105">
            <a:extLst>
              <a:ext uri="{FF2B5EF4-FFF2-40B4-BE49-F238E27FC236}">
                <a16:creationId xmlns:a16="http://schemas.microsoft.com/office/drawing/2014/main" id="{BC3EA4EB-6C20-40D5-87D1-258877BF6577}"/>
              </a:ext>
            </a:extLst>
          </p:cNvPr>
          <p:cNvSpPr/>
          <p:nvPr/>
        </p:nvSpPr>
        <p:spPr>
          <a:xfrm>
            <a:off x="3212927" y="1916724"/>
            <a:ext cx="145097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07" name="TextBox 106">
            <a:extLst>
              <a:ext uri="{FF2B5EF4-FFF2-40B4-BE49-F238E27FC236}">
                <a16:creationId xmlns:a16="http://schemas.microsoft.com/office/drawing/2014/main" id="{A1E4DC4F-BDBD-4FA3-AE0B-A0C9473E73BC}"/>
              </a:ext>
            </a:extLst>
          </p:cNvPr>
          <p:cNvSpPr txBox="1"/>
          <p:nvPr/>
        </p:nvSpPr>
        <p:spPr>
          <a:xfrm>
            <a:off x="3219741" y="1894094"/>
            <a:ext cx="1139158" cy="446397"/>
          </a:xfrm>
          <a:prstGeom prst="rect">
            <a:avLst/>
          </a:prstGeom>
          <a:noFill/>
        </p:spPr>
        <p:txBody>
          <a:bodyPr wrap="square" rtlCol="0">
            <a:spAutoFit/>
          </a:bodyPr>
          <a:lstStyle/>
          <a:p>
            <a:r>
              <a:rPr lang="en-US" sz="1122" dirty="0">
                <a:solidFill>
                  <a:schemeClr val="tx1">
                    <a:lumMod val="50000"/>
                    <a:lumOff val="50000"/>
                  </a:schemeClr>
                </a:solidFill>
              </a:rPr>
              <a:t>Web tier subnet</a:t>
            </a:r>
          </a:p>
        </p:txBody>
      </p:sp>
      <p:sp>
        <p:nvSpPr>
          <p:cNvPr id="6" name="Cloud 5">
            <a:extLst>
              <a:ext uri="{FF2B5EF4-FFF2-40B4-BE49-F238E27FC236}">
                <a16:creationId xmlns:a16="http://schemas.microsoft.com/office/drawing/2014/main" id="{9833A7D1-6C6C-46F0-A645-46200E7D0F72}"/>
              </a:ext>
            </a:extLst>
          </p:cNvPr>
          <p:cNvSpPr/>
          <p:nvPr/>
        </p:nvSpPr>
        <p:spPr>
          <a:xfrm>
            <a:off x="950474" y="2957853"/>
            <a:ext cx="1515756" cy="1017483"/>
          </a:xfrm>
          <a:prstGeom prst="cloud">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00B0F0"/>
                </a:solidFill>
                <a:latin typeface="Segoe UI Semilight" panose="020B0402040204020203" pitchFamily="34" charset="0"/>
                <a:cs typeface="Segoe UI Semilight" panose="020B0402040204020203" pitchFamily="34" charset="0"/>
              </a:rPr>
              <a:t>Internet</a:t>
            </a:r>
          </a:p>
        </p:txBody>
      </p:sp>
      <p:sp>
        <p:nvSpPr>
          <p:cNvPr id="108" name="TextBox 107">
            <a:extLst>
              <a:ext uri="{FF2B5EF4-FFF2-40B4-BE49-F238E27FC236}">
                <a16:creationId xmlns:a16="http://schemas.microsoft.com/office/drawing/2014/main" id="{D923AF0D-A204-4463-A6A3-C0E0EB69BDC4}"/>
              </a:ext>
            </a:extLst>
          </p:cNvPr>
          <p:cNvSpPr txBox="1"/>
          <p:nvPr/>
        </p:nvSpPr>
        <p:spPr>
          <a:xfrm>
            <a:off x="2604902" y="3875010"/>
            <a:ext cx="973375" cy="598379"/>
          </a:xfrm>
          <a:prstGeom prst="rect">
            <a:avLst/>
          </a:prstGeom>
          <a:noFill/>
        </p:spPr>
        <p:txBody>
          <a:bodyPr wrap="square" rtlCol="0">
            <a:spAutoFit/>
          </a:bodyPr>
          <a:lstStyle/>
          <a:p>
            <a:pPr algn="ctr"/>
            <a:r>
              <a:rPr lang="en-US" sz="1071" dirty="0">
                <a:solidFill>
                  <a:srgbClr val="00B0F0"/>
                </a:solidFill>
              </a:rPr>
              <a:t>Azure application</a:t>
            </a:r>
          </a:p>
          <a:p>
            <a:pPr algn="ctr"/>
            <a:r>
              <a:rPr lang="en-US" sz="1071" dirty="0">
                <a:solidFill>
                  <a:srgbClr val="00B0F0"/>
                </a:solidFill>
              </a:rPr>
              <a:t>gateway</a:t>
            </a:r>
          </a:p>
        </p:txBody>
      </p:sp>
      <p:sp>
        <p:nvSpPr>
          <p:cNvPr id="116" name="Rectangle 115">
            <a:extLst>
              <a:ext uri="{FF2B5EF4-FFF2-40B4-BE49-F238E27FC236}">
                <a16:creationId xmlns:a16="http://schemas.microsoft.com/office/drawing/2014/main" id="{8A1895D5-5992-4482-A6EB-419ADFE3BB58}"/>
              </a:ext>
            </a:extLst>
          </p:cNvPr>
          <p:cNvSpPr/>
          <p:nvPr/>
        </p:nvSpPr>
        <p:spPr>
          <a:xfrm>
            <a:off x="4800519" y="1916724"/>
            <a:ext cx="2039193"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17" name="TextBox 116">
            <a:extLst>
              <a:ext uri="{FF2B5EF4-FFF2-40B4-BE49-F238E27FC236}">
                <a16:creationId xmlns:a16="http://schemas.microsoft.com/office/drawing/2014/main" id="{30D4EC63-53FB-4A75-971E-0C366C2D7066}"/>
              </a:ext>
            </a:extLst>
          </p:cNvPr>
          <p:cNvSpPr txBox="1"/>
          <p:nvPr/>
        </p:nvSpPr>
        <p:spPr>
          <a:xfrm>
            <a:off x="4807333" y="1894094"/>
            <a:ext cx="1139158" cy="446397"/>
          </a:xfrm>
          <a:prstGeom prst="rect">
            <a:avLst/>
          </a:prstGeom>
          <a:noFill/>
        </p:spPr>
        <p:txBody>
          <a:bodyPr wrap="square" rtlCol="0">
            <a:spAutoFit/>
          </a:bodyPr>
          <a:lstStyle/>
          <a:p>
            <a:r>
              <a:rPr lang="en-US" sz="1122" dirty="0">
                <a:solidFill>
                  <a:schemeClr val="tx1">
                    <a:lumMod val="50000"/>
                    <a:lumOff val="50000"/>
                  </a:schemeClr>
                </a:solidFill>
              </a:rPr>
              <a:t>Business tier subnet</a:t>
            </a:r>
          </a:p>
        </p:txBody>
      </p:sp>
      <p:sp>
        <p:nvSpPr>
          <p:cNvPr id="122" name="Rectangle 121">
            <a:extLst>
              <a:ext uri="{FF2B5EF4-FFF2-40B4-BE49-F238E27FC236}">
                <a16:creationId xmlns:a16="http://schemas.microsoft.com/office/drawing/2014/main" id="{63F32194-0E70-45CD-B4F2-FE295FFE72CF}"/>
              </a:ext>
            </a:extLst>
          </p:cNvPr>
          <p:cNvSpPr/>
          <p:nvPr/>
        </p:nvSpPr>
        <p:spPr>
          <a:xfrm>
            <a:off x="6983501" y="1916724"/>
            <a:ext cx="271782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3" name="TextBox 122">
            <a:extLst>
              <a:ext uri="{FF2B5EF4-FFF2-40B4-BE49-F238E27FC236}">
                <a16:creationId xmlns:a16="http://schemas.microsoft.com/office/drawing/2014/main" id="{FEBAB668-9BC1-43F3-9F5B-755A729CAA69}"/>
              </a:ext>
            </a:extLst>
          </p:cNvPr>
          <p:cNvSpPr txBox="1"/>
          <p:nvPr/>
        </p:nvSpPr>
        <p:spPr>
          <a:xfrm>
            <a:off x="6990316" y="1894094"/>
            <a:ext cx="1744008" cy="446397"/>
          </a:xfrm>
          <a:prstGeom prst="rect">
            <a:avLst/>
          </a:prstGeom>
          <a:noFill/>
        </p:spPr>
        <p:txBody>
          <a:bodyPr wrap="square" rtlCol="0">
            <a:spAutoFit/>
          </a:bodyPr>
          <a:lstStyle/>
          <a:p>
            <a:r>
              <a:rPr lang="en-US" sz="1122" dirty="0">
                <a:solidFill>
                  <a:schemeClr val="tx1">
                    <a:lumMod val="50000"/>
                    <a:lumOff val="50000"/>
                  </a:schemeClr>
                </a:solidFill>
              </a:rPr>
              <a:t>Managed Instance subnet</a:t>
            </a:r>
          </a:p>
        </p:txBody>
      </p:sp>
      <p:sp>
        <p:nvSpPr>
          <p:cNvPr id="138" name="Rectangle 137">
            <a:extLst>
              <a:ext uri="{FF2B5EF4-FFF2-40B4-BE49-F238E27FC236}">
                <a16:creationId xmlns:a16="http://schemas.microsoft.com/office/drawing/2014/main" id="{32B99F4E-BA23-4966-81FC-E0B47B646658}"/>
              </a:ext>
            </a:extLst>
          </p:cNvPr>
          <p:cNvSpPr/>
          <p:nvPr/>
        </p:nvSpPr>
        <p:spPr>
          <a:xfrm>
            <a:off x="3219740" y="4945667"/>
            <a:ext cx="1444157" cy="1603101"/>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39" name="TextBox 138">
            <a:extLst>
              <a:ext uri="{FF2B5EF4-FFF2-40B4-BE49-F238E27FC236}">
                <a16:creationId xmlns:a16="http://schemas.microsoft.com/office/drawing/2014/main" id="{CAD3E133-5CAF-40F0-97F4-835E1202F149}"/>
              </a:ext>
            </a:extLst>
          </p:cNvPr>
          <p:cNvSpPr txBox="1"/>
          <p:nvPr/>
        </p:nvSpPr>
        <p:spPr>
          <a:xfrm>
            <a:off x="3226555" y="4923037"/>
            <a:ext cx="1838476" cy="270285"/>
          </a:xfrm>
          <a:prstGeom prst="rect">
            <a:avLst/>
          </a:prstGeom>
          <a:noFill/>
        </p:spPr>
        <p:txBody>
          <a:bodyPr wrap="square" rtlCol="0">
            <a:spAutoFit/>
          </a:bodyPr>
          <a:lstStyle/>
          <a:p>
            <a:r>
              <a:rPr lang="en-US" sz="1122" dirty="0">
                <a:solidFill>
                  <a:schemeClr val="tx1">
                    <a:lumMod val="50000"/>
                    <a:lumOff val="50000"/>
                  </a:schemeClr>
                </a:solidFill>
              </a:rPr>
              <a:t>Management subnet</a:t>
            </a:r>
          </a:p>
        </p:txBody>
      </p:sp>
      <p:sp>
        <p:nvSpPr>
          <p:cNvPr id="148" name="TextBox 147">
            <a:extLst>
              <a:ext uri="{FF2B5EF4-FFF2-40B4-BE49-F238E27FC236}">
                <a16:creationId xmlns:a16="http://schemas.microsoft.com/office/drawing/2014/main" id="{34E53052-A8B1-4C27-AA9F-730FA2FA0269}"/>
              </a:ext>
            </a:extLst>
          </p:cNvPr>
          <p:cNvSpPr txBox="1"/>
          <p:nvPr/>
        </p:nvSpPr>
        <p:spPr>
          <a:xfrm>
            <a:off x="3368179" y="6139135"/>
            <a:ext cx="973375" cy="262241"/>
          </a:xfrm>
          <a:prstGeom prst="rect">
            <a:avLst/>
          </a:prstGeom>
          <a:noFill/>
        </p:spPr>
        <p:txBody>
          <a:bodyPr wrap="square" rtlCol="0">
            <a:spAutoFit/>
          </a:bodyPr>
          <a:lstStyle/>
          <a:p>
            <a:pPr algn="ctr"/>
            <a:r>
              <a:rPr lang="en-US" sz="1071" dirty="0">
                <a:solidFill>
                  <a:srgbClr val="00B0F0"/>
                </a:solidFill>
              </a:rPr>
              <a:t>JumpBox</a:t>
            </a:r>
          </a:p>
        </p:txBody>
      </p:sp>
      <p:sp>
        <p:nvSpPr>
          <p:cNvPr id="172" name="TextBox 171">
            <a:extLst>
              <a:ext uri="{FF2B5EF4-FFF2-40B4-BE49-F238E27FC236}">
                <a16:creationId xmlns:a16="http://schemas.microsoft.com/office/drawing/2014/main" id="{D4414E09-64B0-4DD1-A3BE-634AFDFC8AD2}"/>
              </a:ext>
            </a:extLst>
          </p:cNvPr>
          <p:cNvSpPr txBox="1"/>
          <p:nvPr/>
        </p:nvSpPr>
        <p:spPr>
          <a:xfrm>
            <a:off x="4762283" y="3816722"/>
            <a:ext cx="973375" cy="430309"/>
          </a:xfrm>
          <a:prstGeom prst="rect">
            <a:avLst/>
          </a:prstGeom>
          <a:noFill/>
        </p:spPr>
        <p:txBody>
          <a:bodyPr wrap="square" rtlCol="0">
            <a:spAutoFit/>
          </a:bodyPr>
          <a:lstStyle/>
          <a:p>
            <a:pPr algn="ctr"/>
            <a:r>
              <a:rPr lang="en-US" sz="1071" dirty="0">
                <a:solidFill>
                  <a:srgbClr val="00B0F0"/>
                </a:solidFill>
              </a:rPr>
              <a:t>Load balancer</a:t>
            </a:r>
          </a:p>
        </p:txBody>
      </p:sp>
      <p:pic>
        <p:nvPicPr>
          <p:cNvPr id="178" name="Picture 177">
            <a:extLst>
              <a:ext uri="{FF2B5EF4-FFF2-40B4-BE49-F238E27FC236}">
                <a16:creationId xmlns:a16="http://schemas.microsoft.com/office/drawing/2014/main" id="{4A7E5D01-4A35-4D03-A3DF-6265163E18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328" y="1471442"/>
            <a:ext cx="246658" cy="246658"/>
          </a:xfrm>
          <a:prstGeom prst="rect">
            <a:avLst/>
          </a:prstGeom>
        </p:spPr>
      </p:pic>
      <p:pic>
        <p:nvPicPr>
          <p:cNvPr id="179" name="Picture 178">
            <a:extLst>
              <a:ext uri="{FF2B5EF4-FFF2-40B4-BE49-F238E27FC236}">
                <a16:creationId xmlns:a16="http://schemas.microsoft.com/office/drawing/2014/main" id="{D0EAE641-8BBA-4471-9F9C-1CD089B7C4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317" y="4516332"/>
            <a:ext cx="397912" cy="397912"/>
          </a:xfrm>
          <a:prstGeom prst="rect">
            <a:avLst/>
          </a:prstGeom>
        </p:spPr>
      </p:pic>
      <p:pic>
        <p:nvPicPr>
          <p:cNvPr id="180" name="Picture 179">
            <a:extLst>
              <a:ext uri="{FF2B5EF4-FFF2-40B4-BE49-F238E27FC236}">
                <a16:creationId xmlns:a16="http://schemas.microsoft.com/office/drawing/2014/main" id="{F9C9770E-EFF4-4FCB-B8B1-5D7D746E3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317" y="6236315"/>
            <a:ext cx="397912" cy="397912"/>
          </a:xfrm>
          <a:prstGeom prst="rect">
            <a:avLst/>
          </a:prstGeom>
        </p:spPr>
      </p:pic>
      <p:pic>
        <p:nvPicPr>
          <p:cNvPr id="181" name="Picture 180">
            <a:extLst>
              <a:ext uri="{FF2B5EF4-FFF2-40B4-BE49-F238E27FC236}">
                <a16:creationId xmlns:a16="http://schemas.microsoft.com/office/drawing/2014/main" id="{6B1B55A4-B818-4CDA-8E9C-B165B96BF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5658" y="4525125"/>
            <a:ext cx="397912" cy="397912"/>
          </a:xfrm>
          <a:prstGeom prst="rect">
            <a:avLst/>
          </a:prstGeom>
        </p:spPr>
      </p:pic>
      <p:pic>
        <p:nvPicPr>
          <p:cNvPr id="183" name="Picture 182">
            <a:extLst>
              <a:ext uri="{FF2B5EF4-FFF2-40B4-BE49-F238E27FC236}">
                <a16:creationId xmlns:a16="http://schemas.microsoft.com/office/drawing/2014/main" id="{73FD3D13-96F7-408C-9EB5-7F8FE240E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0772" y="4507440"/>
            <a:ext cx="397912" cy="397912"/>
          </a:xfrm>
          <a:prstGeom prst="rect">
            <a:avLst/>
          </a:prstGeom>
        </p:spPr>
      </p:pic>
      <p:pic>
        <p:nvPicPr>
          <p:cNvPr id="185" name="Picture 184">
            <a:extLst>
              <a:ext uri="{FF2B5EF4-FFF2-40B4-BE49-F238E27FC236}">
                <a16:creationId xmlns:a16="http://schemas.microsoft.com/office/drawing/2014/main" id="{9D30F1FE-270B-4701-B844-1D937F444A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8581" y="2447791"/>
            <a:ext cx="736559" cy="967015"/>
          </a:xfrm>
          <a:prstGeom prst="rect">
            <a:avLst/>
          </a:prstGeom>
        </p:spPr>
      </p:pic>
      <p:pic>
        <p:nvPicPr>
          <p:cNvPr id="187" name="Picture 186">
            <a:extLst>
              <a:ext uri="{FF2B5EF4-FFF2-40B4-BE49-F238E27FC236}">
                <a16:creationId xmlns:a16="http://schemas.microsoft.com/office/drawing/2014/main" id="{CEEF500F-6C4A-4188-90F7-C70748BC5A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57713" y="3186657"/>
            <a:ext cx="678914" cy="678914"/>
          </a:xfrm>
          <a:prstGeom prst="rect">
            <a:avLst/>
          </a:prstGeom>
        </p:spPr>
      </p:pic>
      <p:pic>
        <p:nvPicPr>
          <p:cNvPr id="189" name="Picture 188">
            <a:extLst>
              <a:ext uri="{FF2B5EF4-FFF2-40B4-BE49-F238E27FC236}">
                <a16:creationId xmlns:a16="http://schemas.microsoft.com/office/drawing/2014/main" id="{8A0CA2FD-22EA-4E0F-96F3-F7B20B6DEE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9263" y="3197566"/>
            <a:ext cx="644766" cy="644766"/>
          </a:xfrm>
          <a:prstGeom prst="rect">
            <a:avLst/>
          </a:prstGeom>
        </p:spPr>
      </p:pic>
      <p:pic>
        <p:nvPicPr>
          <p:cNvPr id="193" name="Picture 192">
            <a:extLst>
              <a:ext uri="{FF2B5EF4-FFF2-40B4-BE49-F238E27FC236}">
                <a16:creationId xmlns:a16="http://schemas.microsoft.com/office/drawing/2014/main" id="{26439CB8-F958-41BD-B174-55CC458CB9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8837" y="3002457"/>
            <a:ext cx="795824" cy="795824"/>
          </a:xfrm>
          <a:prstGeom prst="rect">
            <a:avLst/>
          </a:prstGeom>
        </p:spPr>
      </p:pic>
      <p:pic>
        <p:nvPicPr>
          <p:cNvPr id="191" name="Picture 190">
            <a:extLst>
              <a:ext uri="{FF2B5EF4-FFF2-40B4-BE49-F238E27FC236}">
                <a16:creationId xmlns:a16="http://schemas.microsoft.com/office/drawing/2014/main" id="{4127A1FC-DB39-401C-8842-B43894F911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80182" y="3562986"/>
            <a:ext cx="355601" cy="355601"/>
          </a:xfrm>
          <a:prstGeom prst="rect">
            <a:avLst/>
          </a:prstGeom>
        </p:spPr>
      </p:pic>
      <p:pic>
        <p:nvPicPr>
          <p:cNvPr id="194" name="Picture 193">
            <a:extLst>
              <a:ext uri="{FF2B5EF4-FFF2-40B4-BE49-F238E27FC236}">
                <a16:creationId xmlns:a16="http://schemas.microsoft.com/office/drawing/2014/main" id="{38ED5B10-1296-4BD6-B026-2B809062C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282" y="3670165"/>
            <a:ext cx="736559" cy="967015"/>
          </a:xfrm>
          <a:prstGeom prst="rect">
            <a:avLst/>
          </a:prstGeom>
        </p:spPr>
      </p:pic>
      <p:pic>
        <p:nvPicPr>
          <p:cNvPr id="195" name="Picture 194">
            <a:extLst>
              <a:ext uri="{FF2B5EF4-FFF2-40B4-BE49-F238E27FC236}">
                <a16:creationId xmlns:a16="http://schemas.microsoft.com/office/drawing/2014/main" id="{30EB8A60-2BBB-40DD-8371-9917D3B759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5314" y="2703150"/>
            <a:ext cx="736559" cy="967015"/>
          </a:xfrm>
          <a:prstGeom prst="rect">
            <a:avLst/>
          </a:prstGeom>
        </p:spPr>
      </p:pic>
      <p:pic>
        <p:nvPicPr>
          <p:cNvPr id="196" name="Picture 195">
            <a:extLst>
              <a:ext uri="{FF2B5EF4-FFF2-40B4-BE49-F238E27FC236}">
                <a16:creationId xmlns:a16="http://schemas.microsoft.com/office/drawing/2014/main" id="{DB8DF992-3B27-472F-A5AC-21C1246682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6955" y="5331997"/>
            <a:ext cx="795824" cy="795824"/>
          </a:xfrm>
          <a:prstGeom prst="rect">
            <a:avLst/>
          </a:prstGeom>
        </p:spPr>
      </p:pic>
      <p:pic>
        <p:nvPicPr>
          <p:cNvPr id="198" name="Picture 197">
            <a:extLst>
              <a:ext uri="{FF2B5EF4-FFF2-40B4-BE49-F238E27FC236}">
                <a16:creationId xmlns:a16="http://schemas.microsoft.com/office/drawing/2014/main" id="{52975A15-4BD7-4418-9EE9-B5D376042AA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5527" y="5846796"/>
            <a:ext cx="445943" cy="445943"/>
          </a:xfrm>
          <a:prstGeom prst="rect">
            <a:avLst/>
          </a:prstGeom>
        </p:spPr>
      </p:pic>
      <p:pic>
        <p:nvPicPr>
          <p:cNvPr id="199" name="Picture 198">
            <a:extLst>
              <a:ext uri="{FF2B5EF4-FFF2-40B4-BE49-F238E27FC236}">
                <a16:creationId xmlns:a16="http://schemas.microsoft.com/office/drawing/2014/main" id="{400429A8-F9E7-49A5-9556-FAF355E25B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34320" y="2221744"/>
            <a:ext cx="795824" cy="795824"/>
          </a:xfrm>
          <a:prstGeom prst="rect">
            <a:avLst/>
          </a:prstGeom>
        </p:spPr>
      </p:pic>
      <p:pic>
        <p:nvPicPr>
          <p:cNvPr id="200" name="Picture 199">
            <a:extLst>
              <a:ext uri="{FF2B5EF4-FFF2-40B4-BE49-F238E27FC236}">
                <a16:creationId xmlns:a16="http://schemas.microsoft.com/office/drawing/2014/main" id="{6B50C37D-7CFA-43F4-A1E2-CC5690992F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3830" y="3133405"/>
            <a:ext cx="795824" cy="795824"/>
          </a:xfrm>
          <a:prstGeom prst="rect">
            <a:avLst/>
          </a:prstGeom>
        </p:spPr>
      </p:pic>
      <p:pic>
        <p:nvPicPr>
          <p:cNvPr id="201" name="Picture 200">
            <a:extLst>
              <a:ext uri="{FF2B5EF4-FFF2-40B4-BE49-F238E27FC236}">
                <a16:creationId xmlns:a16="http://schemas.microsoft.com/office/drawing/2014/main" id="{1DBD676E-51E8-4B9C-A180-FF4382C82E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5409" y="4009859"/>
            <a:ext cx="795824" cy="795824"/>
          </a:xfrm>
          <a:prstGeom prst="rect">
            <a:avLst/>
          </a:prstGeom>
        </p:spPr>
      </p:pic>
      <p:pic>
        <p:nvPicPr>
          <p:cNvPr id="3" name="Picture 2">
            <a:extLst>
              <a:ext uri="{FF2B5EF4-FFF2-40B4-BE49-F238E27FC236}">
                <a16:creationId xmlns:a16="http://schemas.microsoft.com/office/drawing/2014/main" id="{20F682D5-18FA-46A0-8AB1-970B07860069}"/>
              </a:ext>
            </a:extLst>
          </p:cNvPr>
          <p:cNvPicPr>
            <a:picLocks noChangeAspect="1"/>
          </p:cNvPicPr>
          <p:nvPr/>
        </p:nvPicPr>
        <p:blipFill>
          <a:blip r:embed="rId10"/>
          <a:stretch>
            <a:fillRect/>
          </a:stretch>
        </p:blipFill>
        <p:spPr>
          <a:xfrm>
            <a:off x="1033864" y="5036235"/>
            <a:ext cx="1068212" cy="1068212"/>
          </a:xfrm>
          <a:prstGeom prst="rect">
            <a:avLst/>
          </a:prstGeom>
        </p:spPr>
      </p:pic>
      <p:sp>
        <p:nvSpPr>
          <p:cNvPr id="41" name="TextBox 40">
            <a:extLst>
              <a:ext uri="{FF2B5EF4-FFF2-40B4-BE49-F238E27FC236}">
                <a16:creationId xmlns:a16="http://schemas.microsoft.com/office/drawing/2014/main" id="{384117CF-BA3F-4446-A3AD-F0F09C96C1D5}"/>
              </a:ext>
            </a:extLst>
          </p:cNvPr>
          <p:cNvSpPr txBox="1"/>
          <p:nvPr/>
        </p:nvSpPr>
        <p:spPr>
          <a:xfrm>
            <a:off x="1081837" y="6191162"/>
            <a:ext cx="973375" cy="430309"/>
          </a:xfrm>
          <a:prstGeom prst="rect">
            <a:avLst/>
          </a:prstGeom>
          <a:noFill/>
        </p:spPr>
        <p:txBody>
          <a:bodyPr wrap="square" rtlCol="0">
            <a:spAutoFit/>
          </a:bodyPr>
          <a:lstStyle/>
          <a:p>
            <a:pPr algn="ctr"/>
            <a:r>
              <a:rPr lang="en-US" sz="1071" dirty="0">
                <a:solidFill>
                  <a:srgbClr val="00B0F0"/>
                </a:solidFill>
              </a:rPr>
              <a:t>Azure Active Directory</a:t>
            </a:r>
          </a:p>
        </p:txBody>
      </p:sp>
    </p:spTree>
    <p:extLst>
      <p:ext uri="{BB962C8B-B14F-4D97-AF65-F5344CB8AC3E}">
        <p14:creationId xmlns:p14="http://schemas.microsoft.com/office/powerpoint/2010/main" val="6471949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dirty="0"/>
              <a:t>Securing the platform</a:t>
            </a:r>
          </a:p>
        </p:txBody>
      </p:sp>
      <p:sp>
        <p:nvSpPr>
          <p:cNvPr id="45" name="Oval 44">
            <a:extLst>
              <a:ext uri="{FF2B5EF4-FFF2-40B4-BE49-F238E27FC236}">
                <a16:creationId xmlns:a16="http://schemas.microsoft.com/office/drawing/2014/main" id="{5B7E5B42-7F42-4E1C-A732-8AE7D54658D7}"/>
              </a:ext>
            </a:extLst>
          </p:cNvPr>
          <p:cNvSpPr/>
          <p:nvPr/>
        </p:nvSpPr>
        <p:spPr bwMode="auto">
          <a:xfrm>
            <a:off x="50055" y="4348373"/>
            <a:ext cx="2493819" cy="2493819"/>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BB84C1B2-976C-4EE1-8937-6E831EFF0600}"/>
              </a:ext>
            </a:extLst>
          </p:cNvPr>
          <p:cNvSpPr/>
          <p:nvPr/>
        </p:nvSpPr>
        <p:spPr bwMode="auto">
          <a:xfrm>
            <a:off x="-180855" y="4118952"/>
            <a:ext cx="2947997" cy="2947997"/>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56590D4C-5243-4533-80F3-684AF507CEBE}"/>
              </a:ext>
            </a:extLst>
          </p:cNvPr>
          <p:cNvSpPr/>
          <p:nvPr/>
        </p:nvSpPr>
        <p:spPr bwMode="auto">
          <a:xfrm>
            <a:off x="-400964" y="3898843"/>
            <a:ext cx="3388213" cy="3388213"/>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F9D52DD8-AF7A-4A46-844E-0DCA8441025C}"/>
              </a:ext>
            </a:extLst>
          </p:cNvPr>
          <p:cNvSpPr/>
          <p:nvPr/>
        </p:nvSpPr>
        <p:spPr bwMode="auto">
          <a:xfrm>
            <a:off x="-628918" y="3670889"/>
            <a:ext cx="3844119" cy="3844119"/>
          </a:xfrm>
          <a:prstGeom prst="ellipse">
            <a:avLst/>
          </a:prstGeom>
          <a:noFill/>
          <a:ln w="15240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B109F5F-B203-4865-B064-907F897D5F8D}"/>
              </a:ext>
            </a:extLst>
          </p:cNvPr>
          <p:cNvSpPr/>
          <p:nvPr/>
        </p:nvSpPr>
        <p:spPr bwMode="auto">
          <a:xfrm>
            <a:off x="-778321" y="3529990"/>
            <a:ext cx="4112584" cy="4112584"/>
          </a:xfrm>
          <a:prstGeom prst="ellipse">
            <a:avLst/>
          </a:prstGeom>
          <a:noFill/>
          <a:ln w="152400"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925FA1E9-1D6A-44E4-8CC9-78EE6D6EBEDB}"/>
              </a:ext>
            </a:extLst>
          </p:cNvPr>
          <p:cNvSpPr/>
          <p:nvPr/>
        </p:nvSpPr>
        <p:spPr bwMode="auto">
          <a:xfrm>
            <a:off x="-1239753" y="3061172"/>
            <a:ext cx="5035229" cy="5035229"/>
          </a:xfrm>
          <a:prstGeom prst="ellipse">
            <a:avLst/>
          </a:prstGeom>
          <a:noFill/>
          <a:ln w="152400"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CA31B06-EFBE-4575-902A-2092A3F74C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636" y="4914441"/>
            <a:ext cx="977787" cy="1283720"/>
          </a:xfrm>
          <a:prstGeom prst="rect">
            <a:avLst/>
          </a:prstGeom>
        </p:spPr>
      </p:pic>
      <p:sp>
        <p:nvSpPr>
          <p:cNvPr id="52" name="Freeform 47">
            <a:extLst>
              <a:ext uri="{FF2B5EF4-FFF2-40B4-BE49-F238E27FC236}">
                <a16:creationId xmlns:a16="http://schemas.microsoft.com/office/drawing/2014/main" id="{F2800098-DF00-4C56-941F-B0C8523C55CF}"/>
              </a:ext>
            </a:extLst>
          </p:cNvPr>
          <p:cNvSpPr/>
          <p:nvPr/>
        </p:nvSpPr>
        <p:spPr>
          <a:xfrm>
            <a:off x="1306674"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3" name="TextBox 52">
            <a:extLst>
              <a:ext uri="{FF2B5EF4-FFF2-40B4-BE49-F238E27FC236}">
                <a16:creationId xmlns:a16="http://schemas.microsoft.com/office/drawing/2014/main" id="{229FA3EC-F6EA-4E8A-8E52-AC6C71BE45CD}"/>
              </a:ext>
            </a:extLst>
          </p:cNvPr>
          <p:cNvSpPr txBox="1"/>
          <p:nvPr/>
        </p:nvSpPr>
        <p:spPr>
          <a:xfrm>
            <a:off x="4243867" y="1748995"/>
            <a:ext cx="3437195" cy="492443"/>
          </a:xfrm>
          <a:prstGeom prst="rect">
            <a:avLst/>
          </a:prstGeom>
          <a:solidFill>
            <a:srgbClr val="E6E6E6">
              <a:lumMod val="90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FFFFFF"/>
                </a:solidFill>
                <a:effectLst/>
                <a:uLnTx/>
                <a:uFillTx/>
              </a:rPr>
              <a:t>PHYSICAL SECURITY</a:t>
            </a:r>
          </a:p>
        </p:txBody>
      </p:sp>
      <p:sp>
        <p:nvSpPr>
          <p:cNvPr id="54" name="Freeform 48">
            <a:extLst>
              <a:ext uri="{FF2B5EF4-FFF2-40B4-BE49-F238E27FC236}">
                <a16:creationId xmlns:a16="http://schemas.microsoft.com/office/drawing/2014/main" id="{29BFA03E-FA70-40CE-9EB3-BEF60A413999}"/>
              </a:ext>
            </a:extLst>
          </p:cNvPr>
          <p:cNvSpPr/>
          <p:nvPr/>
        </p:nvSpPr>
        <p:spPr>
          <a:xfrm>
            <a:off x="1687423"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5" name="TextBox 54">
            <a:extLst>
              <a:ext uri="{FF2B5EF4-FFF2-40B4-BE49-F238E27FC236}">
                <a16:creationId xmlns:a16="http://schemas.microsoft.com/office/drawing/2014/main" id="{34EF8B43-4D8F-4D68-948B-A4BB1DEDB795}"/>
              </a:ext>
            </a:extLst>
          </p:cNvPr>
          <p:cNvSpPr txBox="1"/>
          <p:nvPr/>
        </p:nvSpPr>
        <p:spPr>
          <a:xfrm>
            <a:off x="4235576" y="2768618"/>
            <a:ext cx="3445487" cy="492443"/>
          </a:xfrm>
          <a:prstGeom prst="rect">
            <a:avLst/>
          </a:prstGeom>
          <a:solidFill>
            <a:srgbClr val="E6E6E6">
              <a:lumMod val="90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NETWORK SECURITY</a:t>
            </a:r>
          </a:p>
        </p:txBody>
      </p:sp>
      <p:sp>
        <p:nvSpPr>
          <p:cNvPr id="56" name="TextBox 55">
            <a:extLst>
              <a:ext uri="{FF2B5EF4-FFF2-40B4-BE49-F238E27FC236}">
                <a16:creationId xmlns:a16="http://schemas.microsoft.com/office/drawing/2014/main" id="{07D41BF2-23A4-4CB3-AFA9-280A5FF4D08F}"/>
              </a:ext>
            </a:extLst>
          </p:cNvPr>
          <p:cNvSpPr txBox="1"/>
          <p:nvPr/>
        </p:nvSpPr>
        <p:spPr>
          <a:xfrm>
            <a:off x="4235577" y="3263366"/>
            <a:ext cx="3445488" cy="492443"/>
          </a:xfrm>
          <a:prstGeom prst="rect">
            <a:avLst/>
          </a:prstGeom>
          <a:solidFill>
            <a:srgbClr val="0070C0"/>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PLATFORM SECURITY</a:t>
            </a:r>
          </a:p>
        </p:txBody>
      </p:sp>
      <p:sp>
        <p:nvSpPr>
          <p:cNvPr id="57" name="TextBox 56">
            <a:extLst>
              <a:ext uri="{FF2B5EF4-FFF2-40B4-BE49-F238E27FC236}">
                <a16:creationId xmlns:a16="http://schemas.microsoft.com/office/drawing/2014/main" id="{A2F6EC56-1790-4CBD-95B9-606DB1CB58A6}"/>
              </a:ext>
            </a:extLst>
          </p:cNvPr>
          <p:cNvSpPr txBox="1"/>
          <p:nvPr/>
        </p:nvSpPr>
        <p:spPr>
          <a:xfrm>
            <a:off x="4235576" y="3843160"/>
            <a:ext cx="3445489"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ACCESS MANAGEMENT</a:t>
            </a:r>
          </a:p>
        </p:txBody>
      </p:sp>
      <p:sp>
        <p:nvSpPr>
          <p:cNvPr id="58" name="TextBox 57">
            <a:extLst>
              <a:ext uri="{FF2B5EF4-FFF2-40B4-BE49-F238E27FC236}">
                <a16:creationId xmlns:a16="http://schemas.microsoft.com/office/drawing/2014/main" id="{271B74D4-078E-4CEF-A4CF-8E96DB5961F1}"/>
              </a:ext>
            </a:extLst>
          </p:cNvPr>
          <p:cNvSpPr txBox="1"/>
          <p:nvPr/>
        </p:nvSpPr>
        <p:spPr>
          <a:xfrm>
            <a:off x="4238081" y="4428039"/>
            <a:ext cx="3445490"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THREAT PROTECTION</a:t>
            </a:r>
          </a:p>
        </p:txBody>
      </p:sp>
      <p:sp>
        <p:nvSpPr>
          <p:cNvPr id="59" name="TextBox 58">
            <a:extLst>
              <a:ext uri="{FF2B5EF4-FFF2-40B4-BE49-F238E27FC236}">
                <a16:creationId xmlns:a16="http://schemas.microsoft.com/office/drawing/2014/main" id="{C8F55022-6B6C-4C33-8BA4-4A2C4A9EA19E}"/>
              </a:ext>
            </a:extLst>
          </p:cNvPr>
          <p:cNvSpPr txBox="1"/>
          <p:nvPr/>
        </p:nvSpPr>
        <p:spPr>
          <a:xfrm>
            <a:off x="4235576" y="5020825"/>
            <a:ext cx="3447995" cy="492443"/>
          </a:xfrm>
          <a:prstGeom prst="rect">
            <a:avLst/>
          </a:prstGeom>
          <a:solidFill>
            <a:srgbClr val="E6E6E6">
              <a:lumMod val="75000"/>
            </a:srgbClr>
          </a:solidFill>
        </p:spPr>
        <p:txBody>
          <a:bodyPr wrap="non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INFORMATION PROTECTION</a:t>
            </a:r>
          </a:p>
        </p:txBody>
      </p:sp>
      <p:sp>
        <p:nvSpPr>
          <p:cNvPr id="60" name="TextBox 59">
            <a:extLst>
              <a:ext uri="{FF2B5EF4-FFF2-40B4-BE49-F238E27FC236}">
                <a16:creationId xmlns:a16="http://schemas.microsoft.com/office/drawing/2014/main" id="{64980D4E-7CF5-49E1-9078-C7F386C55FA4}"/>
              </a:ext>
            </a:extLst>
          </p:cNvPr>
          <p:cNvSpPr txBox="1"/>
          <p:nvPr/>
        </p:nvSpPr>
        <p:spPr>
          <a:xfrm>
            <a:off x="4243868" y="6041286"/>
            <a:ext cx="2160720" cy="492443"/>
          </a:xfrm>
          <a:prstGeom prst="rect">
            <a:avLst/>
          </a:prstGeom>
          <a:solidFill>
            <a:srgbClr val="C00000"/>
          </a:solidFill>
        </p:spPr>
        <p:txBody>
          <a:bodyPr wrap="none" lIns="91440" tIns="91440" rIns="91440" bIns="9144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CUSTOMER DATA</a:t>
            </a:r>
          </a:p>
        </p:txBody>
      </p:sp>
      <p:sp>
        <p:nvSpPr>
          <p:cNvPr id="61" name="Freeform 55">
            <a:extLst>
              <a:ext uri="{FF2B5EF4-FFF2-40B4-BE49-F238E27FC236}">
                <a16:creationId xmlns:a16="http://schemas.microsoft.com/office/drawing/2014/main" id="{EB917580-423F-4DDF-9434-EE792B890397}"/>
              </a:ext>
            </a:extLst>
          </p:cNvPr>
          <p:cNvSpPr/>
          <p:nvPr/>
        </p:nvSpPr>
        <p:spPr>
          <a:xfrm>
            <a:off x="2122887"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0078D4">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2" name="Freeform 56">
            <a:extLst>
              <a:ext uri="{FF2B5EF4-FFF2-40B4-BE49-F238E27FC236}">
                <a16:creationId xmlns:a16="http://schemas.microsoft.com/office/drawing/2014/main" id="{CC2436A2-E1FC-4ADB-A4EC-ED03F41914BC}"/>
              </a:ext>
            </a:extLst>
          </p:cNvPr>
          <p:cNvSpPr/>
          <p:nvPr/>
        </p:nvSpPr>
        <p:spPr>
          <a:xfrm>
            <a:off x="2435203"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3" name="Freeform 57">
            <a:extLst>
              <a:ext uri="{FF2B5EF4-FFF2-40B4-BE49-F238E27FC236}">
                <a16:creationId xmlns:a16="http://schemas.microsoft.com/office/drawing/2014/main" id="{ECF767CF-693E-4B9E-8714-8ECCC524D90B}"/>
              </a:ext>
            </a:extLst>
          </p:cNvPr>
          <p:cNvSpPr/>
          <p:nvPr/>
        </p:nvSpPr>
        <p:spPr>
          <a:xfrm rot="10800000" flipH="1">
            <a:off x="1306674"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4" name="Freeform 58">
            <a:extLst>
              <a:ext uri="{FF2B5EF4-FFF2-40B4-BE49-F238E27FC236}">
                <a16:creationId xmlns:a16="http://schemas.microsoft.com/office/drawing/2014/main" id="{B0D778CA-5D75-4A1B-AA32-1DEE6BB046F6}"/>
              </a:ext>
            </a:extLst>
          </p:cNvPr>
          <p:cNvSpPr/>
          <p:nvPr/>
        </p:nvSpPr>
        <p:spPr>
          <a:xfrm>
            <a:off x="2758395"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5" name="Freeform 59">
            <a:extLst>
              <a:ext uri="{FF2B5EF4-FFF2-40B4-BE49-F238E27FC236}">
                <a16:creationId xmlns:a16="http://schemas.microsoft.com/office/drawing/2014/main" id="{D677C75D-07BA-484B-947B-C708092B52FF}"/>
              </a:ext>
            </a:extLst>
          </p:cNvPr>
          <p:cNvSpPr/>
          <p:nvPr/>
        </p:nvSpPr>
        <p:spPr>
          <a:xfrm>
            <a:off x="2543874"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69" name="Straight Connector 68">
            <a:extLst>
              <a:ext uri="{FF2B5EF4-FFF2-40B4-BE49-F238E27FC236}">
                <a16:creationId xmlns:a16="http://schemas.microsoft.com/office/drawing/2014/main" id="{13F1B806-7D18-4FFF-9239-C8DE750DDAB8}"/>
              </a:ext>
            </a:extLst>
          </p:cNvPr>
          <p:cNvCxnSpPr>
            <a:cxnSpLocks/>
          </p:cNvCxnSpPr>
          <p:nvPr/>
        </p:nvCxnSpPr>
        <p:spPr>
          <a:xfrm>
            <a:off x="7966134" y="1735811"/>
            <a:ext cx="0" cy="3952067"/>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F73D291-190D-43C1-AC11-AD5F368C99B3}"/>
              </a:ext>
            </a:extLst>
          </p:cNvPr>
          <p:cNvSpPr txBox="1"/>
          <p:nvPr/>
        </p:nvSpPr>
        <p:spPr>
          <a:xfrm>
            <a:off x="8214102" y="2185264"/>
            <a:ext cx="4222373" cy="3250121"/>
          </a:xfrm>
          <a:prstGeom prst="rect">
            <a:avLst/>
          </a:prstGeom>
          <a:noFill/>
        </p:spPr>
        <p:txBody>
          <a:bodyPr wrap="square" lIns="182880" tIns="146304" rIns="182880" bIns="146304" rtlCol="0">
            <a:spAutoFit/>
          </a:bodyPr>
          <a:lstStyle/>
          <a:p>
            <a:pPr lvl="0" defTabSz="914016">
              <a:defRPr/>
            </a:pPr>
            <a:r>
              <a:rPr lang="en-US" sz="2400" dirty="0">
                <a:latin typeface="+mj-lt"/>
              </a:rPr>
              <a:t>Enhanced monitoring</a:t>
            </a:r>
          </a:p>
          <a:p>
            <a:pPr lvl="0" defTabSz="914016">
              <a:defRPr/>
            </a:pPr>
            <a:endParaRPr lang="en-US" sz="2400" dirty="0">
              <a:latin typeface="+mj-lt"/>
            </a:endParaRPr>
          </a:p>
          <a:p>
            <a:pPr lvl="0" defTabSz="914016">
              <a:defRPr/>
            </a:pPr>
            <a:r>
              <a:rPr lang="en-US" sz="2400" dirty="0">
                <a:latin typeface="+mj-lt"/>
              </a:rPr>
              <a:t>Collecting of low-fidelity anomalous activity</a:t>
            </a:r>
          </a:p>
          <a:p>
            <a:pPr lvl="0" defTabSz="914016">
              <a:defRPr/>
            </a:pPr>
            <a:endParaRPr lang="en-US" sz="2400" dirty="0">
              <a:latin typeface="+mj-lt"/>
            </a:endParaRPr>
          </a:p>
          <a:p>
            <a:pPr lvl="0" defTabSz="914016">
              <a:defRPr/>
            </a:pPr>
            <a:r>
              <a:rPr lang="en-US" sz="2400" dirty="0">
                <a:latin typeface="+mj-lt"/>
              </a:rPr>
              <a:t>Monitoring PERF for traits</a:t>
            </a:r>
          </a:p>
          <a:p>
            <a:pPr lvl="0" defTabSz="914016">
              <a:defRPr/>
            </a:pPr>
            <a:endParaRPr lang="en-US" sz="2400" dirty="0">
              <a:latin typeface="+mj-lt"/>
            </a:endParaRPr>
          </a:p>
          <a:p>
            <a:pPr lvl="0" defTabSz="914016">
              <a:defRPr/>
            </a:pPr>
            <a:r>
              <a:rPr lang="en-US" sz="2400" dirty="0">
                <a:latin typeface="+mj-lt"/>
              </a:rPr>
              <a:t>Red Team / Blue Team</a:t>
            </a:r>
          </a:p>
        </p:txBody>
      </p:sp>
    </p:spTree>
    <p:extLst>
      <p:ext uri="{BB962C8B-B14F-4D97-AF65-F5344CB8AC3E}">
        <p14:creationId xmlns:p14="http://schemas.microsoft.com/office/powerpoint/2010/main" val="1598908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arn(outHorizontal)">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899271" y="1171520"/>
            <a:ext cx="10065641" cy="5192396"/>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2066239" y="1356186"/>
            <a:ext cx="7348015" cy="4779819"/>
          </a:xfrm>
          <a:prstGeom prst="rect">
            <a:avLst/>
          </a:prstGeom>
          <a:solidFill>
            <a:sysClr val="window" lastClr="FFFFFF"/>
          </a:solidFill>
          <a:ln w="28575" cap="flat" cmpd="sng" algn="ctr">
            <a:solidFill>
              <a:srgbClr val="4472C4"/>
            </a:solid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1197069" y="1171520"/>
            <a:ext cx="767844" cy="36933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800" dirty="0">
                <a:solidFill>
                  <a:srgbClr val="0070C0"/>
                </a:solidFill>
                <a:latin typeface="Segoe UI Semibold" panose="020B0702040204020203" pitchFamily="34" charset="0"/>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4164954" y="3426834"/>
            <a:ext cx="2867891" cy="180801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7242555" y="1657524"/>
            <a:ext cx="904009" cy="4208318"/>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9502376" y="3057166"/>
            <a:ext cx="1294168" cy="523220"/>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400" b="1" dirty="0">
                <a:solidFill>
                  <a:prstClr val="black">
                    <a:lumMod val="65000"/>
                    <a:lumOff val="35000"/>
                  </a:prstClr>
                </a:solidFill>
                <a:latin typeface="Calibri" panose="020F0502020204030204"/>
              </a:rPr>
              <a:t>TDS endpoint  </a:t>
            </a:r>
          </a:p>
          <a:p>
            <a:pPr defTabSz="914400">
              <a:defRPr/>
            </a:pPr>
            <a:r>
              <a:rPr lang="en-US" sz="1400" b="1" dirty="0">
                <a:solidFill>
                  <a:prstClr val="black">
                    <a:lumMod val="65000"/>
                    <a:lumOff val="35000"/>
                  </a:prstClr>
                </a:solidFill>
                <a:latin typeface="Calibri" panose="020F0502020204030204"/>
              </a:rPr>
              <a:t>(Private IP)</a:t>
            </a:r>
            <a:endParaRPr lang="en-US" sz="1400" b="1" dirty="0">
              <a:solidFill>
                <a:prstClr val="black">
                  <a:lumMod val="65000"/>
                  <a:lumOff val="35000"/>
                </a:prstClr>
              </a:solidFill>
              <a:latin typeface="Calibri" panose="020F0502020204030204"/>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479482" y="5044382"/>
            <a:ext cx="1432116" cy="228600"/>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615257" y="3589751"/>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Engine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4398711" y="4017022"/>
            <a:ext cx="1074782" cy="96792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SQL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Node Agent</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8698196" y="2801399"/>
            <a:ext cx="1432116" cy="228600"/>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421293" y="4837965"/>
            <a:ext cx="577971" cy="6206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8556432" y="2594982"/>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7389187" y="1820441"/>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7386043" y="2709282"/>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7386043" y="5044382"/>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964014" y="2905308"/>
            <a:ext cx="592418" cy="152400"/>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776849" y="3019608"/>
            <a:ext cx="609194" cy="1092686"/>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074185" y="2178767"/>
            <a:ext cx="3967266" cy="338554"/>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600" dirty="0">
                <a:solidFill>
                  <a:prstClr val="black"/>
                </a:solidFill>
                <a:latin typeface="Segoe UI Semibold" panose="020B0702040204020203" pitchFamily="34" charset="0"/>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795077" y="2488907"/>
            <a:ext cx="656395" cy="426792"/>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499003" y="4571532"/>
            <a:ext cx="656395" cy="426792"/>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4173938" y="3440675"/>
            <a:ext cx="112664" cy="1794177"/>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4181138" y="3432287"/>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4181015" y="3586938"/>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4180180" y="3745232"/>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4180923" y="3908797"/>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4180800" y="4063448"/>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4179965" y="4221742"/>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4089626" y="3919161"/>
            <a:ext cx="656395" cy="426792"/>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4181964" y="4371609"/>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4181841" y="4526260"/>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4181006" y="4684554"/>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4175976" y="4845742"/>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4175853" y="5000393"/>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999264" y="4500983"/>
            <a:ext cx="1399447" cy="647308"/>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4142600" y="3075242"/>
            <a:ext cx="1475532" cy="307777"/>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400" dirty="0">
                <a:solidFill>
                  <a:prstClr val="black"/>
                </a:solidFill>
                <a:latin typeface="Calibri" panose="020F0502020204030204"/>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402955" y="5299462"/>
            <a:ext cx="1591113" cy="523220"/>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400" b="1" dirty="0">
                <a:solidFill>
                  <a:prstClr val="black">
                    <a:lumMod val="65000"/>
                    <a:lumOff val="35000"/>
                  </a:prstClr>
                </a:solidFill>
                <a:latin typeface="Calibri" panose="020F0502020204030204"/>
              </a:rPr>
              <a:t>SQL Management (Public IP)</a:t>
            </a:r>
            <a:endParaRPr lang="en-US" sz="1400" b="1" dirty="0">
              <a:solidFill>
                <a:prstClr val="black">
                  <a:lumMod val="65000"/>
                  <a:lumOff val="35000"/>
                </a:prstClr>
              </a:solidFill>
              <a:latin typeface="Calibri" panose="020F0502020204030204"/>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360032" y="3640599"/>
            <a:ext cx="1804922" cy="1594253"/>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815798" y="2705141"/>
            <a:ext cx="3217047" cy="72050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616249" y="1662259"/>
            <a:ext cx="1477261" cy="931317"/>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285713" y="2284506"/>
            <a:ext cx="1551580" cy="36933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800" dirty="0">
                <a:solidFill>
                  <a:srgbClr val="0070C0"/>
                </a:solidFill>
                <a:latin typeface="Calibri" panose="020F0502020204030204"/>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360032" y="2709282"/>
            <a:ext cx="1477261" cy="931317"/>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grpSp>
      <p:grpSp>
        <p:nvGrpSpPr>
          <p:cNvPr id="182" name="Group 181">
            <a:extLst>
              <a:ext uri="{FF2B5EF4-FFF2-40B4-BE49-F238E27FC236}">
                <a16:creationId xmlns:a16="http://schemas.microsoft.com/office/drawing/2014/main" id="{2E5B5DC3-C8A6-4A08-9552-B754B6AD236D}"/>
              </a:ext>
            </a:extLst>
          </p:cNvPr>
          <p:cNvGrpSpPr/>
          <p:nvPr/>
        </p:nvGrpSpPr>
        <p:grpSpPr>
          <a:xfrm>
            <a:off x="1950480" y="6663713"/>
            <a:ext cx="1432116" cy="228600"/>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677743" y="6663648"/>
            <a:ext cx="1432116" cy="228600"/>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147387" y="6484632"/>
            <a:ext cx="2182008" cy="276999"/>
          </a:xfrm>
          <a:prstGeom prst="rect">
            <a:avLst/>
          </a:prstGeom>
          <a:noFill/>
        </p:spPr>
        <p:txBody>
          <a:bodyPr wrap="none" rtlCol="0" anchor="t">
            <a:spAutoFit/>
          </a:bodyPr>
          <a:lstStyle/>
          <a:p>
            <a:pPr defTabSz="914400">
              <a:defRPr/>
            </a:pPr>
            <a:r>
              <a:rPr lang="en-US" sz="1200" b="1" dirty="0">
                <a:solidFill>
                  <a:prstClr val="black"/>
                </a:solidFill>
                <a:latin typeface="Segoe UI Semibold" panose="020B0702040204020203" pitchFamily="34" charset="0"/>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861602" y="6479838"/>
            <a:ext cx="1944507" cy="276999"/>
          </a:xfrm>
          <a:prstGeom prst="rect">
            <a:avLst/>
          </a:prstGeom>
          <a:noFill/>
        </p:spPr>
        <p:txBody>
          <a:bodyPr wrap="none" rtlCol="0" anchor="t">
            <a:spAutoFit/>
          </a:bodyPr>
          <a:lstStyle/>
          <a:p>
            <a:pPr defTabSz="914400">
              <a:defRPr/>
            </a:pPr>
            <a:r>
              <a:rPr lang="en-US" sz="1200" b="1" dirty="0">
                <a:solidFill>
                  <a:prstClr val="black"/>
                </a:solidFill>
                <a:latin typeface="Segoe UI Semibold" panose="020B0702040204020203" pitchFamily="34" charset="0"/>
                <a:ea typeface="MS PGothic" charset="0"/>
                <a:cs typeface="Segoe UI Semibold" panose="020B0702040204020203" pitchFamily="34" charset="0"/>
              </a:rPr>
              <a:t>TDS endpoint (private IP)</a:t>
            </a:r>
          </a:p>
        </p:txBody>
      </p:sp>
      <p:grpSp>
        <p:nvGrpSpPr>
          <p:cNvPr id="190" name="Group 189">
            <a:extLst>
              <a:ext uri="{FF2B5EF4-FFF2-40B4-BE49-F238E27FC236}">
                <a16:creationId xmlns:a16="http://schemas.microsoft.com/office/drawing/2014/main" id="{15E95BFA-B6A0-4583-9149-0B3A306E7B42}"/>
              </a:ext>
            </a:extLst>
          </p:cNvPr>
          <p:cNvGrpSpPr/>
          <p:nvPr/>
        </p:nvGrpSpPr>
        <p:grpSpPr>
          <a:xfrm>
            <a:off x="9293650" y="1262549"/>
            <a:ext cx="652299" cy="653012"/>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9271787" y="1415318"/>
            <a:ext cx="453970" cy="276999"/>
          </a:xfrm>
          <a:prstGeom prst="rect">
            <a:avLst/>
          </a:prstGeom>
          <a:noFill/>
        </p:spPr>
        <p:txBody>
          <a:bodyPr wrap="none" rtlCol="0">
            <a:spAutoFit/>
          </a:bodyPr>
          <a:lstStyle/>
          <a:p>
            <a:pPr defTabSz="931863" fontAlgn="base">
              <a:spcBef>
                <a:spcPct val="0"/>
              </a:spcBef>
              <a:spcAft>
                <a:spcPct val="0"/>
              </a:spcAft>
            </a:pPr>
            <a:r>
              <a:rPr lang="en-US" sz="1200" dirty="0">
                <a:ea typeface="MS PGothic" charset="0"/>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C775-A5EE-4A58-83CF-DCE89373CAB2}"/>
              </a:ext>
            </a:extLst>
          </p:cNvPr>
          <p:cNvSpPr>
            <a:spLocks noGrp="1"/>
          </p:cNvSpPr>
          <p:nvPr>
            <p:ph type="title"/>
          </p:nvPr>
        </p:nvSpPr>
        <p:spPr/>
        <p:txBody>
          <a:bodyPr/>
          <a:lstStyle/>
          <a:p>
            <a:r>
              <a:rPr lang="en-US" dirty="0"/>
              <a:t>Platform/Service Security</a:t>
            </a:r>
          </a:p>
        </p:txBody>
      </p:sp>
      <p:sp>
        <p:nvSpPr>
          <p:cNvPr id="5" name="Content Placeholder 4">
            <a:extLst>
              <a:ext uri="{FF2B5EF4-FFF2-40B4-BE49-F238E27FC236}">
                <a16:creationId xmlns:a16="http://schemas.microsoft.com/office/drawing/2014/main" id="{8A2646AF-4076-4D9F-8E74-64E9D0819F63}"/>
              </a:ext>
            </a:extLst>
          </p:cNvPr>
          <p:cNvSpPr txBox="1">
            <a:spLocks/>
          </p:cNvSpPr>
          <p:nvPr/>
        </p:nvSpPr>
        <p:spPr>
          <a:xfrm>
            <a:off x="590940" y="1227449"/>
            <a:ext cx="8245187" cy="5136986"/>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solidFill>
                  <a:srgbClr val="0070C0"/>
                </a:solidFill>
                <a:latin typeface="Segoe UI Semibold" panose="020B0702040204020203" pitchFamily="34" charset="0"/>
                <a:cs typeface="Segoe UI Semibold" panose="020B0702040204020203" pitchFamily="34" charset="0"/>
              </a:rPr>
              <a:t>We assume breach…</a:t>
            </a:r>
          </a:p>
          <a:p>
            <a:pPr>
              <a:spcBef>
                <a:spcPts val="600"/>
              </a:spcBef>
            </a:pPr>
            <a:r>
              <a:rPr lang="en-US" sz="1800" dirty="0"/>
              <a:t>Enhanced monitoring of our Azure Assets</a:t>
            </a:r>
          </a:p>
          <a:p>
            <a:pPr>
              <a:spcBef>
                <a:spcPts val="600"/>
              </a:spcBef>
            </a:pPr>
            <a:r>
              <a:rPr lang="en-US" sz="1800" dirty="0"/>
              <a:t>Collection of low-fidelity anomalous activity (automated hunting)</a:t>
            </a:r>
          </a:p>
          <a:p>
            <a:pPr>
              <a:spcBef>
                <a:spcPts val="600"/>
              </a:spcBef>
            </a:pPr>
            <a:r>
              <a:rPr lang="en-US" sz="1800" dirty="0"/>
              <a:t>Monitoring PERF for traits of crypto currency mining</a:t>
            </a:r>
          </a:p>
          <a:p>
            <a:pPr>
              <a:spcBef>
                <a:spcPts val="600"/>
              </a:spcBef>
            </a:pPr>
            <a:r>
              <a:rPr lang="en-US" sz="1800" dirty="0"/>
              <a:t>… and large set of other detections that we don’t talk about publicly</a:t>
            </a:r>
          </a:p>
          <a:p>
            <a:pPr>
              <a:spcBef>
                <a:spcPts val="1200"/>
              </a:spcBef>
            </a:pPr>
            <a:endParaRPr lang="en-US" sz="1800" dirty="0"/>
          </a:p>
          <a:p>
            <a:pPr>
              <a:spcBef>
                <a:spcPts val="600"/>
              </a:spcBef>
            </a:pPr>
            <a:r>
              <a:rPr lang="en-US" sz="1800" dirty="0"/>
              <a:t>Attack team, </a:t>
            </a:r>
            <a:r>
              <a:rPr lang="en-US" sz="1800" dirty="0">
                <a:solidFill>
                  <a:srgbClr val="C00000"/>
                </a:solidFill>
              </a:rPr>
              <a:t>SQL Red Team</a:t>
            </a:r>
            <a:r>
              <a:rPr lang="en-US" sz="1800" dirty="0"/>
              <a:t>, tries to get in, gain a foothold, escalate privileges, and maintain persistence</a:t>
            </a:r>
          </a:p>
          <a:p>
            <a:pPr>
              <a:spcBef>
                <a:spcPts val="600"/>
              </a:spcBef>
            </a:pPr>
            <a:r>
              <a:rPr lang="en-US" sz="1800" dirty="0">
                <a:solidFill>
                  <a:schemeClr val="tx2"/>
                </a:solidFill>
              </a:rPr>
              <a:t>SQL Blue Team</a:t>
            </a:r>
            <a:r>
              <a:rPr lang="en-US" sz="1800" dirty="0"/>
              <a:t> practices defense-in-depth</a:t>
            </a:r>
          </a:p>
          <a:p>
            <a:pPr>
              <a:spcBef>
                <a:spcPts val="1200"/>
              </a:spcBef>
            </a:pPr>
            <a:endParaRPr lang="en-US" sz="1800" dirty="0"/>
          </a:p>
          <a:p>
            <a:pPr>
              <a:spcBef>
                <a:spcPts val="600"/>
              </a:spcBef>
            </a:pPr>
            <a:r>
              <a:rPr lang="en-US" sz="1800" dirty="0"/>
              <a:t>When we detect something, e.g., failed login attempts, we defend…</a:t>
            </a:r>
          </a:p>
          <a:p>
            <a:pPr>
              <a:spcBef>
                <a:spcPts val="600"/>
              </a:spcBef>
            </a:pPr>
            <a:r>
              <a:rPr lang="en-US" sz="1800" dirty="0"/>
              <a:t>If it involves customer, we will notify</a:t>
            </a:r>
          </a:p>
          <a:p>
            <a:pPr>
              <a:spcBef>
                <a:spcPts val="600"/>
              </a:spcBef>
            </a:pPr>
            <a:r>
              <a:rPr lang="en-US" sz="1800" dirty="0"/>
              <a:t>Many times this is the customer’s own security and compliance scanners! </a:t>
            </a:r>
          </a:p>
          <a:p>
            <a:pPr>
              <a:spcBef>
                <a:spcPts val="1200"/>
              </a:spcBef>
            </a:pPr>
            <a:endParaRPr lang="en-US" sz="1800" dirty="0"/>
          </a:p>
          <a:p>
            <a:endParaRPr lang="en-US" sz="3200" dirty="0"/>
          </a:p>
        </p:txBody>
      </p:sp>
    </p:spTree>
    <p:extLst>
      <p:ext uri="{BB962C8B-B14F-4D97-AF65-F5344CB8AC3E}">
        <p14:creationId xmlns:p14="http://schemas.microsoft.com/office/powerpoint/2010/main" val="544627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dirty="0"/>
              <a:t>Configuring authentication</a:t>
            </a:r>
          </a:p>
        </p:txBody>
      </p:sp>
      <p:sp>
        <p:nvSpPr>
          <p:cNvPr id="25" name="Oval 24">
            <a:extLst>
              <a:ext uri="{FF2B5EF4-FFF2-40B4-BE49-F238E27FC236}">
                <a16:creationId xmlns:a16="http://schemas.microsoft.com/office/drawing/2014/main" id="{8E07BA32-CE64-462F-BA1F-E493DBC2D6ED}"/>
              </a:ext>
            </a:extLst>
          </p:cNvPr>
          <p:cNvSpPr/>
          <p:nvPr/>
        </p:nvSpPr>
        <p:spPr bwMode="auto">
          <a:xfrm>
            <a:off x="40498" y="4348373"/>
            <a:ext cx="2493819" cy="2493819"/>
          </a:xfrm>
          <a:prstGeom prst="ellipse">
            <a:avLst/>
          </a:prstGeom>
          <a:noFill/>
          <a:ln w="1524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C3C5042-C3F4-4663-82D4-AAC25A1CBEBE}"/>
              </a:ext>
            </a:extLst>
          </p:cNvPr>
          <p:cNvSpPr/>
          <p:nvPr/>
        </p:nvSpPr>
        <p:spPr bwMode="auto">
          <a:xfrm>
            <a:off x="-190412" y="4118952"/>
            <a:ext cx="2947997" cy="2947997"/>
          </a:xfrm>
          <a:prstGeom prst="ellipse">
            <a:avLst/>
          </a:prstGeom>
          <a:noFill/>
          <a:ln w="1524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75EFC6F-0E1E-4210-916D-86904B44EFBE}"/>
              </a:ext>
            </a:extLst>
          </p:cNvPr>
          <p:cNvSpPr/>
          <p:nvPr/>
        </p:nvSpPr>
        <p:spPr bwMode="auto">
          <a:xfrm>
            <a:off x="-410521" y="3898843"/>
            <a:ext cx="3388213" cy="3388213"/>
          </a:xfrm>
          <a:prstGeom prst="ellipse">
            <a:avLst/>
          </a:prstGeom>
          <a:noFill/>
          <a:ln w="152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1EBE1E90-CF19-4556-B66C-9CBCA312D8D2}"/>
              </a:ext>
            </a:extLst>
          </p:cNvPr>
          <p:cNvSpPr/>
          <p:nvPr/>
        </p:nvSpPr>
        <p:spPr bwMode="auto">
          <a:xfrm>
            <a:off x="-638475" y="3670889"/>
            <a:ext cx="3844119" cy="384411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5D5DFCB-78D2-4980-A7DF-664DFCBC5263}"/>
              </a:ext>
            </a:extLst>
          </p:cNvPr>
          <p:cNvSpPr/>
          <p:nvPr/>
        </p:nvSpPr>
        <p:spPr bwMode="auto">
          <a:xfrm>
            <a:off x="-787878" y="3529990"/>
            <a:ext cx="4112584" cy="4112584"/>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167CAA47-DC27-4FB3-885A-048F3DB366C1}"/>
              </a:ext>
            </a:extLst>
          </p:cNvPr>
          <p:cNvSpPr/>
          <p:nvPr/>
        </p:nvSpPr>
        <p:spPr bwMode="auto">
          <a:xfrm>
            <a:off x="-1249310" y="3061172"/>
            <a:ext cx="5035229" cy="503522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AAE87A45-B0BE-4DB0-A097-4EA61C8E5A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079" y="4914441"/>
            <a:ext cx="977787" cy="1283720"/>
          </a:xfrm>
          <a:prstGeom prst="rect">
            <a:avLst/>
          </a:prstGeom>
        </p:spPr>
      </p:pic>
      <p:sp>
        <p:nvSpPr>
          <p:cNvPr id="32" name="Freeform 47">
            <a:extLst>
              <a:ext uri="{FF2B5EF4-FFF2-40B4-BE49-F238E27FC236}">
                <a16:creationId xmlns:a16="http://schemas.microsoft.com/office/drawing/2014/main" id="{112E50D9-3D75-4F01-A3DB-ADA2119132F1}"/>
              </a:ext>
            </a:extLst>
          </p:cNvPr>
          <p:cNvSpPr/>
          <p:nvPr/>
        </p:nvSpPr>
        <p:spPr>
          <a:xfrm>
            <a:off x="1297117"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33" name="TextBox 32">
            <a:extLst>
              <a:ext uri="{FF2B5EF4-FFF2-40B4-BE49-F238E27FC236}">
                <a16:creationId xmlns:a16="http://schemas.microsoft.com/office/drawing/2014/main" id="{0C7C1BF7-7A93-4BA5-B133-FC6B7D67B74E}"/>
              </a:ext>
            </a:extLst>
          </p:cNvPr>
          <p:cNvSpPr txBox="1"/>
          <p:nvPr/>
        </p:nvSpPr>
        <p:spPr>
          <a:xfrm>
            <a:off x="4234310" y="1748995"/>
            <a:ext cx="3439704" cy="492443"/>
          </a:xfrm>
          <a:prstGeom prst="rect">
            <a:avLst/>
          </a:prstGeom>
          <a:solidFill>
            <a:schemeClr val="bg2">
              <a:lumMod val="90000"/>
            </a:schemeClr>
          </a:solidFill>
        </p:spPr>
        <p:txBody>
          <a:bodyPr wrap="square" lIns="91440" tIns="91440" rIns="91440" bIns="91440" rtlCol="0">
            <a:spAutoFit/>
          </a:bodyPr>
          <a:lstStyle/>
          <a:p>
            <a:pPr algn="ctr"/>
            <a:r>
              <a:rPr lang="en-US" sz="2000" i="1" dirty="0">
                <a:solidFill>
                  <a:schemeClr val="bg1"/>
                </a:solidFill>
              </a:rPr>
              <a:t>PHYSICAL SECURITY</a:t>
            </a:r>
          </a:p>
        </p:txBody>
      </p:sp>
      <p:sp>
        <p:nvSpPr>
          <p:cNvPr id="34" name="Freeform 48">
            <a:extLst>
              <a:ext uri="{FF2B5EF4-FFF2-40B4-BE49-F238E27FC236}">
                <a16:creationId xmlns:a16="http://schemas.microsoft.com/office/drawing/2014/main" id="{8E5BF44A-6E02-43F0-9C79-99312EFBF3EE}"/>
              </a:ext>
            </a:extLst>
          </p:cNvPr>
          <p:cNvSpPr/>
          <p:nvPr/>
        </p:nvSpPr>
        <p:spPr>
          <a:xfrm>
            <a:off x="1677866"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35" name="TextBox 34">
            <a:extLst>
              <a:ext uri="{FF2B5EF4-FFF2-40B4-BE49-F238E27FC236}">
                <a16:creationId xmlns:a16="http://schemas.microsoft.com/office/drawing/2014/main" id="{059B8325-F386-4EB1-8F48-52CF926574F0}"/>
              </a:ext>
            </a:extLst>
          </p:cNvPr>
          <p:cNvSpPr txBox="1"/>
          <p:nvPr/>
        </p:nvSpPr>
        <p:spPr>
          <a:xfrm>
            <a:off x="4226019" y="2768618"/>
            <a:ext cx="3447995" cy="492443"/>
          </a:xfrm>
          <a:prstGeom prst="rect">
            <a:avLst/>
          </a:prstGeom>
          <a:solidFill>
            <a:schemeClr val="bg2">
              <a:lumMod val="90000"/>
            </a:schemeClr>
          </a:solidFill>
        </p:spPr>
        <p:txBody>
          <a:bodyPr wrap="square" lIns="91440" tIns="91440" rIns="91440" bIns="91440" rtlCol="0">
            <a:spAutoFit/>
          </a:bodyPr>
          <a:lstStyle/>
          <a:p>
            <a:pPr algn="ctr"/>
            <a:r>
              <a:rPr lang="en-US" sz="2000" dirty="0">
                <a:solidFill>
                  <a:schemeClr val="bg1"/>
                </a:solidFill>
              </a:rPr>
              <a:t>NETWORK SECURITY</a:t>
            </a:r>
          </a:p>
        </p:txBody>
      </p:sp>
      <p:sp>
        <p:nvSpPr>
          <p:cNvPr id="36" name="TextBox 35">
            <a:extLst>
              <a:ext uri="{FF2B5EF4-FFF2-40B4-BE49-F238E27FC236}">
                <a16:creationId xmlns:a16="http://schemas.microsoft.com/office/drawing/2014/main" id="{B3BC0091-B8F9-4380-BE28-37FF7EFB263D}"/>
              </a:ext>
            </a:extLst>
          </p:cNvPr>
          <p:cNvSpPr txBox="1"/>
          <p:nvPr/>
        </p:nvSpPr>
        <p:spPr>
          <a:xfrm>
            <a:off x="4226019" y="3263366"/>
            <a:ext cx="3447995" cy="492443"/>
          </a:xfrm>
          <a:prstGeom prst="rect">
            <a:avLst/>
          </a:prstGeom>
          <a:solidFill>
            <a:schemeClr val="bg2">
              <a:lumMod val="90000"/>
            </a:schemeClr>
          </a:solidFill>
        </p:spPr>
        <p:txBody>
          <a:bodyPr wrap="square" lIns="91440" tIns="91440" rIns="91440" bIns="91440" rtlCol="0">
            <a:spAutoFit/>
          </a:bodyPr>
          <a:lstStyle/>
          <a:p>
            <a:pPr algn="ctr"/>
            <a:r>
              <a:rPr lang="en-US" sz="2000" dirty="0">
                <a:solidFill>
                  <a:schemeClr val="bg1"/>
                </a:solidFill>
              </a:rPr>
              <a:t>PLATFORM SECURITY</a:t>
            </a:r>
          </a:p>
        </p:txBody>
      </p:sp>
      <p:sp>
        <p:nvSpPr>
          <p:cNvPr id="37" name="TextBox 36">
            <a:extLst>
              <a:ext uri="{FF2B5EF4-FFF2-40B4-BE49-F238E27FC236}">
                <a16:creationId xmlns:a16="http://schemas.microsoft.com/office/drawing/2014/main" id="{C38A5FB0-79E0-4FD8-9D94-884FADFC673B}"/>
              </a:ext>
            </a:extLst>
          </p:cNvPr>
          <p:cNvSpPr txBox="1"/>
          <p:nvPr/>
        </p:nvSpPr>
        <p:spPr>
          <a:xfrm>
            <a:off x="4226019" y="3843160"/>
            <a:ext cx="3459013" cy="492443"/>
          </a:xfrm>
          <a:prstGeom prst="rect">
            <a:avLst/>
          </a:prstGeom>
          <a:solidFill>
            <a:srgbClr val="00B0F0"/>
          </a:solidFill>
        </p:spPr>
        <p:txBody>
          <a:bodyPr wrap="square" lIns="91440" tIns="91440" rIns="91440" bIns="91440" rtlCol="0">
            <a:spAutoFit/>
          </a:bodyPr>
          <a:lstStyle/>
          <a:p>
            <a:pPr algn="ctr"/>
            <a:r>
              <a:rPr lang="en-US" sz="2000" dirty="0">
                <a:solidFill>
                  <a:schemeClr val="bg1"/>
                </a:solidFill>
              </a:rPr>
              <a:t>ACCESS MANAGEMENT</a:t>
            </a:r>
          </a:p>
        </p:txBody>
      </p:sp>
      <p:sp>
        <p:nvSpPr>
          <p:cNvPr id="38" name="TextBox 37">
            <a:extLst>
              <a:ext uri="{FF2B5EF4-FFF2-40B4-BE49-F238E27FC236}">
                <a16:creationId xmlns:a16="http://schemas.microsoft.com/office/drawing/2014/main" id="{2692AA22-CE14-40E0-8355-200C4DDE04C4}"/>
              </a:ext>
            </a:extLst>
          </p:cNvPr>
          <p:cNvSpPr txBox="1"/>
          <p:nvPr/>
        </p:nvSpPr>
        <p:spPr>
          <a:xfrm>
            <a:off x="4228524" y="4428039"/>
            <a:ext cx="3445490" cy="492443"/>
          </a:xfrm>
          <a:prstGeom prst="rect">
            <a:avLst/>
          </a:prstGeom>
          <a:solidFill>
            <a:schemeClr val="bg2">
              <a:lumMod val="75000"/>
            </a:schemeClr>
          </a:solidFill>
        </p:spPr>
        <p:txBody>
          <a:bodyPr wrap="square" lIns="91440" tIns="91440" rIns="91440" bIns="91440" rtlCol="0">
            <a:spAutoFit/>
          </a:bodyPr>
          <a:lstStyle/>
          <a:p>
            <a:pPr algn="ctr"/>
            <a:r>
              <a:rPr lang="en-US" sz="2000" dirty="0">
                <a:solidFill>
                  <a:schemeClr val="bg1"/>
                </a:solidFill>
              </a:rPr>
              <a:t>THREAT PROTECTION</a:t>
            </a:r>
          </a:p>
        </p:txBody>
      </p:sp>
      <p:sp>
        <p:nvSpPr>
          <p:cNvPr id="39" name="TextBox 38">
            <a:extLst>
              <a:ext uri="{FF2B5EF4-FFF2-40B4-BE49-F238E27FC236}">
                <a16:creationId xmlns:a16="http://schemas.microsoft.com/office/drawing/2014/main" id="{8A022D39-C361-4651-A621-39ACF7303333}"/>
              </a:ext>
            </a:extLst>
          </p:cNvPr>
          <p:cNvSpPr txBox="1"/>
          <p:nvPr/>
        </p:nvSpPr>
        <p:spPr>
          <a:xfrm>
            <a:off x="4226019" y="5014521"/>
            <a:ext cx="3447995" cy="492443"/>
          </a:xfrm>
          <a:prstGeom prst="rect">
            <a:avLst/>
          </a:prstGeom>
          <a:solidFill>
            <a:schemeClr val="bg2">
              <a:lumMod val="75000"/>
            </a:schemeClr>
          </a:solidFill>
        </p:spPr>
        <p:txBody>
          <a:bodyPr wrap="none" lIns="91440" tIns="91440" rIns="91440" bIns="91440" rtlCol="0">
            <a:spAutoFit/>
          </a:bodyPr>
          <a:lstStyle/>
          <a:p>
            <a:pPr algn="ctr"/>
            <a:r>
              <a:rPr lang="en-US" sz="2000" dirty="0">
                <a:solidFill>
                  <a:schemeClr val="bg1"/>
                </a:solidFill>
              </a:rPr>
              <a:t>INFORMATION PROTECTION</a:t>
            </a:r>
          </a:p>
        </p:txBody>
      </p:sp>
      <p:sp>
        <p:nvSpPr>
          <p:cNvPr id="40" name="TextBox 39">
            <a:extLst>
              <a:ext uri="{FF2B5EF4-FFF2-40B4-BE49-F238E27FC236}">
                <a16:creationId xmlns:a16="http://schemas.microsoft.com/office/drawing/2014/main" id="{7F8F4BE2-9134-4A07-89EE-BA6E3EC4A17B}"/>
              </a:ext>
            </a:extLst>
          </p:cNvPr>
          <p:cNvSpPr txBox="1"/>
          <p:nvPr/>
        </p:nvSpPr>
        <p:spPr>
          <a:xfrm>
            <a:off x="4234311" y="6041286"/>
            <a:ext cx="2160720" cy="492443"/>
          </a:xfrm>
          <a:prstGeom prst="rect">
            <a:avLst/>
          </a:prstGeom>
          <a:solidFill>
            <a:srgbClr val="C00000"/>
          </a:solidFill>
        </p:spPr>
        <p:txBody>
          <a:bodyPr wrap="none" lIns="91440" tIns="91440" rIns="91440" bIns="91440" rtlCol="0">
            <a:spAutoFit/>
          </a:bodyPr>
          <a:lstStyle/>
          <a:p>
            <a:pPr algn="l"/>
            <a:r>
              <a:rPr lang="en-US" sz="2000" dirty="0">
                <a:solidFill>
                  <a:schemeClr val="bg1"/>
                </a:solidFill>
              </a:rPr>
              <a:t>CUSTOMER DATA</a:t>
            </a:r>
          </a:p>
        </p:txBody>
      </p:sp>
      <p:sp>
        <p:nvSpPr>
          <p:cNvPr id="41" name="Freeform 55">
            <a:extLst>
              <a:ext uri="{FF2B5EF4-FFF2-40B4-BE49-F238E27FC236}">
                <a16:creationId xmlns:a16="http://schemas.microsoft.com/office/drawing/2014/main" id="{F6CBB395-665B-4D78-B871-E81C209BFDA9}"/>
              </a:ext>
            </a:extLst>
          </p:cNvPr>
          <p:cNvSpPr/>
          <p:nvPr/>
        </p:nvSpPr>
        <p:spPr>
          <a:xfrm>
            <a:off x="2113330"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42" name="Freeform 56">
            <a:extLst>
              <a:ext uri="{FF2B5EF4-FFF2-40B4-BE49-F238E27FC236}">
                <a16:creationId xmlns:a16="http://schemas.microsoft.com/office/drawing/2014/main" id="{38686DDB-6DA7-4227-8FDB-086385B3973E}"/>
              </a:ext>
            </a:extLst>
          </p:cNvPr>
          <p:cNvSpPr/>
          <p:nvPr/>
        </p:nvSpPr>
        <p:spPr>
          <a:xfrm>
            <a:off x="2425646"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43" name="Freeform 57">
            <a:extLst>
              <a:ext uri="{FF2B5EF4-FFF2-40B4-BE49-F238E27FC236}">
                <a16:creationId xmlns:a16="http://schemas.microsoft.com/office/drawing/2014/main" id="{5B89948A-950B-478C-BA12-29B6B0E95228}"/>
              </a:ext>
            </a:extLst>
          </p:cNvPr>
          <p:cNvSpPr/>
          <p:nvPr/>
        </p:nvSpPr>
        <p:spPr>
          <a:xfrm rot="10800000" flipH="1">
            <a:off x="1297117"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44" name="Freeform 58">
            <a:extLst>
              <a:ext uri="{FF2B5EF4-FFF2-40B4-BE49-F238E27FC236}">
                <a16:creationId xmlns:a16="http://schemas.microsoft.com/office/drawing/2014/main" id="{8FCF1A0F-30AB-49E6-AA58-E1E41D64E485}"/>
              </a:ext>
            </a:extLst>
          </p:cNvPr>
          <p:cNvSpPr/>
          <p:nvPr/>
        </p:nvSpPr>
        <p:spPr>
          <a:xfrm>
            <a:off x="2748838"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50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66" name="Freeform 59">
            <a:extLst>
              <a:ext uri="{FF2B5EF4-FFF2-40B4-BE49-F238E27FC236}">
                <a16:creationId xmlns:a16="http://schemas.microsoft.com/office/drawing/2014/main" id="{DEE2A60C-A512-4E76-8A54-4002CF868082}"/>
              </a:ext>
            </a:extLst>
          </p:cNvPr>
          <p:cNvSpPr/>
          <p:nvPr/>
        </p:nvSpPr>
        <p:spPr>
          <a:xfrm>
            <a:off x="2534317"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50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cxnSp>
        <p:nvCxnSpPr>
          <p:cNvPr id="5" name="Straight Connector 4">
            <a:extLst>
              <a:ext uri="{FF2B5EF4-FFF2-40B4-BE49-F238E27FC236}">
                <a16:creationId xmlns:a16="http://schemas.microsoft.com/office/drawing/2014/main" id="{4096EB1D-B3A6-4A93-946D-20620621BEEF}"/>
              </a:ext>
            </a:extLst>
          </p:cNvPr>
          <p:cNvCxnSpPr>
            <a:cxnSpLocks/>
          </p:cNvCxnSpPr>
          <p:nvPr/>
        </p:nvCxnSpPr>
        <p:spPr>
          <a:xfrm>
            <a:off x="7966134" y="1735811"/>
            <a:ext cx="0" cy="3952067"/>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8C91D17-2098-4F46-95D5-D852F651EEE5}"/>
              </a:ext>
            </a:extLst>
          </p:cNvPr>
          <p:cNvSpPr txBox="1"/>
          <p:nvPr/>
        </p:nvSpPr>
        <p:spPr>
          <a:xfrm>
            <a:off x="8260600" y="1689316"/>
            <a:ext cx="297491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latin typeface="+mj-lt"/>
              </a:rPr>
              <a:t>Azure Active Directory</a:t>
            </a:r>
          </a:p>
        </p:txBody>
      </p:sp>
      <p:sp>
        <p:nvSpPr>
          <p:cNvPr id="9" name="TextBox 8">
            <a:extLst>
              <a:ext uri="{FF2B5EF4-FFF2-40B4-BE49-F238E27FC236}">
                <a16:creationId xmlns:a16="http://schemas.microsoft.com/office/drawing/2014/main" id="{52DC0649-75A9-40E6-B476-756DF8888A02}"/>
              </a:ext>
            </a:extLst>
          </p:cNvPr>
          <p:cNvSpPr txBox="1"/>
          <p:nvPr/>
        </p:nvSpPr>
        <p:spPr>
          <a:xfrm>
            <a:off x="8214102" y="2464232"/>
            <a:ext cx="4222373" cy="2542234"/>
          </a:xfrm>
          <a:prstGeom prst="rect">
            <a:avLst/>
          </a:prstGeom>
          <a:noFill/>
        </p:spPr>
        <p:txBody>
          <a:bodyPr wrap="square" lIns="182880" tIns="146304" rIns="182880" bIns="146304" rtlCol="0">
            <a:spAutoFit/>
          </a:bodyPr>
          <a:lstStyle/>
          <a:p>
            <a:pPr lvl="0" defTabSz="914016">
              <a:defRPr/>
            </a:pPr>
            <a:r>
              <a:rPr lang="en-US" dirty="0"/>
              <a:t>Provides an alternative to SQL authentication.</a:t>
            </a:r>
          </a:p>
          <a:p>
            <a:pPr lvl="0" defTabSz="914016">
              <a:defRPr/>
            </a:pPr>
            <a:endParaRPr lang="en-US" dirty="0"/>
          </a:p>
          <a:p>
            <a:pPr lvl="0" defTabSz="914016">
              <a:defRPr/>
            </a:pPr>
            <a:r>
              <a:rPr lang="en-US" dirty="0"/>
              <a:t>Helps to stop the proliferation of user identities across Azure SQL logical servers and SQL DBs</a:t>
            </a:r>
          </a:p>
          <a:p>
            <a:pPr lvl="0" defTabSz="914016">
              <a:defRPr/>
            </a:pPr>
            <a:endParaRPr lang="en-US" dirty="0"/>
          </a:p>
          <a:p>
            <a:pPr lvl="0" defTabSz="914016">
              <a:defRPr/>
            </a:pPr>
            <a:r>
              <a:rPr lang="en-US" dirty="0"/>
              <a:t>Use benefits provided by Azure AD</a:t>
            </a:r>
          </a:p>
        </p:txBody>
      </p:sp>
    </p:spTree>
    <p:extLst>
      <p:ext uri="{BB962C8B-B14F-4D97-AF65-F5344CB8AC3E}">
        <p14:creationId xmlns:p14="http://schemas.microsoft.com/office/powerpoint/2010/main" val="15140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9F5F-3A95-4FC3-830B-98D0E3AB8FC2}"/>
              </a:ext>
            </a:extLst>
          </p:cNvPr>
          <p:cNvSpPr>
            <a:spLocks noGrp="1"/>
          </p:cNvSpPr>
          <p:nvPr>
            <p:ph type="title"/>
          </p:nvPr>
        </p:nvSpPr>
        <p:spPr/>
        <p:txBody>
          <a:bodyPr/>
          <a:lstStyle/>
          <a:p>
            <a:r>
              <a:rPr lang="en-US" dirty="0"/>
              <a:t>Azure Active Directory Authentication</a:t>
            </a:r>
          </a:p>
        </p:txBody>
      </p:sp>
      <p:sp>
        <p:nvSpPr>
          <p:cNvPr id="18" name="Rectangle 17">
            <a:extLst>
              <a:ext uri="{FF2B5EF4-FFF2-40B4-BE49-F238E27FC236}">
                <a16:creationId xmlns:a16="http://schemas.microsoft.com/office/drawing/2014/main" id="{530ECC6B-2AED-43E4-9BC9-6559F34F4552}"/>
              </a:ext>
            </a:extLst>
          </p:cNvPr>
          <p:cNvSpPr/>
          <p:nvPr/>
        </p:nvSpPr>
        <p:spPr bwMode="auto">
          <a:xfrm>
            <a:off x="4445820" y="1526589"/>
            <a:ext cx="3600885" cy="1918204"/>
          </a:xfrm>
          <a:prstGeom prst="rect">
            <a:avLst/>
          </a:prstGeom>
          <a:solidFill>
            <a:srgbClr val="75757A"/>
          </a:solidFill>
          <a:ln w="10795" cap="flat" cmpd="sng" algn="ctr">
            <a:noFill/>
            <a:prstDash val="solid"/>
          </a:ln>
          <a:effectLst/>
        </p:spPr>
        <p:txBody>
          <a:bodyPr rot="0" spcFirstLastPara="0" vertOverflow="overflow" horzOverflow="overflow" vert="horz" wrap="square" lIns="182776" tIns="146220" rIns="274203" bIns="146220" numCol="1" spcCol="0" rtlCol="0" fromWordArt="0" anchor="ctr" anchorCtr="0" forceAA="0" compatLnSpc="1">
            <a:prstTxWarp prst="textNoShape">
              <a:avLst/>
            </a:prstTxWarp>
            <a:noAutofit/>
          </a:bodyPr>
          <a:lstStyle/>
          <a:p>
            <a:pPr marL="0" marR="0" lvl="1" indent="0" algn="ctr" defTabSz="932205"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mn-cs"/>
              </a:rPr>
              <a:t>Simplified Permission Management</a:t>
            </a:r>
          </a:p>
          <a:p>
            <a:pPr marL="0" marR="0" lvl="1" indent="0" algn="ctr" defTabSz="93220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2525A95B-2076-41CA-8D3F-14D2592296C2}"/>
              </a:ext>
            </a:extLst>
          </p:cNvPr>
          <p:cNvSpPr/>
          <p:nvPr/>
        </p:nvSpPr>
        <p:spPr bwMode="auto">
          <a:xfrm>
            <a:off x="596711" y="1526590"/>
            <a:ext cx="3600885" cy="1918203"/>
          </a:xfrm>
          <a:prstGeom prst="rect">
            <a:avLst/>
          </a:prstGeom>
          <a:solidFill>
            <a:srgbClr val="FFFFFF">
              <a:lumMod val="75000"/>
            </a:srgbClr>
          </a:solidFill>
          <a:ln w="10795" cap="flat" cmpd="sng" algn="ctr">
            <a:noFill/>
            <a:prstDash val="solid"/>
            <a:headEnd type="none" w="med" len="med"/>
            <a:tailEnd type="none" w="med" len="med"/>
          </a:ln>
          <a:effectLst/>
        </p:spPr>
        <p:txBody>
          <a:bodyPr rot="0" spcFirstLastPara="0" vertOverflow="overflow" horzOverflow="overflow" vert="horz" wrap="square" lIns="182776" tIns="146220" rIns="274203" bIns="146220" numCol="1" spcCol="0" rtlCol="0" fromWordArt="0" anchor="ctr" anchorCtr="0" forceAA="0" compatLnSpc="1">
            <a:prstTxWarp prst="textNoShape">
              <a:avLst/>
            </a:prstTxWarp>
            <a:noAutofit/>
          </a:bodyPr>
          <a:lstStyle/>
          <a:p>
            <a:pPr marL="0" marR="0" lvl="0" indent="0" algn="ctr" defTabSz="932205"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mn-cs"/>
              </a:rPr>
              <a:t>Central ID Management  </a:t>
            </a:r>
          </a:p>
        </p:txBody>
      </p:sp>
      <p:sp>
        <p:nvSpPr>
          <p:cNvPr id="20" name="Rectangle 19">
            <a:extLst>
              <a:ext uri="{FF2B5EF4-FFF2-40B4-BE49-F238E27FC236}">
                <a16:creationId xmlns:a16="http://schemas.microsoft.com/office/drawing/2014/main" id="{E2D7F655-ED7C-4F60-8817-D6AECA31D522}"/>
              </a:ext>
            </a:extLst>
          </p:cNvPr>
          <p:cNvSpPr/>
          <p:nvPr/>
        </p:nvSpPr>
        <p:spPr bwMode="auto">
          <a:xfrm>
            <a:off x="8341356" y="1534992"/>
            <a:ext cx="3500027" cy="1915048"/>
          </a:xfrm>
          <a:prstGeom prst="rect">
            <a:avLst/>
          </a:prstGeom>
          <a:solidFill>
            <a:srgbClr val="000041"/>
          </a:solidFill>
          <a:ln w="10795" cap="flat" cmpd="sng" algn="ctr">
            <a:noFill/>
            <a:prstDash val="solid"/>
            <a:headEnd type="none" w="med" len="med"/>
            <a:tailEnd type="none" w="med" len="med"/>
          </a:ln>
          <a:effectLst/>
        </p:spPr>
        <p:txBody>
          <a:bodyPr rot="0" spcFirstLastPara="0" vertOverflow="overflow" horzOverflow="overflow" vert="horz" wrap="square" lIns="182776" tIns="146220" rIns="274203" bIns="146220" numCol="1" spcCol="0" rtlCol="0" fromWordArt="0" anchor="ctr" anchorCtr="0" forceAA="0" compatLnSpc="1">
            <a:prstTxWarp prst="textNoShape">
              <a:avLst/>
            </a:prstTxWarp>
            <a:noAutofit/>
          </a:bodyPr>
          <a:lstStyle/>
          <a:p>
            <a:pPr marL="0" marR="0" lvl="1" indent="0" algn="ctr" defTabSz="932205"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mn-cs"/>
              </a:rPr>
              <a:t>Can help you Eliminate Storing Passwords</a:t>
            </a:r>
          </a:p>
        </p:txBody>
      </p:sp>
      <p:sp>
        <p:nvSpPr>
          <p:cNvPr id="21" name="Rectangle 20">
            <a:extLst>
              <a:ext uri="{FF2B5EF4-FFF2-40B4-BE49-F238E27FC236}">
                <a16:creationId xmlns:a16="http://schemas.microsoft.com/office/drawing/2014/main" id="{47D43640-3AD8-4745-BF7F-A2F34839B23C}"/>
              </a:ext>
            </a:extLst>
          </p:cNvPr>
          <p:cNvSpPr/>
          <p:nvPr/>
        </p:nvSpPr>
        <p:spPr bwMode="auto">
          <a:xfrm>
            <a:off x="4358891" y="4337885"/>
            <a:ext cx="3640977" cy="1771196"/>
          </a:xfrm>
          <a:prstGeom prst="rect">
            <a:avLst/>
          </a:prstGeom>
          <a:solidFill>
            <a:srgbClr val="50E6FF"/>
          </a:solidFill>
          <a:ln w="10795" cap="flat" cmpd="sng" algn="ctr">
            <a:noFill/>
            <a:prstDash val="solid"/>
            <a:headEnd type="none" w="med" len="med"/>
            <a:tailEnd type="none" w="med" len="med"/>
          </a:ln>
          <a:effectLst/>
        </p:spPr>
        <p:txBody>
          <a:bodyPr rot="0" spcFirstLastPara="0" vertOverflow="overflow" horzOverflow="overflow" vert="horz" wrap="square" lIns="182776" tIns="146221" rIns="274203" bIns="146221" numCol="1" spcCol="0" rtlCol="0" fromWordArt="0" anchor="ctr" anchorCtr="0" forceAA="0" compatLnSpc="1">
            <a:prstTxWarp prst="textNoShape">
              <a:avLst/>
            </a:prstTxWarp>
            <a:noAutofit/>
          </a:bodyPr>
          <a:lstStyle/>
          <a:p>
            <a:pPr marL="0" marR="0" lvl="0" indent="0" algn="ctr" defTabSz="93218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a:ea typeface="+mn-ea"/>
                <a:cs typeface="+mn-cs"/>
              </a:rPr>
              <a:t>Flexible Configuration </a:t>
            </a:r>
          </a:p>
        </p:txBody>
      </p:sp>
      <p:sp>
        <p:nvSpPr>
          <p:cNvPr id="22" name="Rectangle 21">
            <a:extLst>
              <a:ext uri="{FF2B5EF4-FFF2-40B4-BE49-F238E27FC236}">
                <a16:creationId xmlns:a16="http://schemas.microsoft.com/office/drawing/2014/main" id="{6FB4CB16-238C-449D-8208-6742DC1A036C}"/>
              </a:ext>
            </a:extLst>
          </p:cNvPr>
          <p:cNvSpPr/>
          <p:nvPr/>
        </p:nvSpPr>
        <p:spPr bwMode="auto">
          <a:xfrm>
            <a:off x="8303078" y="4337884"/>
            <a:ext cx="3538304" cy="1771195"/>
          </a:xfrm>
          <a:prstGeom prst="rect">
            <a:avLst/>
          </a:prstGeom>
          <a:solidFill>
            <a:srgbClr val="EBEBEB"/>
          </a:solidFill>
          <a:ln w="10795" cap="flat" cmpd="sng" algn="ctr">
            <a:noFill/>
            <a:prstDash val="solid"/>
          </a:ln>
          <a:effectLst/>
        </p:spPr>
        <p:txBody>
          <a:bodyPr rot="0" spcFirstLastPara="0" vertOverflow="overflow" horzOverflow="overflow" vert="horz" wrap="square" lIns="182776" tIns="146221" rIns="274203" bIns="146221" numCol="1" spcCol="0" rtlCol="0" fromWordArt="0" anchor="ctr" anchorCtr="0" forceAA="0" compatLnSpc="1">
            <a:prstTxWarp prst="textNoShape">
              <a:avLst/>
            </a:prstTxWarp>
            <a:noAutofit/>
          </a:bodyPr>
          <a:lstStyle/>
          <a:p>
            <a:pPr marL="0" marR="0" lvl="1" indent="0" algn="ctr" defTabSz="93218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C3C41"/>
                </a:solidFill>
                <a:effectLst/>
                <a:uLnTx/>
                <a:uFillTx/>
                <a:latin typeface="Segoe UI Semilight"/>
                <a:ea typeface="+mn-ea"/>
                <a:cs typeface="+mn-cs"/>
              </a:rPr>
              <a:t>Supported in many Tools and Drivers</a:t>
            </a:r>
          </a:p>
        </p:txBody>
      </p:sp>
      <p:sp>
        <p:nvSpPr>
          <p:cNvPr id="23" name="Rectangle 22">
            <a:extLst>
              <a:ext uri="{FF2B5EF4-FFF2-40B4-BE49-F238E27FC236}">
                <a16:creationId xmlns:a16="http://schemas.microsoft.com/office/drawing/2014/main" id="{25611A28-4381-4C47-B6C5-4C7C7C84DBBC}"/>
              </a:ext>
            </a:extLst>
          </p:cNvPr>
          <p:cNvSpPr/>
          <p:nvPr/>
        </p:nvSpPr>
        <p:spPr bwMode="auto">
          <a:xfrm>
            <a:off x="596711" y="4337885"/>
            <a:ext cx="3458967" cy="1771196"/>
          </a:xfrm>
          <a:prstGeom prst="rect">
            <a:avLst/>
          </a:prstGeom>
          <a:solidFill>
            <a:srgbClr val="0078D3"/>
          </a:solidFill>
          <a:ln w="10795" cap="flat" cmpd="sng" algn="ctr">
            <a:noFill/>
            <a:prstDash val="solid"/>
            <a:headEnd type="none" w="med" len="med"/>
            <a:tailEnd type="none" w="med" len="med"/>
          </a:ln>
          <a:effectLst/>
        </p:spPr>
        <p:txBody>
          <a:bodyPr rot="0" spcFirstLastPara="0" vertOverflow="overflow" horzOverflow="overflow" vert="horz" wrap="square" lIns="182776" tIns="146221" rIns="274203" bIns="146221" numCol="1" spcCol="0" rtlCol="0" fromWordArt="0" anchor="ctr" anchorCtr="0" forceAA="0" compatLnSpc="1">
            <a:prstTxWarp prst="textNoShape">
              <a:avLst/>
            </a:prstTxWarp>
            <a:noAutofit/>
          </a:bodyPr>
          <a:lstStyle/>
          <a:p>
            <a:pPr marL="0" marR="0" lvl="1" indent="0" algn="ctr" defTabSz="93218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a:ea typeface="+mn-ea"/>
                <a:cs typeface="+mn-cs"/>
              </a:rPr>
              <a:t>Universal / Interactive Authentication</a:t>
            </a:r>
          </a:p>
        </p:txBody>
      </p:sp>
      <p:sp>
        <p:nvSpPr>
          <p:cNvPr id="24" name="TextBox 23">
            <a:extLst>
              <a:ext uri="{FF2B5EF4-FFF2-40B4-BE49-F238E27FC236}">
                <a16:creationId xmlns:a16="http://schemas.microsoft.com/office/drawing/2014/main" id="{B07172AF-B5F7-43AF-ADD5-F0E0E2F27917}"/>
              </a:ext>
            </a:extLst>
          </p:cNvPr>
          <p:cNvSpPr txBox="1"/>
          <p:nvPr/>
        </p:nvSpPr>
        <p:spPr>
          <a:xfrm>
            <a:off x="300416" y="3653574"/>
            <a:ext cx="5887262" cy="689934"/>
          </a:xfrm>
          <a:prstGeom prst="rect">
            <a:avLst/>
          </a:prstGeom>
          <a:noFill/>
        </p:spPr>
        <p:txBody>
          <a:bodyPr wrap="none" lIns="248694" tIns="198955" rIns="248694" bIns="198955" rtlCol="0">
            <a:spAutoFit/>
          </a:bodyPr>
          <a:lstStyle/>
          <a:p>
            <a:pPr defTabSz="932573">
              <a:lnSpc>
                <a:spcPct val="90000"/>
              </a:lnSpc>
              <a:spcAft>
                <a:spcPts val="816"/>
              </a:spcAft>
              <a:defRPr/>
            </a:pPr>
            <a:r>
              <a:rPr lang="en-US" sz="2040" dirty="0">
                <a:ln w="3175">
                  <a:noFill/>
                </a:ln>
                <a:gradFill>
                  <a:gsLst>
                    <a:gs pos="1250">
                      <a:srgbClr val="3C3C41"/>
                    </a:gs>
                    <a:gs pos="100000">
                      <a:srgbClr val="3C3C41"/>
                    </a:gs>
                  </a:gsLst>
                  <a:lin ang="5400000" scaled="0"/>
                </a:gradFill>
                <a:latin typeface="Segoe UI Semibold"/>
                <a:cs typeface="Segoe UI" pitchFamily="34" charset="0"/>
              </a:rPr>
              <a:t>With support for Multi-factor authentication</a:t>
            </a:r>
          </a:p>
        </p:txBody>
      </p:sp>
    </p:spTree>
    <p:extLst>
      <p:ext uri="{BB962C8B-B14F-4D97-AF65-F5344CB8AC3E}">
        <p14:creationId xmlns:p14="http://schemas.microsoft.com/office/powerpoint/2010/main" val="32511105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EBCF-7393-4E71-8FF1-F9481EDA8C5D}"/>
              </a:ext>
            </a:extLst>
          </p:cNvPr>
          <p:cNvSpPr>
            <a:spLocks noGrp="1"/>
          </p:cNvSpPr>
          <p:nvPr>
            <p:ph type="title"/>
          </p:nvPr>
        </p:nvSpPr>
        <p:spPr/>
        <p:txBody>
          <a:bodyPr/>
          <a:lstStyle/>
          <a:p>
            <a:r>
              <a:rPr lang="en-US" dirty="0"/>
              <a:t>Other Capabilities</a:t>
            </a:r>
          </a:p>
        </p:txBody>
      </p:sp>
      <p:sp>
        <p:nvSpPr>
          <p:cNvPr id="3" name="Text Placeholder 2">
            <a:extLst>
              <a:ext uri="{FF2B5EF4-FFF2-40B4-BE49-F238E27FC236}">
                <a16:creationId xmlns:a16="http://schemas.microsoft.com/office/drawing/2014/main" id="{B8D311F2-CCD6-4369-8498-66B06573FD8F}"/>
              </a:ext>
            </a:extLst>
          </p:cNvPr>
          <p:cNvSpPr>
            <a:spLocks noGrp="1"/>
          </p:cNvSpPr>
          <p:nvPr>
            <p:ph type="body" sz="quarter" idx="4294967295"/>
          </p:nvPr>
        </p:nvSpPr>
        <p:spPr>
          <a:xfrm>
            <a:off x="530937" y="1708150"/>
            <a:ext cx="9424988" cy="3339376"/>
          </a:xfrm>
        </p:spPr>
        <p:txBody>
          <a:bodyPr/>
          <a:lstStyle/>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Row-level security</a:t>
            </a:r>
          </a:p>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Data Discovery &amp; Classification </a:t>
            </a:r>
          </a:p>
          <a:p>
            <a:pPr marL="0" lvl="1" indent="0">
              <a:lnSpc>
                <a:spcPct val="150000"/>
              </a:lnSpc>
              <a:buNone/>
            </a:pPr>
            <a:r>
              <a:rPr lang="en-US" spc="-50" dirty="0">
                <a:latin typeface="+mj-lt"/>
              </a:rPr>
              <a:t>(very early prototype in preview for Azure SQL Database Singletons/Pools)</a:t>
            </a:r>
          </a:p>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Data Masking (dynamic, static in private preview)</a:t>
            </a:r>
          </a:p>
          <a:p>
            <a:pPr marL="0" indent="0">
              <a:lnSpc>
                <a:spcPct val="150000"/>
              </a:lnSpc>
              <a:buNone/>
            </a:pPr>
            <a:endParaRPr lang="en-US" sz="2800" dirty="0">
              <a:solidFill>
                <a:srgbClr val="002060"/>
              </a:solidFill>
              <a:latin typeface="+mn-lt"/>
            </a:endParaRPr>
          </a:p>
        </p:txBody>
      </p:sp>
    </p:spTree>
    <p:extLst>
      <p:ext uri="{BB962C8B-B14F-4D97-AF65-F5344CB8AC3E}">
        <p14:creationId xmlns:p14="http://schemas.microsoft.com/office/powerpoint/2010/main" val="296559297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951" y="950396"/>
            <a:ext cx="9327356" cy="553998"/>
          </a:xfrm>
        </p:spPr>
        <p:txBody>
          <a:bodyPr/>
          <a:lstStyle/>
          <a:p>
            <a:r>
              <a:rPr lang="en-US" sz="4000" dirty="0"/>
              <a:t>Demo</a:t>
            </a:r>
          </a:p>
        </p:txBody>
      </p:sp>
      <p:sp>
        <p:nvSpPr>
          <p:cNvPr id="4" name="Text Placeholder 3"/>
          <p:cNvSpPr>
            <a:spLocks noGrp="1"/>
          </p:cNvSpPr>
          <p:nvPr>
            <p:ph type="body" sz="quarter" idx="12"/>
          </p:nvPr>
        </p:nvSpPr>
        <p:spPr>
          <a:xfrm>
            <a:off x="596951" y="2698351"/>
            <a:ext cx="9327356" cy="369332"/>
          </a:xfrm>
        </p:spPr>
        <p:txBody>
          <a:bodyPr/>
          <a:lstStyle/>
          <a:p>
            <a:r>
              <a:rPr lang="en-US" sz="2400" dirty="0"/>
              <a:t>Azure Active Directory Integrated Authentication</a:t>
            </a:r>
          </a:p>
        </p:txBody>
      </p:sp>
    </p:spTree>
    <p:extLst>
      <p:ext uri="{BB962C8B-B14F-4D97-AF65-F5344CB8AC3E}">
        <p14:creationId xmlns:p14="http://schemas.microsoft.com/office/powerpoint/2010/main" val="159803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dirty="0"/>
              <a:t>Monitoring and auditing</a:t>
            </a:r>
          </a:p>
        </p:txBody>
      </p:sp>
      <p:sp>
        <p:nvSpPr>
          <p:cNvPr id="45" name="Oval 44">
            <a:extLst>
              <a:ext uri="{FF2B5EF4-FFF2-40B4-BE49-F238E27FC236}">
                <a16:creationId xmlns:a16="http://schemas.microsoft.com/office/drawing/2014/main" id="{680DE8F1-8A3A-45F2-85C1-51A9F9B3BDD7}"/>
              </a:ext>
            </a:extLst>
          </p:cNvPr>
          <p:cNvSpPr/>
          <p:nvPr/>
        </p:nvSpPr>
        <p:spPr bwMode="auto">
          <a:xfrm>
            <a:off x="52122" y="4348373"/>
            <a:ext cx="2493819" cy="2493819"/>
          </a:xfrm>
          <a:prstGeom prst="ellipse">
            <a:avLst/>
          </a:prstGeom>
          <a:noFill/>
          <a:ln w="1524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F0028267-E85B-4900-808A-D78D8176F8C7}"/>
              </a:ext>
            </a:extLst>
          </p:cNvPr>
          <p:cNvSpPr/>
          <p:nvPr/>
        </p:nvSpPr>
        <p:spPr bwMode="auto">
          <a:xfrm>
            <a:off x="-178788" y="4118952"/>
            <a:ext cx="2947997" cy="2947997"/>
          </a:xfrm>
          <a:prstGeom prst="ellipse">
            <a:avLst/>
          </a:prstGeom>
          <a:noFill/>
          <a:ln w="152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5BF23C8-D72A-488A-AB53-BF4E77BFD749}"/>
              </a:ext>
            </a:extLst>
          </p:cNvPr>
          <p:cNvSpPr/>
          <p:nvPr/>
        </p:nvSpPr>
        <p:spPr bwMode="auto">
          <a:xfrm>
            <a:off x="-398897" y="3898843"/>
            <a:ext cx="3388213" cy="3388213"/>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9EB1D56E-92DE-4532-B3D8-23D338001416}"/>
              </a:ext>
            </a:extLst>
          </p:cNvPr>
          <p:cNvSpPr/>
          <p:nvPr/>
        </p:nvSpPr>
        <p:spPr bwMode="auto">
          <a:xfrm>
            <a:off x="-626851" y="3670889"/>
            <a:ext cx="3844119" cy="384411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37764E34-3E93-440C-83CE-BFBD34A39379}"/>
              </a:ext>
            </a:extLst>
          </p:cNvPr>
          <p:cNvSpPr/>
          <p:nvPr/>
        </p:nvSpPr>
        <p:spPr bwMode="auto">
          <a:xfrm>
            <a:off x="-776254" y="3529990"/>
            <a:ext cx="4112584" cy="4112584"/>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B00E1A77-03A0-4B80-BD50-4D141B4110D1}"/>
              </a:ext>
            </a:extLst>
          </p:cNvPr>
          <p:cNvSpPr/>
          <p:nvPr/>
        </p:nvSpPr>
        <p:spPr bwMode="auto">
          <a:xfrm>
            <a:off x="-1237686" y="3061172"/>
            <a:ext cx="5035229" cy="503522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B7E0C8FA-9DAC-4F7B-9A81-A8C0C290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703" y="4914441"/>
            <a:ext cx="977787" cy="1283720"/>
          </a:xfrm>
          <a:prstGeom prst="rect">
            <a:avLst/>
          </a:prstGeom>
        </p:spPr>
      </p:pic>
      <p:sp>
        <p:nvSpPr>
          <p:cNvPr id="52" name="Freeform 47">
            <a:extLst>
              <a:ext uri="{FF2B5EF4-FFF2-40B4-BE49-F238E27FC236}">
                <a16:creationId xmlns:a16="http://schemas.microsoft.com/office/drawing/2014/main" id="{2ACAF5A9-44DC-4A28-8CFC-102A492ED92B}"/>
              </a:ext>
            </a:extLst>
          </p:cNvPr>
          <p:cNvSpPr/>
          <p:nvPr/>
        </p:nvSpPr>
        <p:spPr>
          <a:xfrm>
            <a:off x="1308741"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53" name="TextBox 52">
            <a:extLst>
              <a:ext uri="{FF2B5EF4-FFF2-40B4-BE49-F238E27FC236}">
                <a16:creationId xmlns:a16="http://schemas.microsoft.com/office/drawing/2014/main" id="{5646C8C8-4FB0-4FED-814E-3C08A8B8CCCC}"/>
              </a:ext>
            </a:extLst>
          </p:cNvPr>
          <p:cNvSpPr txBox="1"/>
          <p:nvPr/>
        </p:nvSpPr>
        <p:spPr>
          <a:xfrm>
            <a:off x="4245934" y="1748995"/>
            <a:ext cx="3439703" cy="492443"/>
          </a:xfrm>
          <a:prstGeom prst="rect">
            <a:avLst/>
          </a:prstGeom>
          <a:solidFill>
            <a:schemeClr val="bg2">
              <a:lumMod val="90000"/>
            </a:schemeClr>
          </a:solidFill>
        </p:spPr>
        <p:txBody>
          <a:bodyPr wrap="square" lIns="91440" tIns="91440" rIns="91440" bIns="91440" rtlCol="0">
            <a:spAutoFit/>
          </a:bodyPr>
          <a:lstStyle/>
          <a:p>
            <a:pPr algn="ctr"/>
            <a:r>
              <a:rPr lang="en-US" sz="2000" i="1" dirty="0">
                <a:solidFill>
                  <a:schemeClr val="bg1"/>
                </a:solidFill>
              </a:rPr>
              <a:t>PHYSICAL SECURITY</a:t>
            </a:r>
          </a:p>
        </p:txBody>
      </p:sp>
      <p:sp>
        <p:nvSpPr>
          <p:cNvPr id="54" name="Freeform 48">
            <a:extLst>
              <a:ext uri="{FF2B5EF4-FFF2-40B4-BE49-F238E27FC236}">
                <a16:creationId xmlns:a16="http://schemas.microsoft.com/office/drawing/2014/main" id="{B357FB6C-B240-4F2B-B12A-69F1BC5D7EA7}"/>
              </a:ext>
            </a:extLst>
          </p:cNvPr>
          <p:cNvSpPr/>
          <p:nvPr/>
        </p:nvSpPr>
        <p:spPr>
          <a:xfrm>
            <a:off x="1689490"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55" name="TextBox 54">
            <a:extLst>
              <a:ext uri="{FF2B5EF4-FFF2-40B4-BE49-F238E27FC236}">
                <a16:creationId xmlns:a16="http://schemas.microsoft.com/office/drawing/2014/main" id="{876F6E53-E27F-44BA-A50D-4CC33F1F104E}"/>
              </a:ext>
            </a:extLst>
          </p:cNvPr>
          <p:cNvSpPr txBox="1"/>
          <p:nvPr/>
        </p:nvSpPr>
        <p:spPr>
          <a:xfrm>
            <a:off x="4237644" y="2768618"/>
            <a:ext cx="3439702" cy="492443"/>
          </a:xfrm>
          <a:prstGeom prst="rect">
            <a:avLst/>
          </a:prstGeom>
          <a:solidFill>
            <a:schemeClr val="bg2">
              <a:lumMod val="90000"/>
            </a:schemeClr>
          </a:solidFill>
        </p:spPr>
        <p:txBody>
          <a:bodyPr wrap="square" lIns="91440" tIns="91440" rIns="91440" bIns="91440" rtlCol="0">
            <a:spAutoFit/>
          </a:bodyPr>
          <a:lstStyle/>
          <a:p>
            <a:pPr algn="ctr"/>
            <a:r>
              <a:rPr lang="en-US" sz="2000" dirty="0">
                <a:solidFill>
                  <a:schemeClr val="bg1"/>
                </a:solidFill>
              </a:rPr>
              <a:t>NETWORK SECURITY</a:t>
            </a:r>
          </a:p>
        </p:txBody>
      </p:sp>
      <p:sp>
        <p:nvSpPr>
          <p:cNvPr id="56" name="TextBox 55">
            <a:extLst>
              <a:ext uri="{FF2B5EF4-FFF2-40B4-BE49-F238E27FC236}">
                <a16:creationId xmlns:a16="http://schemas.microsoft.com/office/drawing/2014/main" id="{15D8FA2D-8E49-43E4-978C-91D589AD6401}"/>
              </a:ext>
            </a:extLst>
          </p:cNvPr>
          <p:cNvSpPr txBox="1"/>
          <p:nvPr/>
        </p:nvSpPr>
        <p:spPr>
          <a:xfrm>
            <a:off x="4237644" y="3263366"/>
            <a:ext cx="3439702" cy="492443"/>
          </a:xfrm>
          <a:prstGeom prst="rect">
            <a:avLst/>
          </a:prstGeom>
          <a:solidFill>
            <a:schemeClr val="bg2">
              <a:lumMod val="90000"/>
            </a:schemeClr>
          </a:solidFill>
        </p:spPr>
        <p:txBody>
          <a:bodyPr wrap="square" lIns="91440" tIns="91440" rIns="91440" bIns="91440" rtlCol="0">
            <a:spAutoFit/>
          </a:bodyPr>
          <a:lstStyle/>
          <a:p>
            <a:pPr algn="ctr"/>
            <a:r>
              <a:rPr lang="en-US" sz="2000" dirty="0">
                <a:solidFill>
                  <a:schemeClr val="bg1"/>
                </a:solidFill>
              </a:rPr>
              <a:t>PLATFORM SECURITY</a:t>
            </a:r>
          </a:p>
        </p:txBody>
      </p:sp>
      <p:sp>
        <p:nvSpPr>
          <p:cNvPr id="57" name="TextBox 56">
            <a:extLst>
              <a:ext uri="{FF2B5EF4-FFF2-40B4-BE49-F238E27FC236}">
                <a16:creationId xmlns:a16="http://schemas.microsoft.com/office/drawing/2014/main" id="{563A98B9-05CC-44CA-927B-488C2F72417E}"/>
              </a:ext>
            </a:extLst>
          </p:cNvPr>
          <p:cNvSpPr txBox="1"/>
          <p:nvPr/>
        </p:nvSpPr>
        <p:spPr>
          <a:xfrm>
            <a:off x="4237643" y="3843160"/>
            <a:ext cx="3439701" cy="492443"/>
          </a:xfrm>
          <a:prstGeom prst="rect">
            <a:avLst/>
          </a:prstGeom>
          <a:solidFill>
            <a:schemeClr val="bg2">
              <a:lumMod val="90000"/>
            </a:schemeClr>
          </a:solidFill>
        </p:spPr>
        <p:txBody>
          <a:bodyPr wrap="square" lIns="91440" tIns="91440" rIns="91440" bIns="91440" rtlCol="0">
            <a:spAutoFit/>
          </a:bodyPr>
          <a:lstStyle/>
          <a:p>
            <a:pPr algn="ctr"/>
            <a:r>
              <a:rPr lang="en-US" sz="2000" dirty="0">
                <a:solidFill>
                  <a:schemeClr val="bg1"/>
                </a:solidFill>
              </a:rPr>
              <a:t>ACCESS MANAGEMENT</a:t>
            </a:r>
          </a:p>
        </p:txBody>
      </p:sp>
      <p:sp>
        <p:nvSpPr>
          <p:cNvPr id="58" name="TextBox 57">
            <a:extLst>
              <a:ext uri="{FF2B5EF4-FFF2-40B4-BE49-F238E27FC236}">
                <a16:creationId xmlns:a16="http://schemas.microsoft.com/office/drawing/2014/main" id="{C4601901-7FED-4028-9E9A-A56CCC60837D}"/>
              </a:ext>
            </a:extLst>
          </p:cNvPr>
          <p:cNvSpPr txBox="1"/>
          <p:nvPr/>
        </p:nvSpPr>
        <p:spPr>
          <a:xfrm>
            <a:off x="4240148" y="4428039"/>
            <a:ext cx="3437196" cy="492443"/>
          </a:xfrm>
          <a:prstGeom prst="rect">
            <a:avLst/>
          </a:prstGeom>
          <a:solidFill>
            <a:srgbClr val="00B050"/>
          </a:solidFill>
        </p:spPr>
        <p:txBody>
          <a:bodyPr wrap="square" lIns="91440" tIns="91440" rIns="91440" bIns="91440" rtlCol="0">
            <a:spAutoFit/>
          </a:bodyPr>
          <a:lstStyle/>
          <a:p>
            <a:pPr algn="ctr"/>
            <a:r>
              <a:rPr lang="en-US" sz="2000" dirty="0">
                <a:solidFill>
                  <a:schemeClr val="bg1"/>
                </a:solidFill>
              </a:rPr>
              <a:t>THREAT PROTECTION</a:t>
            </a:r>
          </a:p>
        </p:txBody>
      </p:sp>
      <p:sp>
        <p:nvSpPr>
          <p:cNvPr id="59" name="TextBox 58">
            <a:extLst>
              <a:ext uri="{FF2B5EF4-FFF2-40B4-BE49-F238E27FC236}">
                <a16:creationId xmlns:a16="http://schemas.microsoft.com/office/drawing/2014/main" id="{AC1D1BDA-87F7-438F-B326-91C5510F1E11}"/>
              </a:ext>
            </a:extLst>
          </p:cNvPr>
          <p:cNvSpPr txBox="1"/>
          <p:nvPr/>
        </p:nvSpPr>
        <p:spPr>
          <a:xfrm>
            <a:off x="4237643" y="5012918"/>
            <a:ext cx="3447995" cy="492443"/>
          </a:xfrm>
          <a:prstGeom prst="rect">
            <a:avLst/>
          </a:prstGeom>
          <a:solidFill>
            <a:schemeClr val="bg2">
              <a:lumMod val="75000"/>
            </a:schemeClr>
          </a:solidFill>
        </p:spPr>
        <p:txBody>
          <a:bodyPr wrap="none" lIns="91440" tIns="91440" rIns="91440" bIns="91440" rtlCol="0">
            <a:spAutoFit/>
          </a:bodyPr>
          <a:lstStyle/>
          <a:p>
            <a:pPr algn="ctr"/>
            <a:r>
              <a:rPr lang="en-US" sz="2000" dirty="0">
                <a:solidFill>
                  <a:schemeClr val="bg1"/>
                </a:solidFill>
              </a:rPr>
              <a:t>INFORMATION PROTECTION</a:t>
            </a:r>
          </a:p>
        </p:txBody>
      </p:sp>
      <p:sp>
        <p:nvSpPr>
          <p:cNvPr id="60" name="TextBox 59">
            <a:extLst>
              <a:ext uri="{FF2B5EF4-FFF2-40B4-BE49-F238E27FC236}">
                <a16:creationId xmlns:a16="http://schemas.microsoft.com/office/drawing/2014/main" id="{6A93C671-178E-43CD-9E75-F0C10337FAD7}"/>
              </a:ext>
            </a:extLst>
          </p:cNvPr>
          <p:cNvSpPr txBox="1"/>
          <p:nvPr/>
        </p:nvSpPr>
        <p:spPr>
          <a:xfrm>
            <a:off x="4245935" y="6041286"/>
            <a:ext cx="2160720" cy="492443"/>
          </a:xfrm>
          <a:prstGeom prst="rect">
            <a:avLst/>
          </a:prstGeom>
          <a:solidFill>
            <a:srgbClr val="C00000"/>
          </a:solidFill>
        </p:spPr>
        <p:txBody>
          <a:bodyPr wrap="none" lIns="91440" tIns="91440" rIns="91440" bIns="91440" rtlCol="0">
            <a:spAutoFit/>
          </a:bodyPr>
          <a:lstStyle/>
          <a:p>
            <a:pPr algn="l"/>
            <a:r>
              <a:rPr lang="en-US" sz="2000" dirty="0">
                <a:solidFill>
                  <a:schemeClr val="bg1"/>
                </a:solidFill>
              </a:rPr>
              <a:t>CUSTOMER DATA</a:t>
            </a:r>
          </a:p>
        </p:txBody>
      </p:sp>
      <p:sp>
        <p:nvSpPr>
          <p:cNvPr id="61" name="Freeform 55">
            <a:extLst>
              <a:ext uri="{FF2B5EF4-FFF2-40B4-BE49-F238E27FC236}">
                <a16:creationId xmlns:a16="http://schemas.microsoft.com/office/drawing/2014/main" id="{271D1255-2E41-4719-BA01-22F4A2927D1D}"/>
              </a:ext>
            </a:extLst>
          </p:cNvPr>
          <p:cNvSpPr/>
          <p:nvPr/>
        </p:nvSpPr>
        <p:spPr>
          <a:xfrm>
            <a:off x="2124954"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62" name="Freeform 56">
            <a:extLst>
              <a:ext uri="{FF2B5EF4-FFF2-40B4-BE49-F238E27FC236}">
                <a16:creationId xmlns:a16="http://schemas.microsoft.com/office/drawing/2014/main" id="{630D055C-E605-474C-8275-CEEFA38C5A56}"/>
              </a:ext>
            </a:extLst>
          </p:cNvPr>
          <p:cNvSpPr/>
          <p:nvPr/>
        </p:nvSpPr>
        <p:spPr>
          <a:xfrm>
            <a:off x="2437270"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63" name="Freeform 57">
            <a:extLst>
              <a:ext uri="{FF2B5EF4-FFF2-40B4-BE49-F238E27FC236}">
                <a16:creationId xmlns:a16="http://schemas.microsoft.com/office/drawing/2014/main" id="{6B2B2620-2C76-4FAA-A9F7-116F3935B4D1}"/>
              </a:ext>
            </a:extLst>
          </p:cNvPr>
          <p:cNvSpPr/>
          <p:nvPr/>
        </p:nvSpPr>
        <p:spPr>
          <a:xfrm rot="10800000" flipH="1">
            <a:off x="1308741"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64" name="Freeform 59">
            <a:extLst>
              <a:ext uri="{FF2B5EF4-FFF2-40B4-BE49-F238E27FC236}">
                <a16:creationId xmlns:a16="http://schemas.microsoft.com/office/drawing/2014/main" id="{46C5346B-8506-4275-BEC0-CE782C10CF36}"/>
              </a:ext>
            </a:extLst>
          </p:cNvPr>
          <p:cNvSpPr/>
          <p:nvPr/>
        </p:nvSpPr>
        <p:spPr>
          <a:xfrm>
            <a:off x="2545941"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50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65" name="Freeform 58">
            <a:extLst>
              <a:ext uri="{FF2B5EF4-FFF2-40B4-BE49-F238E27FC236}">
                <a16:creationId xmlns:a16="http://schemas.microsoft.com/office/drawing/2014/main" id="{1D50A375-41C7-404E-B145-7FF62D42A494}"/>
              </a:ext>
            </a:extLst>
          </p:cNvPr>
          <p:cNvSpPr/>
          <p:nvPr/>
        </p:nvSpPr>
        <p:spPr>
          <a:xfrm>
            <a:off x="2760462"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dirty="0">
              <a:solidFill>
                <a:srgbClr val="FFFFFF"/>
              </a:solidFill>
              <a:latin typeface="Segoe UI"/>
              <a:ea typeface=""/>
              <a:cs typeface=""/>
            </a:endParaRPr>
          </a:p>
        </p:txBody>
      </p:sp>
      <p:sp>
        <p:nvSpPr>
          <p:cNvPr id="67" name="Text Placeholder 2">
            <a:extLst>
              <a:ext uri="{FF2B5EF4-FFF2-40B4-BE49-F238E27FC236}">
                <a16:creationId xmlns:a16="http://schemas.microsoft.com/office/drawing/2014/main" id="{9F03470B-A8CF-4500-9C8F-93446413C66E}"/>
              </a:ext>
            </a:extLst>
          </p:cNvPr>
          <p:cNvSpPr txBox="1">
            <a:spLocks/>
          </p:cNvSpPr>
          <p:nvPr/>
        </p:nvSpPr>
        <p:spPr>
          <a:xfrm>
            <a:off x="8216033" y="1605451"/>
            <a:ext cx="3693112" cy="464036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SQL Auditing</a:t>
            </a:r>
          </a:p>
          <a:p>
            <a:pPr lvl="1">
              <a:spcBef>
                <a:spcPts val="1200"/>
              </a:spcBef>
            </a:pPr>
            <a:r>
              <a:rPr lang="en-US" sz="1800" dirty="0"/>
              <a:t>Integration with Log Analytics </a:t>
            </a:r>
            <a:br>
              <a:rPr lang="en-US" sz="1800" dirty="0"/>
            </a:br>
            <a:r>
              <a:rPr lang="en-US" sz="1800" dirty="0"/>
              <a:t>and Event Hubs for SQL DB</a:t>
            </a:r>
          </a:p>
          <a:p>
            <a:pPr lvl="1">
              <a:spcBef>
                <a:spcPts val="1200"/>
              </a:spcBef>
            </a:pPr>
            <a:r>
              <a:rPr lang="en-US" sz="1800" dirty="0"/>
              <a:t>Singletons/pools (coming to </a:t>
            </a:r>
            <a:br>
              <a:rPr lang="en-US" sz="1800" dirty="0"/>
            </a:br>
            <a:r>
              <a:rPr lang="en-US" sz="1800" dirty="0"/>
              <a:t>M.I. soon)</a:t>
            </a:r>
          </a:p>
          <a:p>
            <a:endParaRPr lang="en-US" dirty="0">
              <a:solidFill>
                <a:srgbClr val="008272"/>
              </a:solidFill>
            </a:endParaRPr>
          </a:p>
          <a:p>
            <a:r>
              <a:rPr lang="en-US" dirty="0"/>
              <a:t>Advanced Threat Protection</a:t>
            </a:r>
          </a:p>
          <a:p>
            <a:pPr lvl="1">
              <a:spcBef>
                <a:spcPts val="1200"/>
              </a:spcBef>
            </a:pPr>
            <a:r>
              <a:rPr lang="en-US" sz="1800" dirty="0"/>
              <a:t>Vulnerability Assessment</a:t>
            </a:r>
          </a:p>
          <a:p>
            <a:pPr lvl="1">
              <a:spcBef>
                <a:spcPts val="1200"/>
              </a:spcBef>
            </a:pPr>
            <a:r>
              <a:rPr lang="en-US" sz="1800" dirty="0"/>
              <a:t>Threat Monitoring (3 classes </a:t>
            </a:r>
            <a:br>
              <a:rPr lang="en-US" sz="1800" dirty="0"/>
            </a:br>
            <a:r>
              <a:rPr lang="en-US" sz="1800" dirty="0"/>
              <a:t>of threats)</a:t>
            </a:r>
          </a:p>
        </p:txBody>
      </p:sp>
      <p:cxnSp>
        <p:nvCxnSpPr>
          <p:cNvPr id="68" name="Straight Connector 67">
            <a:extLst>
              <a:ext uri="{FF2B5EF4-FFF2-40B4-BE49-F238E27FC236}">
                <a16:creationId xmlns:a16="http://schemas.microsoft.com/office/drawing/2014/main" id="{14377BE9-CA9C-445C-9526-FED0704AE0D9}"/>
              </a:ext>
            </a:extLst>
          </p:cNvPr>
          <p:cNvCxnSpPr>
            <a:cxnSpLocks/>
          </p:cNvCxnSpPr>
          <p:nvPr/>
        </p:nvCxnSpPr>
        <p:spPr>
          <a:xfrm>
            <a:off x="7966134" y="1735811"/>
            <a:ext cx="0" cy="3952067"/>
          </a:xfrm>
          <a:prstGeom prst="line">
            <a:avLst/>
          </a:prstGeom>
          <a:ln>
            <a:solidFill>
              <a:srgbClr val="008C7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41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outHorizontal)">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p:cNvSpPr txBox="1"/>
          <p:nvPr/>
        </p:nvSpPr>
        <p:spPr>
          <a:xfrm>
            <a:off x="9395863" y="6587978"/>
            <a:ext cx="2442863" cy="209385"/>
          </a:xfrm>
          <a:prstGeom prst="rect">
            <a:avLst/>
          </a:prstGeom>
          <a:noFill/>
        </p:spPr>
        <p:txBody>
          <a:bodyPr wrap="none" lIns="93247" tIns="46623" rIns="93247" bIns="46623" rtlCol="0">
            <a:spAutoFit/>
          </a:bodyPr>
          <a:lstStyle/>
          <a:p>
            <a:pPr algn="r" defTabSz="932418">
              <a:lnSpc>
                <a:spcPct val="90000"/>
              </a:lnSpc>
              <a:defRPr/>
            </a:pPr>
            <a:r>
              <a:rPr lang="en-US" sz="816" baseline="30000" dirty="0">
                <a:solidFill>
                  <a:srgbClr val="353535"/>
                </a:solidFill>
                <a:latin typeface="Segoe UI Semilight"/>
              </a:rPr>
              <a:t>1</a:t>
            </a:r>
            <a:r>
              <a:rPr lang="en-US" sz="816" dirty="0">
                <a:solidFill>
                  <a:srgbClr val="353535"/>
                </a:solidFill>
                <a:latin typeface="Segoe UI Semilight"/>
              </a:rPr>
              <a:t>Pie Chart *IDC Worldwide DB Forecast Dec 2016 </a:t>
            </a:r>
          </a:p>
        </p:txBody>
      </p:sp>
      <p:graphicFrame>
        <p:nvGraphicFramePr>
          <p:cNvPr id="21" name="Chart 20">
            <a:extLst>
              <a:ext uri="{FF2B5EF4-FFF2-40B4-BE49-F238E27FC236}">
                <a16:creationId xmlns:a16="http://schemas.microsoft.com/office/drawing/2014/main" id="{07B45752-1B17-4711-A109-F61E3E487CC5}"/>
              </a:ext>
            </a:extLst>
          </p:cNvPr>
          <p:cNvGraphicFramePr>
            <a:graphicFrameLocks/>
          </p:cNvGraphicFramePr>
          <p:nvPr>
            <p:extLst/>
          </p:nvPr>
        </p:nvGraphicFramePr>
        <p:xfrm>
          <a:off x="5658200" y="1501028"/>
          <a:ext cx="5875209" cy="4956133"/>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a:extLst>
              <a:ext uri="{FF2B5EF4-FFF2-40B4-BE49-F238E27FC236}">
                <a16:creationId xmlns:a16="http://schemas.microsoft.com/office/drawing/2014/main" id="{6FAE76BC-2FC3-4564-ACDD-B860121351C6}"/>
              </a:ext>
            </a:extLst>
          </p:cNvPr>
          <p:cNvGrpSpPr/>
          <p:nvPr/>
        </p:nvGrpSpPr>
        <p:grpSpPr>
          <a:xfrm>
            <a:off x="5009414" y="1986445"/>
            <a:ext cx="7042298" cy="4577584"/>
            <a:chOff x="2597556" y="1965090"/>
            <a:chExt cx="6904841" cy="4488235"/>
          </a:xfrm>
        </p:grpSpPr>
        <p:sp>
          <p:nvSpPr>
            <p:cNvPr id="23" name="Rectangle 22">
              <a:extLst>
                <a:ext uri="{FF2B5EF4-FFF2-40B4-BE49-F238E27FC236}">
                  <a16:creationId xmlns:a16="http://schemas.microsoft.com/office/drawing/2014/main" id="{8A74C114-C952-4675-ABD5-A2BD3099F6CC}"/>
                </a:ext>
              </a:extLst>
            </p:cNvPr>
            <p:cNvSpPr/>
            <p:nvPr/>
          </p:nvSpPr>
          <p:spPr>
            <a:xfrm>
              <a:off x="2597556" y="2161172"/>
              <a:ext cx="1477786" cy="1602352"/>
            </a:xfrm>
            <a:prstGeom prst="rect">
              <a:avLst/>
            </a:prstGeom>
            <a:ln w="19050">
              <a:noFill/>
              <a:miter lim="800000"/>
            </a:ln>
          </p:spPr>
          <p:txBody>
            <a:bodyPr wrap="square" tIns="46630" anchor="t" anchorCtr="0">
              <a:spAutoFit/>
            </a:bodyPr>
            <a:lstStyle/>
            <a:p>
              <a:pPr algn="r" defTabSz="932597">
                <a:spcAft>
                  <a:spcPts val="1020"/>
                </a:spcAft>
                <a:defRPr/>
              </a:pPr>
              <a:r>
                <a:rPr lang="en-US" sz="1428" b="1" dirty="0">
                  <a:solidFill>
                    <a:srgbClr val="0078D7"/>
                  </a:solidFill>
                  <a:latin typeface="Segoe UI Semibold"/>
                  <a:ea typeface="Segoe UI Semibold" charset="0"/>
                  <a:cs typeface="Segoe UI Semibold" charset="0"/>
                </a:rPr>
                <a:t>Modernizing </a:t>
              </a:r>
              <a:br>
                <a:rPr lang="en-US" sz="1428" b="1" dirty="0">
                  <a:solidFill>
                    <a:srgbClr val="0078D7"/>
                  </a:solidFill>
                  <a:latin typeface="Segoe UI Semibold"/>
                  <a:ea typeface="Segoe UI Semibold" charset="0"/>
                  <a:cs typeface="Segoe UI Semibold" charset="0"/>
                </a:rPr>
              </a:br>
              <a:r>
                <a:rPr lang="en-US" sz="1428" b="1" dirty="0">
                  <a:solidFill>
                    <a:srgbClr val="0078D7"/>
                  </a:solidFill>
                  <a:latin typeface="Segoe UI Semibold"/>
                  <a:ea typeface="Segoe UI Semibold" charset="0"/>
                  <a:cs typeface="Segoe UI Semibold" charset="0"/>
                </a:rPr>
                <a:t>opportunity with SQL Server</a:t>
              </a:r>
            </a:p>
            <a:p>
              <a:pPr algn="r" defTabSz="932597">
                <a:spcAft>
                  <a:spcPts val="1224"/>
                </a:spcAft>
                <a:defRPr/>
              </a:pPr>
              <a:r>
                <a:rPr lang="en-US" sz="1224" dirty="0">
                  <a:solidFill>
                    <a:prstClr val="black"/>
                  </a:solidFill>
                  <a:latin typeface="Segoe UI"/>
                  <a:cs typeface="Segoe UI Semilight" panose="020B0402040204020203" pitchFamily="34" charset="0"/>
                </a:rPr>
                <a:t>37% of all units run Microsoft, &gt;50% of units run 2008/R2 </a:t>
              </a:r>
              <a:br>
                <a:rPr lang="en-US" sz="1224" dirty="0">
                  <a:solidFill>
                    <a:prstClr val="black"/>
                  </a:solidFill>
                  <a:latin typeface="Segoe UI"/>
                  <a:cs typeface="Segoe UI Semilight" panose="020B0402040204020203" pitchFamily="34" charset="0"/>
                </a:rPr>
              </a:br>
              <a:r>
                <a:rPr lang="en-US" sz="1224" dirty="0">
                  <a:solidFill>
                    <a:prstClr val="black"/>
                  </a:solidFill>
                  <a:latin typeface="Segoe UI"/>
                  <a:cs typeface="Segoe UI Semilight" panose="020B0402040204020203" pitchFamily="34" charset="0"/>
                </a:rPr>
                <a:t>or older</a:t>
              </a:r>
              <a:r>
                <a:rPr lang="en-US" sz="1224" baseline="30000" dirty="0">
                  <a:solidFill>
                    <a:prstClr val="black"/>
                  </a:solidFill>
                  <a:latin typeface="Segoe UI"/>
                  <a:cs typeface="Segoe UI Semilight" panose="020B0402040204020203" pitchFamily="34" charset="0"/>
                </a:rPr>
                <a:t>2</a:t>
              </a:r>
            </a:p>
          </p:txBody>
        </p:sp>
        <p:sp>
          <p:nvSpPr>
            <p:cNvPr id="25" name="Rectangle 24">
              <a:extLst>
                <a:ext uri="{FF2B5EF4-FFF2-40B4-BE49-F238E27FC236}">
                  <a16:creationId xmlns:a16="http://schemas.microsoft.com/office/drawing/2014/main" id="{2080531F-1E9B-434F-ACEB-7CA704345485}"/>
                </a:ext>
              </a:extLst>
            </p:cNvPr>
            <p:cNvSpPr/>
            <p:nvPr/>
          </p:nvSpPr>
          <p:spPr>
            <a:xfrm flipH="1">
              <a:off x="8024612" y="1965090"/>
              <a:ext cx="1477785" cy="312073"/>
            </a:xfrm>
            <a:prstGeom prst="rect">
              <a:avLst/>
            </a:prstGeom>
            <a:ln w="19050">
              <a:noFill/>
              <a:miter lim="800000"/>
            </a:ln>
          </p:spPr>
          <p:txBody>
            <a:bodyPr wrap="square" tIns="46630" anchor="t" anchorCtr="0">
              <a:spAutoFit/>
            </a:bodyPr>
            <a:lstStyle/>
            <a:p>
              <a:pPr defTabSz="932597">
                <a:defRPr/>
              </a:pPr>
              <a:r>
                <a:rPr lang="en-US" sz="1428" b="1" kern="0" dirty="0">
                  <a:solidFill>
                    <a:srgbClr val="0078D7">
                      <a:lumMod val="60000"/>
                      <a:lumOff val="40000"/>
                    </a:srgbClr>
                  </a:solidFill>
                  <a:latin typeface="Segoe UI Semibold"/>
                  <a:ea typeface="Segoe UI Semibold" charset="0"/>
                  <a:cs typeface="Segoe UI Semibold" charset="0"/>
                </a:rPr>
                <a:t>Non Relational</a:t>
              </a:r>
            </a:p>
          </p:txBody>
        </p:sp>
        <p:sp>
          <p:nvSpPr>
            <p:cNvPr id="29" name="Rectangle 28">
              <a:extLst>
                <a:ext uri="{FF2B5EF4-FFF2-40B4-BE49-F238E27FC236}">
                  <a16:creationId xmlns:a16="http://schemas.microsoft.com/office/drawing/2014/main" id="{2E4F07B0-8495-4ADC-9389-ADEC35CB34E9}"/>
                </a:ext>
              </a:extLst>
            </p:cNvPr>
            <p:cNvSpPr/>
            <p:nvPr/>
          </p:nvSpPr>
          <p:spPr>
            <a:xfrm flipH="1">
              <a:off x="8024611" y="3227281"/>
              <a:ext cx="1477785" cy="312073"/>
            </a:xfrm>
            <a:prstGeom prst="rect">
              <a:avLst/>
            </a:prstGeom>
            <a:ln w="19050">
              <a:noFill/>
              <a:miter lim="800000"/>
            </a:ln>
          </p:spPr>
          <p:txBody>
            <a:bodyPr wrap="square" tIns="46630" anchor="t" anchorCtr="0">
              <a:spAutoFit/>
            </a:bodyPr>
            <a:lstStyle/>
            <a:p>
              <a:pPr defTabSz="932597">
                <a:defRPr/>
              </a:pPr>
              <a:r>
                <a:rPr lang="en-US" sz="1428" b="1" kern="0" dirty="0">
                  <a:solidFill>
                    <a:srgbClr val="0078D7">
                      <a:lumMod val="60000"/>
                      <a:lumOff val="40000"/>
                    </a:srgbClr>
                  </a:solidFill>
                  <a:latin typeface="Segoe UI Semibold"/>
                  <a:ea typeface="Segoe UI Semibold" charset="0"/>
                  <a:cs typeface="Segoe UI Semibold" charset="0"/>
                </a:rPr>
                <a:t>Open source</a:t>
              </a:r>
            </a:p>
          </p:txBody>
        </p:sp>
        <p:grpSp>
          <p:nvGrpSpPr>
            <p:cNvPr id="30" name="Group 29">
              <a:extLst>
                <a:ext uri="{FF2B5EF4-FFF2-40B4-BE49-F238E27FC236}">
                  <a16:creationId xmlns:a16="http://schemas.microsoft.com/office/drawing/2014/main" id="{B6754E56-75E9-49C6-BD0C-263EDFB4D234}"/>
                </a:ext>
              </a:extLst>
            </p:cNvPr>
            <p:cNvGrpSpPr/>
            <p:nvPr/>
          </p:nvGrpSpPr>
          <p:grpSpPr>
            <a:xfrm>
              <a:off x="4098218" y="2128148"/>
              <a:ext cx="3840329" cy="3804732"/>
              <a:chOff x="4218252" y="1689995"/>
              <a:chExt cx="3840329" cy="3804732"/>
            </a:xfrm>
          </p:grpSpPr>
          <p:sp>
            <p:nvSpPr>
              <p:cNvPr id="35" name="Arc 34">
                <a:extLst>
                  <a:ext uri="{FF2B5EF4-FFF2-40B4-BE49-F238E27FC236}">
                    <a16:creationId xmlns:a16="http://schemas.microsoft.com/office/drawing/2014/main" id="{AE8ACFE1-A18F-4F73-ADA6-4548148FD99E}"/>
                  </a:ext>
                </a:extLst>
              </p:cNvPr>
              <p:cNvSpPr/>
              <p:nvPr/>
            </p:nvSpPr>
            <p:spPr>
              <a:xfrm rot="13500000">
                <a:off x="4253848" y="1689994"/>
                <a:ext cx="3804732" cy="3804734"/>
              </a:xfrm>
              <a:prstGeom prst="arc">
                <a:avLst>
                  <a:gd name="adj1" fmla="val 16257418"/>
                  <a:gd name="adj2" fmla="val 2670709"/>
                </a:avLst>
              </a:prstGeom>
              <a:noFill/>
              <a:ln w="9525" cap="flat" cmpd="sng" algn="ctr">
                <a:solidFill>
                  <a:srgbClr val="0078D7"/>
                </a:solidFill>
                <a:prstDash val="solid"/>
                <a:headEnd type="none"/>
                <a:tailEnd type="none"/>
              </a:ln>
              <a:effectLst/>
            </p:spPr>
            <p:txBody>
              <a:bodyPr rtlCol="0" anchor="ctr"/>
              <a:lstStyle/>
              <a:p>
                <a:pPr algn="ctr" defTabSz="932597">
                  <a:defRPr/>
                </a:pPr>
                <a:endParaRPr lang="en-US" sz="1836" kern="0" dirty="0">
                  <a:solidFill>
                    <a:srgbClr val="353535"/>
                  </a:solidFill>
                  <a:latin typeface="Segoe UI Semibold"/>
                </a:endParaRPr>
              </a:p>
            </p:txBody>
          </p:sp>
          <p:cxnSp>
            <p:nvCxnSpPr>
              <p:cNvPr id="36" name="Straight Connector 35">
                <a:extLst>
                  <a:ext uri="{FF2B5EF4-FFF2-40B4-BE49-F238E27FC236}">
                    <a16:creationId xmlns:a16="http://schemas.microsoft.com/office/drawing/2014/main" id="{37E7B0FE-074F-4557-BD96-EA56564282CC}"/>
                  </a:ext>
                </a:extLst>
              </p:cNvPr>
              <p:cNvCxnSpPr>
                <a:cxnSpLocks/>
              </p:cNvCxnSpPr>
              <p:nvPr/>
            </p:nvCxnSpPr>
            <p:spPr>
              <a:xfrm>
                <a:off x="4218252" y="1897100"/>
                <a:ext cx="1054891" cy="0"/>
              </a:xfrm>
              <a:prstGeom prst="line">
                <a:avLst/>
              </a:prstGeom>
              <a:noFill/>
              <a:ln w="9525" cap="flat" cmpd="sng" algn="ctr">
                <a:solidFill>
                  <a:srgbClr val="0078D7"/>
                </a:solidFill>
                <a:prstDash val="solid"/>
                <a:headEnd type="none"/>
                <a:tailEnd type="none"/>
              </a:ln>
              <a:effectLst/>
            </p:spPr>
          </p:cxnSp>
        </p:grpSp>
        <p:cxnSp>
          <p:nvCxnSpPr>
            <p:cNvPr id="37" name="Straight Connector 36">
              <a:extLst>
                <a:ext uri="{FF2B5EF4-FFF2-40B4-BE49-F238E27FC236}">
                  <a16:creationId xmlns:a16="http://schemas.microsoft.com/office/drawing/2014/main" id="{2C3BD515-1341-42E5-8A3A-60C7487D3B15}"/>
                </a:ext>
              </a:extLst>
            </p:cNvPr>
            <p:cNvCxnSpPr>
              <a:cxnSpLocks/>
            </p:cNvCxnSpPr>
            <p:nvPr/>
          </p:nvCxnSpPr>
          <p:spPr>
            <a:xfrm flipH="1">
              <a:off x="7851925" y="3400754"/>
              <a:ext cx="183026" cy="0"/>
            </a:xfrm>
            <a:prstGeom prst="line">
              <a:avLst/>
            </a:prstGeom>
            <a:noFill/>
            <a:ln w="9525" cap="flat" cmpd="sng" algn="ctr">
              <a:solidFill>
                <a:srgbClr val="81B1D7"/>
              </a:solidFill>
              <a:prstDash val="solid"/>
              <a:headEnd type="none"/>
              <a:tailEnd type="none"/>
            </a:ln>
            <a:effectLst/>
          </p:spPr>
        </p:cxnSp>
        <p:sp>
          <p:nvSpPr>
            <p:cNvPr id="38" name="Arc 37">
              <a:extLst>
                <a:ext uri="{FF2B5EF4-FFF2-40B4-BE49-F238E27FC236}">
                  <a16:creationId xmlns:a16="http://schemas.microsoft.com/office/drawing/2014/main" id="{ACEBD17C-82E0-4453-B96B-79AD9CA0623D}"/>
                </a:ext>
              </a:extLst>
            </p:cNvPr>
            <p:cNvSpPr/>
            <p:nvPr/>
          </p:nvSpPr>
          <p:spPr>
            <a:xfrm rot="19031082">
              <a:off x="4152655" y="2133379"/>
              <a:ext cx="3808496" cy="3808498"/>
            </a:xfrm>
            <a:prstGeom prst="arc">
              <a:avLst>
                <a:gd name="adj1" fmla="val 19765113"/>
                <a:gd name="adj2" fmla="val 2538953"/>
              </a:avLst>
            </a:prstGeom>
            <a:noFill/>
            <a:ln w="9525" cap="flat" cmpd="sng" algn="ctr">
              <a:solidFill>
                <a:srgbClr val="81B1D7"/>
              </a:solidFill>
              <a:prstDash val="solid"/>
              <a:headEnd type="none"/>
              <a:tailEnd type="none"/>
            </a:ln>
            <a:effectLst/>
          </p:spPr>
          <p:txBody>
            <a:bodyPr rtlCol="0" anchor="ctr"/>
            <a:lstStyle/>
            <a:p>
              <a:pPr algn="ctr" defTabSz="932597">
                <a:defRPr/>
              </a:pPr>
              <a:endParaRPr lang="en-US" sz="1836" kern="0" dirty="0">
                <a:solidFill>
                  <a:srgbClr val="353535"/>
                </a:solidFill>
                <a:latin typeface="Segoe UI Semibold"/>
              </a:endParaRPr>
            </a:p>
          </p:txBody>
        </p:sp>
        <p:sp>
          <p:nvSpPr>
            <p:cNvPr id="39" name="Arc 38">
              <a:extLst>
                <a:ext uri="{FF2B5EF4-FFF2-40B4-BE49-F238E27FC236}">
                  <a16:creationId xmlns:a16="http://schemas.microsoft.com/office/drawing/2014/main" id="{C0D08CF5-70BD-4619-9CEA-FBC8490C5E06}"/>
                </a:ext>
              </a:extLst>
            </p:cNvPr>
            <p:cNvSpPr/>
            <p:nvPr/>
          </p:nvSpPr>
          <p:spPr>
            <a:xfrm rot="16518990">
              <a:off x="4184446" y="2129349"/>
              <a:ext cx="3806924" cy="3806926"/>
            </a:xfrm>
            <a:prstGeom prst="arc">
              <a:avLst>
                <a:gd name="adj1" fmla="val 21290701"/>
                <a:gd name="adj2" fmla="val 490278"/>
              </a:avLst>
            </a:prstGeom>
            <a:noFill/>
            <a:ln w="9525" cap="flat" cmpd="sng" algn="ctr">
              <a:solidFill>
                <a:srgbClr val="81B1D7"/>
              </a:solidFill>
              <a:prstDash val="solid"/>
              <a:headEnd type="none"/>
              <a:tailEnd type="none"/>
            </a:ln>
            <a:effectLst/>
          </p:spPr>
          <p:txBody>
            <a:bodyPr rtlCol="0" anchor="ctr"/>
            <a:lstStyle/>
            <a:p>
              <a:pPr algn="ctr" defTabSz="932597">
                <a:defRPr/>
              </a:pPr>
              <a:endParaRPr lang="en-US" sz="1836" kern="0" dirty="0">
                <a:solidFill>
                  <a:srgbClr val="353535"/>
                </a:solidFill>
                <a:latin typeface="Segoe UI Semibold"/>
              </a:endParaRPr>
            </a:p>
          </p:txBody>
        </p:sp>
        <p:sp>
          <p:nvSpPr>
            <p:cNvPr id="41" name="Arc 40">
              <a:extLst>
                <a:ext uri="{FF2B5EF4-FFF2-40B4-BE49-F238E27FC236}">
                  <a16:creationId xmlns:a16="http://schemas.microsoft.com/office/drawing/2014/main" id="{5458C45C-82D7-429B-B62C-13D2C2961127}"/>
                </a:ext>
              </a:extLst>
            </p:cNvPr>
            <p:cNvSpPr/>
            <p:nvPr/>
          </p:nvSpPr>
          <p:spPr>
            <a:xfrm rot="19031082">
              <a:off x="4152657" y="2133379"/>
              <a:ext cx="3808496" cy="3808498"/>
            </a:xfrm>
            <a:prstGeom prst="arc">
              <a:avLst>
                <a:gd name="adj1" fmla="val 2610794"/>
                <a:gd name="adj2" fmla="val 6977515"/>
              </a:avLst>
            </a:prstGeom>
            <a:noFill/>
            <a:ln w="9525" cap="flat" cmpd="sng" algn="ctr">
              <a:solidFill>
                <a:srgbClr val="D2D2D2"/>
              </a:solidFill>
              <a:prstDash val="solid"/>
              <a:headEnd type="none"/>
              <a:tailEnd type="none"/>
            </a:ln>
            <a:effectLst/>
          </p:spPr>
          <p:txBody>
            <a:bodyPr rtlCol="0" anchor="ctr"/>
            <a:lstStyle/>
            <a:p>
              <a:pPr algn="ctr" defTabSz="932597">
                <a:defRPr/>
              </a:pPr>
              <a:endParaRPr lang="en-US" sz="1836" kern="0" dirty="0">
                <a:solidFill>
                  <a:srgbClr val="353535"/>
                </a:solidFill>
                <a:latin typeface="Segoe UI Semibold"/>
              </a:endParaRPr>
            </a:p>
          </p:txBody>
        </p:sp>
        <p:sp>
          <p:nvSpPr>
            <p:cNvPr id="42" name="Arc 41">
              <a:extLst>
                <a:ext uri="{FF2B5EF4-FFF2-40B4-BE49-F238E27FC236}">
                  <a16:creationId xmlns:a16="http://schemas.microsoft.com/office/drawing/2014/main" id="{4127ED2F-8F25-4132-B5BF-D4EC66EB798F}"/>
                </a:ext>
              </a:extLst>
            </p:cNvPr>
            <p:cNvSpPr/>
            <p:nvPr/>
          </p:nvSpPr>
          <p:spPr>
            <a:xfrm rot="19031082">
              <a:off x="4152657" y="2133379"/>
              <a:ext cx="3808496" cy="3808498"/>
            </a:xfrm>
            <a:prstGeom prst="arc">
              <a:avLst>
                <a:gd name="adj1" fmla="val 7034490"/>
                <a:gd name="adj2" fmla="val 10652734"/>
              </a:avLst>
            </a:prstGeom>
            <a:noFill/>
            <a:ln w="9525" cap="flat" cmpd="sng" algn="ctr">
              <a:solidFill>
                <a:srgbClr val="81B1D7"/>
              </a:solidFill>
              <a:prstDash val="solid"/>
              <a:headEnd type="none"/>
              <a:tailEnd type="none"/>
            </a:ln>
            <a:effectLst/>
          </p:spPr>
          <p:txBody>
            <a:bodyPr rtlCol="0" anchor="ctr"/>
            <a:lstStyle/>
            <a:p>
              <a:pPr algn="ctr" defTabSz="932597">
                <a:defRPr/>
              </a:pPr>
              <a:endParaRPr lang="en-US" sz="1836" kern="0" dirty="0">
                <a:solidFill>
                  <a:srgbClr val="353535"/>
                </a:solidFill>
                <a:latin typeface="Segoe UI Semibold"/>
              </a:endParaRPr>
            </a:p>
          </p:txBody>
        </p:sp>
        <p:sp>
          <p:nvSpPr>
            <p:cNvPr id="43" name="Rectangle 42">
              <a:extLst>
                <a:ext uri="{FF2B5EF4-FFF2-40B4-BE49-F238E27FC236}">
                  <a16:creationId xmlns:a16="http://schemas.microsoft.com/office/drawing/2014/main" id="{17E59764-F57B-4F54-AF48-960A006841B0}"/>
                </a:ext>
              </a:extLst>
            </p:cNvPr>
            <p:cNvSpPr/>
            <p:nvPr/>
          </p:nvSpPr>
          <p:spPr>
            <a:xfrm flipH="1">
              <a:off x="8024613" y="4960547"/>
              <a:ext cx="1233667" cy="312073"/>
            </a:xfrm>
            <a:prstGeom prst="rect">
              <a:avLst/>
            </a:prstGeom>
            <a:ln w="19050">
              <a:noFill/>
              <a:miter lim="800000"/>
            </a:ln>
          </p:spPr>
          <p:txBody>
            <a:bodyPr wrap="square" tIns="46630" anchor="t" anchorCtr="0">
              <a:spAutoFit/>
            </a:bodyPr>
            <a:lstStyle/>
            <a:p>
              <a:pPr defTabSz="932597">
                <a:defRPr/>
              </a:pPr>
              <a:r>
                <a:rPr lang="en-US" sz="1428" b="1" kern="0" dirty="0">
                  <a:solidFill>
                    <a:srgbClr val="75757A"/>
                  </a:solidFill>
                  <a:latin typeface="Segoe UI Semibold"/>
                  <a:ea typeface="Segoe UI Semibold" charset="0"/>
                  <a:cs typeface="Segoe UI Semibold" charset="0"/>
                </a:rPr>
                <a:t>PaaS &amp; IaaS</a:t>
              </a:r>
            </a:p>
          </p:txBody>
        </p:sp>
        <p:cxnSp>
          <p:nvCxnSpPr>
            <p:cNvPr id="44" name="Straight Connector 43">
              <a:extLst>
                <a:ext uri="{FF2B5EF4-FFF2-40B4-BE49-F238E27FC236}">
                  <a16:creationId xmlns:a16="http://schemas.microsoft.com/office/drawing/2014/main" id="{B14F11CC-9405-4A71-8E0D-961D67C4F066}"/>
                </a:ext>
              </a:extLst>
            </p:cNvPr>
            <p:cNvCxnSpPr>
              <a:cxnSpLocks/>
            </p:cNvCxnSpPr>
            <p:nvPr/>
          </p:nvCxnSpPr>
          <p:spPr>
            <a:xfrm flipH="1">
              <a:off x="7606467" y="5134020"/>
              <a:ext cx="413006" cy="0"/>
            </a:xfrm>
            <a:prstGeom prst="line">
              <a:avLst/>
            </a:prstGeom>
            <a:noFill/>
            <a:ln w="9525" cap="flat" cmpd="sng" algn="ctr">
              <a:solidFill>
                <a:srgbClr val="D2D2D2"/>
              </a:solidFill>
              <a:prstDash val="solid"/>
              <a:headEnd type="none"/>
              <a:tailEnd type="none"/>
            </a:ln>
            <a:effectLst/>
          </p:spPr>
        </p:cxnSp>
        <p:cxnSp>
          <p:nvCxnSpPr>
            <p:cNvPr id="45" name="Straight Connector 44">
              <a:extLst>
                <a:ext uri="{FF2B5EF4-FFF2-40B4-BE49-F238E27FC236}">
                  <a16:creationId xmlns:a16="http://schemas.microsoft.com/office/drawing/2014/main" id="{A6396753-E73C-40B6-B3B6-791E875A675E}"/>
                </a:ext>
              </a:extLst>
            </p:cNvPr>
            <p:cNvCxnSpPr>
              <a:cxnSpLocks/>
            </p:cNvCxnSpPr>
            <p:nvPr/>
          </p:nvCxnSpPr>
          <p:spPr>
            <a:xfrm flipH="1">
              <a:off x="6254277" y="2130219"/>
              <a:ext cx="1734669" cy="0"/>
            </a:xfrm>
            <a:prstGeom prst="line">
              <a:avLst/>
            </a:prstGeom>
            <a:noFill/>
            <a:ln w="9525" cap="flat" cmpd="sng" algn="ctr">
              <a:solidFill>
                <a:srgbClr val="81B1D7"/>
              </a:solidFill>
              <a:prstDash val="solid"/>
              <a:headEnd type="none"/>
              <a:tailEnd type="none"/>
            </a:ln>
            <a:effectLst/>
          </p:spPr>
        </p:cxnSp>
        <p:sp>
          <p:nvSpPr>
            <p:cNvPr id="46" name="TextBox 45">
              <a:extLst>
                <a:ext uri="{FF2B5EF4-FFF2-40B4-BE49-F238E27FC236}">
                  <a16:creationId xmlns:a16="http://schemas.microsoft.com/office/drawing/2014/main" id="{4F0F464B-9DD4-4943-9B14-70937C523611}"/>
                </a:ext>
              </a:extLst>
            </p:cNvPr>
            <p:cNvSpPr txBox="1"/>
            <p:nvPr/>
          </p:nvSpPr>
          <p:spPr>
            <a:xfrm>
              <a:off x="4369301" y="3559871"/>
              <a:ext cx="690254" cy="240643"/>
            </a:xfrm>
            <a:prstGeom prst="rect">
              <a:avLst/>
            </a:prstGeom>
            <a:noFill/>
          </p:spPr>
          <p:txBody>
            <a:bodyPr wrap="none" lIns="0" tIns="46630" rIns="93260" bIns="46630" rtlCol="0">
              <a:spAutoFit/>
            </a:bodyPr>
            <a:lstStyle/>
            <a:p>
              <a:pPr defTabSz="932597">
                <a:lnSpc>
                  <a:spcPct val="90000"/>
                </a:lnSpc>
                <a:defRPr/>
              </a:pPr>
              <a:r>
                <a:rPr lang="en-US" sz="1071" kern="0" dirty="0">
                  <a:solidFill>
                    <a:prstClr val="white"/>
                  </a:solidFill>
                  <a:latin typeface="Segoe UI Semibold"/>
                </a:rPr>
                <a:t>Microsoft</a:t>
              </a:r>
            </a:p>
          </p:txBody>
        </p:sp>
        <p:sp>
          <p:nvSpPr>
            <p:cNvPr id="47" name="TextBox 46">
              <a:extLst>
                <a:ext uri="{FF2B5EF4-FFF2-40B4-BE49-F238E27FC236}">
                  <a16:creationId xmlns:a16="http://schemas.microsoft.com/office/drawing/2014/main" id="{417E32CF-3C5C-45A8-9944-B401EFC98B04}"/>
                </a:ext>
              </a:extLst>
            </p:cNvPr>
            <p:cNvSpPr txBox="1"/>
            <p:nvPr/>
          </p:nvSpPr>
          <p:spPr>
            <a:xfrm>
              <a:off x="5153887" y="5348915"/>
              <a:ext cx="493084" cy="240643"/>
            </a:xfrm>
            <a:prstGeom prst="rect">
              <a:avLst/>
            </a:prstGeom>
            <a:noFill/>
          </p:spPr>
          <p:txBody>
            <a:bodyPr wrap="none" lIns="0" tIns="46630" rIns="93260" bIns="46630" rtlCol="0">
              <a:spAutoFit/>
            </a:bodyPr>
            <a:lstStyle/>
            <a:p>
              <a:pPr defTabSz="932597">
                <a:lnSpc>
                  <a:spcPct val="90000"/>
                </a:lnSpc>
                <a:defRPr/>
              </a:pPr>
              <a:r>
                <a:rPr lang="en-US" sz="1071" kern="0" dirty="0">
                  <a:solidFill>
                    <a:prstClr val="white"/>
                  </a:solidFill>
                  <a:latin typeface="Segoe UI Semibold"/>
                </a:rPr>
                <a:t>Oracle</a:t>
              </a:r>
            </a:p>
          </p:txBody>
        </p:sp>
        <p:sp>
          <p:nvSpPr>
            <p:cNvPr id="48" name="TextBox 47">
              <a:extLst>
                <a:ext uri="{FF2B5EF4-FFF2-40B4-BE49-F238E27FC236}">
                  <a16:creationId xmlns:a16="http://schemas.microsoft.com/office/drawing/2014/main" id="{DE07D6B1-B68F-42B2-BAAB-BB4D4F4B7729}"/>
                </a:ext>
              </a:extLst>
            </p:cNvPr>
            <p:cNvSpPr txBox="1"/>
            <p:nvPr/>
          </p:nvSpPr>
          <p:spPr>
            <a:xfrm>
              <a:off x="5858692" y="5579503"/>
              <a:ext cx="250069" cy="240643"/>
            </a:xfrm>
            <a:prstGeom prst="rect">
              <a:avLst/>
            </a:prstGeom>
            <a:noFill/>
          </p:spPr>
          <p:txBody>
            <a:bodyPr wrap="none" lIns="0" tIns="46630" rIns="0" bIns="46630" rtlCol="0">
              <a:spAutoFit/>
            </a:bodyPr>
            <a:lstStyle/>
            <a:p>
              <a:pPr algn="ctr" defTabSz="932597">
                <a:lnSpc>
                  <a:spcPct val="90000"/>
                </a:lnSpc>
                <a:defRPr/>
              </a:pPr>
              <a:r>
                <a:rPr lang="en-US" sz="1071" kern="0" dirty="0">
                  <a:solidFill>
                    <a:prstClr val="white"/>
                  </a:solidFill>
                  <a:latin typeface="Segoe UI Semibold"/>
                </a:rPr>
                <a:t>IBM</a:t>
              </a:r>
            </a:p>
          </p:txBody>
        </p:sp>
        <p:sp>
          <p:nvSpPr>
            <p:cNvPr id="49" name="TextBox 48">
              <a:extLst>
                <a:ext uri="{FF2B5EF4-FFF2-40B4-BE49-F238E27FC236}">
                  <a16:creationId xmlns:a16="http://schemas.microsoft.com/office/drawing/2014/main" id="{3B9B9C78-4DD0-4261-8B28-5BE864E471E5}"/>
                </a:ext>
              </a:extLst>
            </p:cNvPr>
            <p:cNvSpPr txBox="1"/>
            <p:nvPr/>
          </p:nvSpPr>
          <p:spPr>
            <a:xfrm>
              <a:off x="6411655" y="6212682"/>
              <a:ext cx="340799" cy="240643"/>
            </a:xfrm>
            <a:prstGeom prst="rect">
              <a:avLst/>
            </a:prstGeom>
            <a:noFill/>
          </p:spPr>
          <p:txBody>
            <a:bodyPr wrap="none" lIns="0" tIns="46630" rIns="93260" bIns="46630" rtlCol="0">
              <a:spAutoFit/>
            </a:bodyPr>
            <a:lstStyle/>
            <a:p>
              <a:pPr defTabSz="932597">
                <a:lnSpc>
                  <a:spcPct val="90000"/>
                </a:lnSpc>
                <a:defRPr/>
              </a:pPr>
              <a:r>
                <a:rPr lang="en-US" sz="1071" kern="0" dirty="0">
                  <a:solidFill>
                    <a:srgbClr val="353535"/>
                  </a:solidFill>
                  <a:latin typeface="Segoe UI Semibold"/>
                </a:rPr>
                <a:t>SAP</a:t>
              </a:r>
            </a:p>
          </p:txBody>
        </p:sp>
        <p:sp>
          <p:nvSpPr>
            <p:cNvPr id="50" name="TextBox 49">
              <a:extLst>
                <a:ext uri="{FF2B5EF4-FFF2-40B4-BE49-F238E27FC236}">
                  <a16:creationId xmlns:a16="http://schemas.microsoft.com/office/drawing/2014/main" id="{BFDC71D4-89AB-4363-8CEE-D2A203A2287A}"/>
                </a:ext>
              </a:extLst>
            </p:cNvPr>
            <p:cNvSpPr txBox="1"/>
            <p:nvPr/>
          </p:nvSpPr>
          <p:spPr>
            <a:xfrm>
              <a:off x="6578848" y="5948557"/>
              <a:ext cx="661400" cy="240643"/>
            </a:xfrm>
            <a:prstGeom prst="rect">
              <a:avLst/>
            </a:prstGeom>
            <a:noFill/>
          </p:spPr>
          <p:txBody>
            <a:bodyPr wrap="none" lIns="0" tIns="46630" rIns="93260" bIns="46630" rtlCol="0">
              <a:spAutoFit/>
            </a:bodyPr>
            <a:lstStyle/>
            <a:p>
              <a:pPr defTabSz="932597">
                <a:lnSpc>
                  <a:spcPct val="90000"/>
                </a:lnSpc>
                <a:defRPr/>
              </a:pPr>
              <a:r>
                <a:rPr lang="en-US" sz="1071" kern="0" dirty="0">
                  <a:solidFill>
                    <a:srgbClr val="353535"/>
                  </a:solidFill>
                  <a:latin typeface="Segoe UI Semibold"/>
                </a:rPr>
                <a:t>New SQL</a:t>
              </a:r>
            </a:p>
          </p:txBody>
        </p:sp>
        <p:sp>
          <p:nvSpPr>
            <p:cNvPr id="51" name="TextBox 50">
              <a:extLst>
                <a:ext uri="{FF2B5EF4-FFF2-40B4-BE49-F238E27FC236}">
                  <a16:creationId xmlns:a16="http://schemas.microsoft.com/office/drawing/2014/main" id="{8F9F3BB2-7856-4BE1-9154-33049955FDF9}"/>
                </a:ext>
              </a:extLst>
            </p:cNvPr>
            <p:cNvSpPr txBox="1"/>
            <p:nvPr/>
          </p:nvSpPr>
          <p:spPr>
            <a:xfrm>
              <a:off x="7069571" y="4959301"/>
              <a:ext cx="451406" cy="240643"/>
            </a:xfrm>
            <a:prstGeom prst="rect">
              <a:avLst/>
            </a:prstGeom>
            <a:noFill/>
          </p:spPr>
          <p:txBody>
            <a:bodyPr wrap="none" lIns="0" tIns="46630" rIns="93260" bIns="46630" rtlCol="0">
              <a:spAutoFit/>
            </a:bodyPr>
            <a:lstStyle/>
            <a:p>
              <a:pPr defTabSz="932597">
                <a:lnSpc>
                  <a:spcPct val="90000"/>
                </a:lnSpc>
                <a:defRPr/>
              </a:pPr>
              <a:r>
                <a:rPr lang="en-US" sz="1071" kern="0" dirty="0">
                  <a:solidFill>
                    <a:srgbClr val="353535"/>
                  </a:solidFill>
                  <a:latin typeface="Segoe UI Semibold"/>
                </a:rPr>
                <a:t>Other</a:t>
              </a:r>
            </a:p>
          </p:txBody>
        </p:sp>
        <p:sp>
          <p:nvSpPr>
            <p:cNvPr id="52" name="TextBox 51">
              <a:extLst>
                <a:ext uri="{FF2B5EF4-FFF2-40B4-BE49-F238E27FC236}">
                  <a16:creationId xmlns:a16="http://schemas.microsoft.com/office/drawing/2014/main" id="{F1931CDC-B3DC-4E46-9233-FC3C71978290}"/>
                </a:ext>
              </a:extLst>
            </p:cNvPr>
            <p:cNvSpPr txBox="1"/>
            <p:nvPr/>
          </p:nvSpPr>
          <p:spPr>
            <a:xfrm>
              <a:off x="7074936" y="3016743"/>
              <a:ext cx="536365" cy="240643"/>
            </a:xfrm>
            <a:prstGeom prst="rect">
              <a:avLst/>
            </a:prstGeom>
            <a:noFill/>
          </p:spPr>
          <p:txBody>
            <a:bodyPr wrap="none" lIns="0" tIns="46630" rIns="93260" bIns="46630" rtlCol="0">
              <a:spAutoFit/>
            </a:bodyPr>
            <a:lstStyle/>
            <a:p>
              <a:pPr defTabSz="932597">
                <a:lnSpc>
                  <a:spcPct val="90000"/>
                </a:lnSpc>
                <a:defRPr/>
              </a:pPr>
              <a:r>
                <a:rPr lang="en-US" sz="1071" kern="0" dirty="0">
                  <a:solidFill>
                    <a:srgbClr val="353535"/>
                  </a:solidFill>
                  <a:latin typeface="Segoe UI Semibold"/>
                </a:rPr>
                <a:t>MySQL</a:t>
              </a:r>
            </a:p>
          </p:txBody>
        </p:sp>
        <p:sp>
          <p:nvSpPr>
            <p:cNvPr id="53" name="TextBox 52">
              <a:extLst>
                <a:ext uri="{FF2B5EF4-FFF2-40B4-BE49-F238E27FC236}">
                  <a16:creationId xmlns:a16="http://schemas.microsoft.com/office/drawing/2014/main" id="{6DF998EB-029A-457F-9FFE-256BD4306FDA}"/>
                </a:ext>
              </a:extLst>
            </p:cNvPr>
            <p:cNvSpPr txBox="1"/>
            <p:nvPr/>
          </p:nvSpPr>
          <p:spPr>
            <a:xfrm>
              <a:off x="6141309" y="2271760"/>
              <a:ext cx="339195" cy="388953"/>
            </a:xfrm>
            <a:prstGeom prst="rect">
              <a:avLst/>
            </a:prstGeom>
            <a:noFill/>
          </p:spPr>
          <p:txBody>
            <a:bodyPr wrap="none" lIns="0" tIns="46630" rIns="93260" bIns="46630" rtlCol="0">
              <a:spAutoFit/>
            </a:bodyPr>
            <a:lstStyle/>
            <a:p>
              <a:pPr defTabSz="932597">
                <a:lnSpc>
                  <a:spcPct val="90000"/>
                </a:lnSpc>
                <a:defRPr/>
              </a:pPr>
              <a:r>
                <a:rPr lang="en-US" sz="1071" kern="0" dirty="0">
                  <a:solidFill>
                    <a:srgbClr val="353535"/>
                  </a:solidFill>
                  <a:latin typeface="Segoe UI Semibold"/>
                </a:rPr>
                <a:t>No </a:t>
              </a:r>
              <a:br>
                <a:rPr lang="en-US" sz="1071" kern="0" dirty="0">
                  <a:solidFill>
                    <a:srgbClr val="353535"/>
                  </a:solidFill>
                  <a:latin typeface="Segoe UI Semibold"/>
                </a:rPr>
              </a:br>
              <a:r>
                <a:rPr lang="en-US" sz="1071" kern="0" dirty="0">
                  <a:solidFill>
                    <a:srgbClr val="353535"/>
                  </a:solidFill>
                  <a:latin typeface="Segoe UI Semibold"/>
                </a:rPr>
                <a:t>SQL</a:t>
              </a:r>
            </a:p>
          </p:txBody>
        </p:sp>
        <p:cxnSp>
          <p:nvCxnSpPr>
            <p:cNvPr id="54" name="Straight Connector 53">
              <a:extLst>
                <a:ext uri="{FF2B5EF4-FFF2-40B4-BE49-F238E27FC236}">
                  <a16:creationId xmlns:a16="http://schemas.microsoft.com/office/drawing/2014/main" id="{BB761F71-9018-46D0-8715-080A2354CFF6}"/>
                </a:ext>
              </a:extLst>
            </p:cNvPr>
            <p:cNvCxnSpPr/>
            <p:nvPr/>
          </p:nvCxnSpPr>
          <p:spPr>
            <a:xfrm>
              <a:off x="6393094" y="5811665"/>
              <a:ext cx="73607" cy="394607"/>
            </a:xfrm>
            <a:prstGeom prst="line">
              <a:avLst/>
            </a:prstGeom>
            <a:noFill/>
            <a:ln w="6350" cap="flat" cmpd="sng" algn="ctr">
              <a:solidFill>
                <a:srgbClr val="505050"/>
              </a:solidFill>
              <a:prstDash val="sysDash"/>
              <a:headEnd type="none"/>
              <a:tailEnd type="none"/>
            </a:ln>
            <a:effectLst/>
          </p:spPr>
        </p:cxnSp>
        <p:cxnSp>
          <p:nvCxnSpPr>
            <p:cNvPr id="55" name="Straight Connector 54">
              <a:extLst>
                <a:ext uri="{FF2B5EF4-FFF2-40B4-BE49-F238E27FC236}">
                  <a16:creationId xmlns:a16="http://schemas.microsoft.com/office/drawing/2014/main" id="{6B79358B-7CEB-4E13-96DC-EF5D68CECF23}"/>
                </a:ext>
              </a:extLst>
            </p:cNvPr>
            <p:cNvCxnSpPr>
              <a:cxnSpLocks/>
            </p:cNvCxnSpPr>
            <p:nvPr/>
          </p:nvCxnSpPr>
          <p:spPr>
            <a:xfrm>
              <a:off x="6525999" y="5773565"/>
              <a:ext cx="52847" cy="174992"/>
            </a:xfrm>
            <a:prstGeom prst="line">
              <a:avLst/>
            </a:prstGeom>
            <a:noFill/>
            <a:ln w="6350" cap="flat" cmpd="sng" algn="ctr">
              <a:solidFill>
                <a:srgbClr val="505050"/>
              </a:solidFill>
              <a:prstDash val="sysDash"/>
              <a:headEnd type="none"/>
              <a:tailEnd type="none"/>
            </a:ln>
            <a:effectLst/>
          </p:spPr>
        </p:cxnSp>
      </p:grpSp>
      <p:sp>
        <p:nvSpPr>
          <p:cNvPr id="4" name="Text Placeholder 3">
            <a:extLst>
              <a:ext uri="{FF2B5EF4-FFF2-40B4-BE49-F238E27FC236}">
                <a16:creationId xmlns:a16="http://schemas.microsoft.com/office/drawing/2014/main" id="{8DCADDA8-BA47-42C3-8BE0-1EAD6FB0CB26}"/>
              </a:ext>
            </a:extLst>
          </p:cNvPr>
          <p:cNvSpPr>
            <a:spLocks noGrp="1"/>
          </p:cNvSpPr>
          <p:nvPr>
            <p:ph type="body" sz="quarter" idx="10"/>
          </p:nvPr>
        </p:nvSpPr>
        <p:spPr>
          <a:xfrm>
            <a:off x="598946" y="1591712"/>
            <a:ext cx="3790450" cy="2219298"/>
          </a:xfrm>
        </p:spPr>
        <p:txBody>
          <a:bodyPr/>
          <a:lstStyle/>
          <a:p>
            <a:r>
              <a:rPr lang="en-US" sz="1632" b="1" dirty="0">
                <a:solidFill>
                  <a:schemeClr val="tx1"/>
                </a:solidFill>
                <a:latin typeface="Segoe UI Semibold" panose="020B0702040204020203" pitchFamily="34" charset="0"/>
                <a:cs typeface="Segoe UI Semibold" panose="020B0702040204020203" pitchFamily="34" charset="0"/>
              </a:rPr>
              <a:t>Priorities</a:t>
            </a:r>
          </a:p>
          <a:p>
            <a:pPr lvl="1"/>
            <a:r>
              <a:rPr lang="en-US" dirty="0"/>
              <a:t>Eliminate time spent managing “long tail” of applications – lift and shift to managed cloud</a:t>
            </a:r>
          </a:p>
          <a:p>
            <a:pPr lvl="1"/>
            <a:r>
              <a:rPr lang="en-US" dirty="0"/>
              <a:t>Free up limited IT resources to drive transformation</a:t>
            </a:r>
          </a:p>
          <a:p>
            <a:pPr lvl="1"/>
            <a:r>
              <a:rPr lang="en-US" dirty="0"/>
              <a:t>Migrate business critical apps to cloud – extend and innovate</a:t>
            </a:r>
          </a:p>
        </p:txBody>
      </p:sp>
      <p:sp>
        <p:nvSpPr>
          <p:cNvPr id="2" name="Title 1">
            <a:extLst>
              <a:ext uri="{FF2B5EF4-FFF2-40B4-BE49-F238E27FC236}">
                <a16:creationId xmlns:a16="http://schemas.microsoft.com/office/drawing/2014/main" id="{7FFD73A5-3973-4E0F-AC0A-F0046292FE2A}"/>
              </a:ext>
            </a:extLst>
          </p:cNvPr>
          <p:cNvSpPr>
            <a:spLocks noGrp="1"/>
          </p:cNvSpPr>
          <p:nvPr>
            <p:ph type="title"/>
          </p:nvPr>
        </p:nvSpPr>
        <p:spPr>
          <a:xfrm>
            <a:off x="600855" y="466301"/>
            <a:ext cx="11237870" cy="565027"/>
          </a:xfrm>
        </p:spPr>
        <p:txBody>
          <a:bodyPr/>
          <a:lstStyle/>
          <a:p>
            <a:r>
              <a:rPr lang="en-US" dirty="0"/>
              <a:t>IT optimization is key to digital transformation</a:t>
            </a:r>
          </a:p>
        </p:txBody>
      </p:sp>
    </p:spTree>
    <p:extLst>
      <p:ext uri="{BB962C8B-B14F-4D97-AF65-F5344CB8AC3E}">
        <p14:creationId xmlns:p14="http://schemas.microsoft.com/office/powerpoint/2010/main" val="2441648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9F93-6286-4EA7-989C-B4C1E74D85FB}"/>
              </a:ext>
            </a:extLst>
          </p:cNvPr>
          <p:cNvSpPr>
            <a:spLocks noGrp="1"/>
          </p:cNvSpPr>
          <p:nvPr>
            <p:ph type="title"/>
          </p:nvPr>
        </p:nvSpPr>
        <p:spPr/>
        <p:txBody>
          <a:bodyPr/>
          <a:lstStyle/>
          <a:p>
            <a:r>
              <a:rPr lang="en-US" dirty="0"/>
              <a:t>Threat Protection</a:t>
            </a:r>
          </a:p>
        </p:txBody>
      </p:sp>
      <p:sp>
        <p:nvSpPr>
          <p:cNvPr id="3" name="Text Placeholder 2">
            <a:extLst>
              <a:ext uri="{FF2B5EF4-FFF2-40B4-BE49-F238E27FC236}">
                <a16:creationId xmlns:a16="http://schemas.microsoft.com/office/drawing/2014/main" id="{28C7D8ED-9720-4C24-B45A-E5059C3C037E}"/>
              </a:ext>
            </a:extLst>
          </p:cNvPr>
          <p:cNvSpPr>
            <a:spLocks noGrp="1"/>
          </p:cNvSpPr>
          <p:nvPr>
            <p:ph type="body" sz="quarter" idx="4294967295"/>
          </p:nvPr>
        </p:nvSpPr>
        <p:spPr>
          <a:xfrm>
            <a:off x="667627" y="1938338"/>
            <a:ext cx="11237912" cy="3696012"/>
          </a:xfrm>
        </p:spPr>
        <p:txBody>
          <a:bodyPr/>
          <a:lstStyle/>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SQL Auditing</a:t>
            </a:r>
          </a:p>
          <a:p>
            <a:pPr marL="233149" lvl="1" indent="0">
              <a:lnSpc>
                <a:spcPct val="150000"/>
              </a:lnSpc>
              <a:buNone/>
            </a:pPr>
            <a:r>
              <a:rPr lang="en-US" spc="-50" dirty="0">
                <a:latin typeface="+mj-lt"/>
              </a:rPr>
              <a:t>Integration with Log Analytics and Event Hubs for SQL DB singletons/pools (coming to M.I. soon)</a:t>
            </a:r>
          </a:p>
          <a:p>
            <a:pPr marL="0" indent="0">
              <a:lnSpc>
                <a:spcPct val="150000"/>
              </a:lnSpc>
              <a:buNone/>
            </a:pPr>
            <a:endParaRPr lang="en-US" spc="0" dirty="0">
              <a:solidFill>
                <a:srgbClr val="0070C0"/>
              </a:solidFill>
              <a:latin typeface="Segoe UI Semibold" panose="020B0702040204020203" pitchFamily="34" charset="0"/>
              <a:cs typeface="Segoe UI Semibold" panose="020B0702040204020203" pitchFamily="34" charset="0"/>
            </a:endParaRPr>
          </a:p>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Advanced Threat Protection</a:t>
            </a:r>
          </a:p>
          <a:p>
            <a:pPr marL="233149" lvl="1" indent="0">
              <a:lnSpc>
                <a:spcPct val="150000"/>
              </a:lnSpc>
              <a:buNone/>
            </a:pPr>
            <a:r>
              <a:rPr lang="en-US" spc="-50" dirty="0">
                <a:latin typeface="+mj-lt"/>
              </a:rPr>
              <a:t>Vulnerability Assessment</a:t>
            </a:r>
          </a:p>
          <a:p>
            <a:pPr marL="233149" lvl="1" indent="0">
              <a:lnSpc>
                <a:spcPct val="150000"/>
              </a:lnSpc>
              <a:buNone/>
            </a:pPr>
            <a:r>
              <a:rPr lang="en-US" spc="-50" dirty="0">
                <a:latin typeface="+mj-lt"/>
              </a:rPr>
              <a:t>Threat Monitoring (3 classes of threats)</a:t>
            </a:r>
          </a:p>
        </p:txBody>
      </p:sp>
    </p:spTree>
    <p:extLst>
      <p:ext uri="{BB962C8B-B14F-4D97-AF65-F5344CB8AC3E}">
        <p14:creationId xmlns:p14="http://schemas.microsoft.com/office/powerpoint/2010/main" val="39528677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951" y="1044526"/>
            <a:ext cx="9327356" cy="553998"/>
          </a:xfrm>
        </p:spPr>
        <p:txBody>
          <a:bodyPr/>
          <a:lstStyle/>
          <a:p>
            <a:r>
              <a:rPr lang="en-US" sz="4000" dirty="0"/>
              <a:t>Demo</a:t>
            </a:r>
          </a:p>
        </p:txBody>
      </p:sp>
      <p:sp>
        <p:nvSpPr>
          <p:cNvPr id="4" name="Text Placeholder 3"/>
          <p:cNvSpPr>
            <a:spLocks noGrp="1"/>
          </p:cNvSpPr>
          <p:nvPr>
            <p:ph type="body" sz="quarter" idx="12"/>
          </p:nvPr>
        </p:nvSpPr>
        <p:spPr>
          <a:xfrm>
            <a:off x="596951" y="3612747"/>
            <a:ext cx="9327356" cy="430887"/>
          </a:xfrm>
        </p:spPr>
        <p:txBody>
          <a:bodyPr/>
          <a:lstStyle/>
          <a:p>
            <a:r>
              <a:rPr lang="en-US" sz="2800" dirty="0"/>
              <a:t>Threat Detection</a:t>
            </a:r>
          </a:p>
        </p:txBody>
      </p:sp>
    </p:spTree>
    <p:extLst>
      <p:ext uri="{BB962C8B-B14F-4D97-AF65-F5344CB8AC3E}">
        <p14:creationId xmlns:p14="http://schemas.microsoft.com/office/powerpoint/2010/main" val="12173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dirty="0"/>
              <a:t>Protecting the data</a:t>
            </a:r>
          </a:p>
        </p:txBody>
      </p:sp>
      <p:sp>
        <p:nvSpPr>
          <p:cNvPr id="25" name="Oval 24">
            <a:extLst>
              <a:ext uri="{FF2B5EF4-FFF2-40B4-BE49-F238E27FC236}">
                <a16:creationId xmlns:a16="http://schemas.microsoft.com/office/drawing/2014/main" id="{C91417D4-111E-484B-9B36-F269B137488D}"/>
              </a:ext>
            </a:extLst>
          </p:cNvPr>
          <p:cNvSpPr/>
          <p:nvPr/>
        </p:nvSpPr>
        <p:spPr bwMode="auto">
          <a:xfrm>
            <a:off x="37659" y="4348373"/>
            <a:ext cx="2493819" cy="2493819"/>
          </a:xfrm>
          <a:prstGeom prst="ellipse">
            <a:avLst/>
          </a:prstGeom>
          <a:noFill/>
          <a:ln w="1524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A54A758-385B-478A-9A1E-A3E31A09A20A}"/>
              </a:ext>
            </a:extLst>
          </p:cNvPr>
          <p:cNvSpPr/>
          <p:nvPr/>
        </p:nvSpPr>
        <p:spPr bwMode="auto">
          <a:xfrm>
            <a:off x="-193251" y="4118952"/>
            <a:ext cx="2947997" cy="2947997"/>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9E82EB1-027C-49E9-9F1E-11A3EB10E9B5}"/>
              </a:ext>
            </a:extLst>
          </p:cNvPr>
          <p:cNvSpPr/>
          <p:nvPr/>
        </p:nvSpPr>
        <p:spPr bwMode="auto">
          <a:xfrm>
            <a:off x="-413360" y="3898843"/>
            <a:ext cx="3388213" cy="3388213"/>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91540F31-1331-47F0-BB1F-48AF39D07E20}"/>
              </a:ext>
            </a:extLst>
          </p:cNvPr>
          <p:cNvSpPr/>
          <p:nvPr/>
        </p:nvSpPr>
        <p:spPr bwMode="auto">
          <a:xfrm>
            <a:off x="-641314" y="3670889"/>
            <a:ext cx="3844119" cy="384411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F1BB9D2C-F2F4-419F-9812-E35F38FDCE0F}"/>
              </a:ext>
            </a:extLst>
          </p:cNvPr>
          <p:cNvSpPr/>
          <p:nvPr/>
        </p:nvSpPr>
        <p:spPr bwMode="auto">
          <a:xfrm>
            <a:off x="-790717" y="3529990"/>
            <a:ext cx="4112584" cy="4112584"/>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C19E6440-3936-40FA-8BF6-D800BD3CDB3C}"/>
              </a:ext>
            </a:extLst>
          </p:cNvPr>
          <p:cNvSpPr/>
          <p:nvPr/>
        </p:nvSpPr>
        <p:spPr bwMode="auto">
          <a:xfrm>
            <a:off x="-1252149" y="3061172"/>
            <a:ext cx="5035229" cy="503522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47660483-F0F1-4F85-BE05-F9303AA0A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240" y="4914441"/>
            <a:ext cx="977787" cy="1283720"/>
          </a:xfrm>
          <a:prstGeom prst="rect">
            <a:avLst/>
          </a:prstGeom>
        </p:spPr>
      </p:pic>
      <p:sp>
        <p:nvSpPr>
          <p:cNvPr id="32" name="Freeform 47">
            <a:extLst>
              <a:ext uri="{FF2B5EF4-FFF2-40B4-BE49-F238E27FC236}">
                <a16:creationId xmlns:a16="http://schemas.microsoft.com/office/drawing/2014/main" id="{C60F817E-F0E8-4EF8-B6DB-0F557F9F51CE}"/>
              </a:ext>
            </a:extLst>
          </p:cNvPr>
          <p:cNvSpPr/>
          <p:nvPr/>
        </p:nvSpPr>
        <p:spPr>
          <a:xfrm>
            <a:off x="1294278"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
              <a:cs typeface=""/>
            </a:endParaRPr>
          </a:p>
        </p:txBody>
      </p:sp>
      <p:sp>
        <p:nvSpPr>
          <p:cNvPr id="33" name="TextBox 32">
            <a:extLst>
              <a:ext uri="{FF2B5EF4-FFF2-40B4-BE49-F238E27FC236}">
                <a16:creationId xmlns:a16="http://schemas.microsoft.com/office/drawing/2014/main" id="{DA584930-13AF-4E7C-A65C-4EFB994D91A4}"/>
              </a:ext>
            </a:extLst>
          </p:cNvPr>
          <p:cNvSpPr txBox="1"/>
          <p:nvPr/>
        </p:nvSpPr>
        <p:spPr>
          <a:xfrm>
            <a:off x="4231471" y="1748995"/>
            <a:ext cx="3439703"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PHYSICAL SECURITY</a:t>
            </a:r>
          </a:p>
        </p:txBody>
      </p:sp>
      <p:sp>
        <p:nvSpPr>
          <p:cNvPr id="34" name="Freeform 48">
            <a:extLst>
              <a:ext uri="{FF2B5EF4-FFF2-40B4-BE49-F238E27FC236}">
                <a16:creationId xmlns:a16="http://schemas.microsoft.com/office/drawing/2014/main" id="{DB1709C1-7F4D-4432-985A-860B102341C1}"/>
              </a:ext>
            </a:extLst>
          </p:cNvPr>
          <p:cNvSpPr/>
          <p:nvPr/>
        </p:nvSpPr>
        <p:spPr>
          <a:xfrm>
            <a:off x="1675027"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
              <a:cs typeface=""/>
            </a:endParaRPr>
          </a:p>
        </p:txBody>
      </p:sp>
      <p:sp>
        <p:nvSpPr>
          <p:cNvPr id="35" name="TextBox 34">
            <a:extLst>
              <a:ext uri="{FF2B5EF4-FFF2-40B4-BE49-F238E27FC236}">
                <a16:creationId xmlns:a16="http://schemas.microsoft.com/office/drawing/2014/main" id="{2816C2BC-E6EC-414E-99DA-257D8B849729}"/>
              </a:ext>
            </a:extLst>
          </p:cNvPr>
          <p:cNvSpPr txBox="1"/>
          <p:nvPr/>
        </p:nvSpPr>
        <p:spPr>
          <a:xfrm>
            <a:off x="4223180" y="2768618"/>
            <a:ext cx="3447993"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NETWORK SECURITY</a:t>
            </a:r>
          </a:p>
        </p:txBody>
      </p:sp>
      <p:sp>
        <p:nvSpPr>
          <p:cNvPr id="36" name="TextBox 35">
            <a:extLst>
              <a:ext uri="{FF2B5EF4-FFF2-40B4-BE49-F238E27FC236}">
                <a16:creationId xmlns:a16="http://schemas.microsoft.com/office/drawing/2014/main" id="{FC5854CE-750A-41BA-94D9-F3B6BF558081}"/>
              </a:ext>
            </a:extLst>
          </p:cNvPr>
          <p:cNvSpPr txBox="1"/>
          <p:nvPr/>
        </p:nvSpPr>
        <p:spPr>
          <a:xfrm>
            <a:off x="4223181" y="3263366"/>
            <a:ext cx="3447992"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PLATFORM SECURITY</a:t>
            </a:r>
          </a:p>
        </p:txBody>
      </p:sp>
      <p:sp>
        <p:nvSpPr>
          <p:cNvPr id="37" name="TextBox 36">
            <a:extLst>
              <a:ext uri="{FF2B5EF4-FFF2-40B4-BE49-F238E27FC236}">
                <a16:creationId xmlns:a16="http://schemas.microsoft.com/office/drawing/2014/main" id="{A677A5D1-2B0E-4184-9DAA-1ADB90461B44}"/>
              </a:ext>
            </a:extLst>
          </p:cNvPr>
          <p:cNvSpPr txBox="1"/>
          <p:nvPr/>
        </p:nvSpPr>
        <p:spPr>
          <a:xfrm>
            <a:off x="4223180" y="3843160"/>
            <a:ext cx="3447991"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ACCESS MANAGEMENT</a:t>
            </a:r>
          </a:p>
        </p:txBody>
      </p:sp>
      <p:sp>
        <p:nvSpPr>
          <p:cNvPr id="38" name="TextBox 37">
            <a:extLst>
              <a:ext uri="{FF2B5EF4-FFF2-40B4-BE49-F238E27FC236}">
                <a16:creationId xmlns:a16="http://schemas.microsoft.com/office/drawing/2014/main" id="{1AD8C220-B08B-425E-B0AB-E43234CA87CA}"/>
              </a:ext>
            </a:extLst>
          </p:cNvPr>
          <p:cNvSpPr txBox="1"/>
          <p:nvPr/>
        </p:nvSpPr>
        <p:spPr>
          <a:xfrm>
            <a:off x="4225685" y="4428039"/>
            <a:ext cx="3445486"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THREAT PROTECTION</a:t>
            </a:r>
          </a:p>
        </p:txBody>
      </p:sp>
      <p:sp>
        <p:nvSpPr>
          <p:cNvPr id="39" name="TextBox 38">
            <a:extLst>
              <a:ext uri="{FF2B5EF4-FFF2-40B4-BE49-F238E27FC236}">
                <a16:creationId xmlns:a16="http://schemas.microsoft.com/office/drawing/2014/main" id="{B61B9D80-4BB5-4554-B0E2-E25D8E4483E6}"/>
              </a:ext>
            </a:extLst>
          </p:cNvPr>
          <p:cNvSpPr txBox="1"/>
          <p:nvPr/>
        </p:nvSpPr>
        <p:spPr>
          <a:xfrm>
            <a:off x="4231472" y="6041286"/>
            <a:ext cx="2160720" cy="492443"/>
          </a:xfrm>
          <a:prstGeom prst="rect">
            <a:avLst/>
          </a:prstGeom>
          <a:solidFill>
            <a:srgbClr val="C00000"/>
          </a:solidFill>
        </p:spPr>
        <p:txBody>
          <a:bodyPr wrap="none" lIns="91440" tIns="91440" rIns="91440" bIns="9144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CUSTOMER DATA</a:t>
            </a:r>
          </a:p>
        </p:txBody>
      </p:sp>
      <p:sp>
        <p:nvSpPr>
          <p:cNvPr id="40" name="Freeform 55">
            <a:extLst>
              <a:ext uri="{FF2B5EF4-FFF2-40B4-BE49-F238E27FC236}">
                <a16:creationId xmlns:a16="http://schemas.microsoft.com/office/drawing/2014/main" id="{97F2E61E-B594-4BD9-B005-D55730E5C122}"/>
              </a:ext>
            </a:extLst>
          </p:cNvPr>
          <p:cNvSpPr/>
          <p:nvPr/>
        </p:nvSpPr>
        <p:spPr>
          <a:xfrm>
            <a:off x="2110491"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
              <a:cs typeface=""/>
            </a:endParaRPr>
          </a:p>
        </p:txBody>
      </p:sp>
      <p:sp>
        <p:nvSpPr>
          <p:cNvPr id="41" name="Freeform 56">
            <a:extLst>
              <a:ext uri="{FF2B5EF4-FFF2-40B4-BE49-F238E27FC236}">
                <a16:creationId xmlns:a16="http://schemas.microsoft.com/office/drawing/2014/main" id="{382DDB44-B8F0-49A4-9065-0279AD066E4F}"/>
              </a:ext>
            </a:extLst>
          </p:cNvPr>
          <p:cNvSpPr/>
          <p:nvPr/>
        </p:nvSpPr>
        <p:spPr>
          <a:xfrm>
            <a:off x="2422807"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
              <a:cs typeface=""/>
            </a:endParaRPr>
          </a:p>
        </p:txBody>
      </p:sp>
      <p:sp>
        <p:nvSpPr>
          <p:cNvPr id="42" name="Freeform 57">
            <a:extLst>
              <a:ext uri="{FF2B5EF4-FFF2-40B4-BE49-F238E27FC236}">
                <a16:creationId xmlns:a16="http://schemas.microsoft.com/office/drawing/2014/main" id="{260E66B9-2D6A-44E8-9EF1-859C1D9030A3}"/>
              </a:ext>
            </a:extLst>
          </p:cNvPr>
          <p:cNvSpPr/>
          <p:nvPr/>
        </p:nvSpPr>
        <p:spPr>
          <a:xfrm rot="10800000" flipH="1">
            <a:off x="1294278"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
              <a:cs typeface=""/>
            </a:endParaRPr>
          </a:p>
        </p:txBody>
      </p:sp>
      <p:sp>
        <p:nvSpPr>
          <p:cNvPr id="43" name="Freeform 58">
            <a:extLst>
              <a:ext uri="{FF2B5EF4-FFF2-40B4-BE49-F238E27FC236}">
                <a16:creationId xmlns:a16="http://schemas.microsoft.com/office/drawing/2014/main" id="{6264EBCE-7704-4186-BD6A-DFE2681745CE}"/>
              </a:ext>
            </a:extLst>
          </p:cNvPr>
          <p:cNvSpPr/>
          <p:nvPr/>
        </p:nvSpPr>
        <p:spPr>
          <a:xfrm>
            <a:off x="2745999"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
              <a:cs typeface=""/>
            </a:endParaRPr>
          </a:p>
        </p:txBody>
      </p:sp>
      <p:sp>
        <p:nvSpPr>
          <p:cNvPr id="44" name="Freeform 59">
            <a:extLst>
              <a:ext uri="{FF2B5EF4-FFF2-40B4-BE49-F238E27FC236}">
                <a16:creationId xmlns:a16="http://schemas.microsoft.com/office/drawing/2014/main" id="{BF8D1F93-574F-404B-9626-9F7AFF7B1682}"/>
              </a:ext>
            </a:extLst>
          </p:cNvPr>
          <p:cNvSpPr/>
          <p:nvPr/>
        </p:nvSpPr>
        <p:spPr>
          <a:xfrm>
            <a:off x="2531478"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
              <a:cs typeface=""/>
            </a:endParaRPr>
          </a:p>
        </p:txBody>
      </p:sp>
      <p:sp>
        <p:nvSpPr>
          <p:cNvPr id="66" name="TextBox 65">
            <a:extLst>
              <a:ext uri="{FF2B5EF4-FFF2-40B4-BE49-F238E27FC236}">
                <a16:creationId xmlns:a16="http://schemas.microsoft.com/office/drawing/2014/main" id="{82FECCC7-E8BA-4C3F-B206-88C76D49B8D3}"/>
              </a:ext>
            </a:extLst>
          </p:cNvPr>
          <p:cNvSpPr txBox="1"/>
          <p:nvPr/>
        </p:nvSpPr>
        <p:spPr>
          <a:xfrm>
            <a:off x="4223180" y="5020825"/>
            <a:ext cx="3447995" cy="492443"/>
          </a:xfrm>
          <a:prstGeom prst="rect">
            <a:avLst/>
          </a:prstGeom>
          <a:solidFill>
            <a:srgbClr val="92D050"/>
          </a:solidFill>
        </p:spPr>
        <p:txBody>
          <a:bodyPr wrap="non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INFORMATION PROTECTION</a:t>
            </a:r>
          </a:p>
        </p:txBody>
      </p:sp>
      <p:sp>
        <p:nvSpPr>
          <p:cNvPr id="3" name="Rectangle 2">
            <a:extLst>
              <a:ext uri="{FF2B5EF4-FFF2-40B4-BE49-F238E27FC236}">
                <a16:creationId xmlns:a16="http://schemas.microsoft.com/office/drawing/2014/main" id="{6D124851-3150-4F53-AA5B-747A0D5BF026}"/>
              </a:ext>
            </a:extLst>
          </p:cNvPr>
          <p:cNvSpPr/>
          <p:nvPr/>
        </p:nvSpPr>
        <p:spPr>
          <a:xfrm>
            <a:off x="8090115" y="1744665"/>
            <a:ext cx="4361858" cy="3785652"/>
          </a:xfrm>
          <a:prstGeom prst="rect">
            <a:avLst/>
          </a:prstGeom>
        </p:spPr>
        <p:txBody>
          <a:bodyPr wrap="square">
            <a:spAutoFit/>
          </a:bodyPr>
          <a:lstStyle/>
          <a:p>
            <a:pPr marL="57150" defTabSz="673717">
              <a:tabLst>
                <a:tab pos="1600200" algn="l"/>
              </a:tabLst>
              <a:defRPr/>
            </a:pPr>
            <a:r>
              <a:rPr lang="en-US" sz="2000" kern="0" dirty="0">
                <a:latin typeface="Segoe UI Semibold" panose="020B0702040204020203" pitchFamily="34" charset="0"/>
                <a:ea typeface="Segoe UI" charset="0"/>
                <a:cs typeface="Segoe UI Semibold" panose="020B0702040204020203" pitchFamily="34" charset="0"/>
              </a:rPr>
              <a:t>Encryption-in-flight</a:t>
            </a:r>
          </a:p>
          <a:p>
            <a:pPr marL="57150" defTabSz="673717">
              <a:tabLst>
                <a:tab pos="1600200" algn="l"/>
              </a:tabLst>
              <a:defRPr/>
            </a:pPr>
            <a:r>
              <a:rPr lang="en-US" kern="0" dirty="0">
                <a:latin typeface="Segoe UI" panose="020B0502040204020203" pitchFamily="34" charset="0"/>
                <a:ea typeface="Segoe UI" charset="0"/>
                <a:cs typeface="Segoe UI" panose="020B0502040204020203" pitchFamily="34" charset="0"/>
              </a:rPr>
              <a:t>(aka. </a:t>
            </a:r>
            <a:r>
              <a:rPr lang="en-US" kern="0" dirty="0">
                <a:latin typeface="Segoe UI" panose="020B0502040204020203" pitchFamily="34" charset="0"/>
                <a:cs typeface="Segoe UI" panose="020B0502040204020203" pitchFamily="34" charset="0"/>
              </a:rPr>
              <a:t>Transport Layer Security TLS)</a:t>
            </a:r>
          </a:p>
          <a:p>
            <a:pPr marL="57150" defTabSz="673717">
              <a:tabLst>
                <a:tab pos="1600200" algn="l"/>
              </a:tabLst>
              <a:defRPr/>
            </a:pPr>
            <a:endParaRPr lang="en-US" kern="0" dirty="0">
              <a:latin typeface="Segoe UI Semibold" panose="020B0702040204020203" pitchFamily="34" charset="0"/>
              <a:cs typeface="Segoe UI Semibold" panose="020B0702040204020203" pitchFamily="34" charset="0"/>
            </a:endParaRPr>
          </a:p>
          <a:p>
            <a:pPr marL="57150" defTabSz="673717">
              <a:defRPr/>
            </a:pPr>
            <a:r>
              <a:rPr lang="en-US" sz="2000" kern="0" dirty="0">
                <a:latin typeface="Segoe UI Semibold" panose="020B0702040204020203" pitchFamily="34" charset="0"/>
                <a:cs typeface="Segoe UI Semibold" panose="020B0702040204020203" pitchFamily="34" charset="0"/>
              </a:rPr>
              <a:t>Encryption-at-rest</a:t>
            </a:r>
          </a:p>
          <a:p>
            <a:pPr marL="57150" defTabSz="673717">
              <a:defRPr/>
            </a:pPr>
            <a:r>
              <a:rPr lang="en-US" sz="1600" kern="0" dirty="0">
                <a:latin typeface="Segoe UI" panose="020B0502040204020203" pitchFamily="34" charset="0"/>
                <a:cs typeface="Segoe UI" panose="020B0502040204020203" pitchFamily="34" charset="0"/>
              </a:rPr>
              <a:t>(aka. Transparent Data Encryption TDE) Service- or User-managed keys Backup encryption</a:t>
            </a:r>
          </a:p>
          <a:p>
            <a:pPr marL="57150" defTabSz="673717">
              <a:tabLst>
                <a:tab pos="1600200" algn="l"/>
              </a:tabLst>
              <a:defRPr/>
            </a:pPr>
            <a:endParaRPr lang="en-US" kern="0" dirty="0">
              <a:latin typeface="Segoe UI Semibold" panose="020B0702040204020203" pitchFamily="34" charset="0"/>
              <a:cs typeface="Segoe UI Semibold" panose="020B0702040204020203" pitchFamily="34" charset="0"/>
            </a:endParaRPr>
          </a:p>
          <a:p>
            <a:pPr marL="57150" defTabSz="673717">
              <a:tabLst>
                <a:tab pos="1600200" algn="l"/>
              </a:tabLst>
              <a:defRPr/>
            </a:pPr>
            <a:r>
              <a:rPr lang="en-US" sz="2000" kern="0" dirty="0">
                <a:latin typeface="Segoe UI Semibold" panose="020B0702040204020203" pitchFamily="34" charset="0"/>
                <a:cs typeface="Segoe UI Semibold" panose="020B0702040204020203" pitchFamily="34" charset="0"/>
              </a:rPr>
              <a:t>Encryption-in-use </a:t>
            </a:r>
            <a:br>
              <a:rPr lang="en-US" sz="2000" kern="0" dirty="0">
                <a:latin typeface="Segoe UI Semibold" panose="020B0702040204020203" pitchFamily="34" charset="0"/>
                <a:cs typeface="Segoe UI Semibold" panose="020B0702040204020203" pitchFamily="34" charset="0"/>
              </a:rPr>
            </a:br>
            <a:r>
              <a:rPr lang="en-US" sz="2000" kern="0" dirty="0">
                <a:latin typeface="Segoe UI Semibold" panose="020B0702040204020203" pitchFamily="34" charset="0"/>
                <a:cs typeface="Segoe UI Semibold" panose="020B0702040204020203" pitchFamily="34" charset="0"/>
              </a:rPr>
              <a:t>(Always Encrypted)*</a:t>
            </a:r>
          </a:p>
          <a:p>
            <a:pPr marL="57150" defTabSz="673717">
              <a:tabLst>
                <a:tab pos="1600200" algn="l"/>
              </a:tabLst>
              <a:defRPr/>
            </a:pPr>
            <a:endParaRPr lang="en-US" kern="0" dirty="0">
              <a:latin typeface="Segoe UI Semibold" panose="020B0702040204020203" pitchFamily="34" charset="0"/>
              <a:cs typeface="Segoe UI Semibold" panose="020B0702040204020203" pitchFamily="34" charset="0"/>
            </a:endParaRPr>
          </a:p>
          <a:p>
            <a:pPr marL="57150" defTabSz="673717">
              <a:tabLst>
                <a:tab pos="1600200" algn="l"/>
              </a:tabLst>
              <a:defRPr/>
            </a:pPr>
            <a:r>
              <a:rPr lang="en-US" sz="2000" kern="0" dirty="0">
                <a:latin typeface="Segoe UI Semibold" panose="020B0702040204020203" pitchFamily="34" charset="0"/>
                <a:cs typeface="Segoe UI Semibold" panose="020B0702040204020203" pitchFamily="34" charset="0"/>
              </a:rPr>
              <a:t>Key management with </a:t>
            </a:r>
            <a:br>
              <a:rPr lang="en-US" sz="2000" kern="0" dirty="0">
                <a:latin typeface="Segoe UI Semibold" panose="020B0702040204020203" pitchFamily="34" charset="0"/>
                <a:cs typeface="Segoe UI Semibold" panose="020B0702040204020203" pitchFamily="34" charset="0"/>
              </a:rPr>
            </a:br>
            <a:r>
              <a:rPr lang="en-US" sz="2000" kern="0" dirty="0">
                <a:latin typeface="Segoe UI Semibold" panose="020B0702040204020203" pitchFamily="34" charset="0"/>
                <a:cs typeface="Segoe UI Semibold" panose="020B0702040204020203" pitchFamily="34" charset="0"/>
              </a:rPr>
              <a:t>Azure Key Vault</a:t>
            </a:r>
          </a:p>
        </p:txBody>
      </p:sp>
      <p:cxnSp>
        <p:nvCxnSpPr>
          <p:cNvPr id="109" name="Straight Connector 108">
            <a:extLst>
              <a:ext uri="{FF2B5EF4-FFF2-40B4-BE49-F238E27FC236}">
                <a16:creationId xmlns:a16="http://schemas.microsoft.com/office/drawing/2014/main" id="{541DDE8C-0460-4559-9043-D0CFAF82517B}"/>
              </a:ext>
            </a:extLst>
          </p:cNvPr>
          <p:cNvCxnSpPr>
            <a:cxnSpLocks/>
          </p:cNvCxnSpPr>
          <p:nvPr/>
        </p:nvCxnSpPr>
        <p:spPr>
          <a:xfrm>
            <a:off x="7966134" y="1735811"/>
            <a:ext cx="0" cy="3952067"/>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710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outHorizontal)">
                                      <p:cBhvr>
                                        <p:cTn id="7" dur="500"/>
                                        <p:tgtEl>
                                          <p:spTgt spid="10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dirty="0"/>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66084"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66084" y="255801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66084" y="320686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66084" y="1909160"/>
            <a:ext cx="319490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66084" y="450457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66084" y="515343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rgbClr val="3C3C41"/>
                </a:solidFill>
              </a:rPr>
              <a:t>ETL/ELT Services overview</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771993"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771993" y="1934738"/>
            <a:ext cx="5013661"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Managed Instance overview and architecture,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738974"/>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771994" y="2584034"/>
            <a:ext cx="5001304"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demos</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771993" y="3230962"/>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771993" y="4529975"/>
            <a:ext cx="4482321"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771993" y="5213852"/>
            <a:ext cx="4432893"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400" spc="0" dirty="0">
                <a:solidFill>
                  <a:srgbClr val="0078D3"/>
                </a:solidFill>
                <a:latin typeface="Segoe UI Semibold"/>
              </a:rPr>
              <a:t>Running SSIS in the cloud</a:t>
            </a: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39259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046210"/>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369982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353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660682"/>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66084"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771993"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66084" y="383100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Replication &amp; Monitoring</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734923" y="3847543"/>
            <a:ext cx="4349950" cy="3995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Replication and Monitoring,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p>
        </p:txBody>
      </p:sp>
      <p:sp>
        <p:nvSpPr>
          <p:cNvPr id="28" name="Content Placeholder 11">
            <a:extLst>
              <a:ext uri="{FF2B5EF4-FFF2-40B4-BE49-F238E27FC236}">
                <a16:creationId xmlns:a16="http://schemas.microsoft.com/office/drawing/2014/main" id="{7373BE76-9770-4322-A3CE-79C54C1B204C}"/>
              </a:ext>
            </a:extLst>
          </p:cNvPr>
          <p:cNvSpPr txBox="1">
            <a:spLocks/>
          </p:cNvSpPr>
          <p:nvPr/>
        </p:nvSpPr>
        <p:spPr>
          <a:xfrm>
            <a:off x="466084" y="58022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29" name="Text Placeholder 8">
            <a:extLst>
              <a:ext uri="{FF2B5EF4-FFF2-40B4-BE49-F238E27FC236}">
                <a16:creationId xmlns:a16="http://schemas.microsoft.com/office/drawing/2014/main" id="{9A903D14-E6C9-4604-B62D-5117418520FD}"/>
              </a:ext>
            </a:extLst>
          </p:cNvPr>
          <p:cNvSpPr txBox="1">
            <a:spLocks/>
          </p:cNvSpPr>
          <p:nvPr/>
        </p:nvSpPr>
        <p:spPr>
          <a:xfrm>
            <a:off x="3771993" y="5846656"/>
            <a:ext cx="4976591"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Working with large workloads,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30" name="Straight Connector 29">
            <a:extLst>
              <a:ext uri="{FF2B5EF4-FFF2-40B4-BE49-F238E27FC236}">
                <a16:creationId xmlns:a16="http://schemas.microsoft.com/office/drawing/2014/main" id="{A85081D6-DB78-4E2A-A8A5-21BB3A19C100}"/>
              </a:ext>
            </a:extLst>
          </p:cNvPr>
          <p:cNvCxnSpPr>
            <a:cxnSpLocks/>
          </p:cNvCxnSpPr>
          <p:nvPr/>
        </p:nvCxnSpPr>
        <p:spPr>
          <a:xfrm>
            <a:off x="460748" y="5007064"/>
            <a:ext cx="8855796" cy="0"/>
          </a:xfrm>
          <a:prstGeom prst="line">
            <a:avLst/>
          </a:prstGeom>
          <a:noFill/>
          <a:ln w="9525" cap="flat" cmpd="sng" algn="ctr">
            <a:solidFill>
              <a:srgbClr val="FFFFFF">
                <a:lumMod val="85000"/>
              </a:srgbClr>
            </a:solidFill>
            <a:prstDash val="solid"/>
            <a:headEnd type="none"/>
            <a:tailEnd type="none"/>
          </a:ln>
          <a:effectLst/>
        </p:spPr>
      </p:cxnSp>
      <p:sp>
        <p:nvSpPr>
          <p:cNvPr id="31" name="Rectangle 30">
            <a:extLst>
              <a:ext uri="{FF2B5EF4-FFF2-40B4-BE49-F238E27FC236}">
                <a16:creationId xmlns:a16="http://schemas.microsoft.com/office/drawing/2014/main" id="{B59BC9D3-809D-4C8B-8BAD-700D66F7BF0E}"/>
              </a:ext>
            </a:extLst>
          </p:cNvPr>
          <p:cNvSpPr/>
          <p:nvPr/>
        </p:nvSpPr>
        <p:spPr bwMode="auto">
          <a:xfrm>
            <a:off x="284205" y="3830595"/>
            <a:ext cx="9112090" cy="3163930"/>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0D9BE9A-E6C6-456E-A145-59927E4C19E1}"/>
              </a:ext>
            </a:extLst>
          </p:cNvPr>
          <p:cNvSpPr/>
          <p:nvPr/>
        </p:nvSpPr>
        <p:spPr bwMode="auto">
          <a:xfrm>
            <a:off x="365505" y="1240715"/>
            <a:ext cx="9025666" cy="1712549"/>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7008731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3F48-F3D0-465C-AB7A-07E23E0AAAE0}"/>
              </a:ext>
            </a:extLst>
          </p:cNvPr>
          <p:cNvSpPr>
            <a:spLocks noGrp="1"/>
          </p:cNvSpPr>
          <p:nvPr>
            <p:ph type="title"/>
          </p:nvPr>
        </p:nvSpPr>
        <p:spPr/>
        <p:txBody>
          <a:bodyPr/>
          <a:lstStyle/>
          <a:p>
            <a:r>
              <a:rPr lang="en-US" dirty="0"/>
              <a:t>Authentication</a:t>
            </a:r>
          </a:p>
        </p:txBody>
      </p:sp>
      <p:sp useBgFill="1">
        <p:nvSpPr>
          <p:cNvPr id="177" name="Freeform 4">
            <a:extLst>
              <a:ext uri="{FF2B5EF4-FFF2-40B4-BE49-F238E27FC236}">
                <a16:creationId xmlns:a16="http://schemas.microsoft.com/office/drawing/2014/main" id="{3E4D1C84-51F6-4342-9315-3ACCC67E8CF2}"/>
              </a:ext>
            </a:extLst>
          </p:cNvPr>
          <p:cNvSpPr>
            <a:spLocks noChangeAspect="1"/>
          </p:cNvSpPr>
          <p:nvPr/>
        </p:nvSpPr>
        <p:spPr bwMode="auto">
          <a:xfrm flipH="1">
            <a:off x="5964936" y="828983"/>
            <a:ext cx="6014538" cy="359224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ln w="12700">
            <a:solidFill>
              <a:schemeClr val="tx1">
                <a:lumMod val="75000"/>
                <a:lumOff val="25000"/>
              </a:schemeClr>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0000"/>
              </a:solidFill>
              <a:latin typeface="Segoe UI"/>
            </a:endParaRPr>
          </a:p>
        </p:txBody>
      </p:sp>
      <p:sp>
        <p:nvSpPr>
          <p:cNvPr id="178" name="Rectangle 177">
            <a:extLst>
              <a:ext uri="{FF2B5EF4-FFF2-40B4-BE49-F238E27FC236}">
                <a16:creationId xmlns:a16="http://schemas.microsoft.com/office/drawing/2014/main" id="{D03E5750-7C87-40BB-B982-DABD350105AF}"/>
              </a:ext>
            </a:extLst>
          </p:cNvPr>
          <p:cNvSpPr/>
          <p:nvPr/>
        </p:nvSpPr>
        <p:spPr bwMode="auto">
          <a:xfrm>
            <a:off x="864404" y="5693485"/>
            <a:ext cx="3206550" cy="9729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defTabSz="951028" fontAlgn="base">
              <a:spcBef>
                <a:spcPct val="0"/>
              </a:spcBef>
              <a:spcAft>
                <a:spcPct val="0"/>
              </a:spcAft>
            </a:pPr>
            <a:r>
              <a:rPr lang="en-US" sz="1224" dirty="0">
                <a:solidFill>
                  <a:schemeClr val="bg1"/>
                </a:solidFill>
              </a:rPr>
              <a:t>  SSMS</a:t>
            </a:r>
          </a:p>
          <a:p>
            <a:pPr defTabSz="951028" fontAlgn="base">
              <a:spcBef>
                <a:spcPct val="0"/>
              </a:spcBef>
              <a:spcAft>
                <a:spcPct val="0"/>
              </a:spcAft>
            </a:pPr>
            <a:r>
              <a:rPr lang="en-US" sz="1224" dirty="0">
                <a:solidFill>
                  <a:schemeClr val="bg1"/>
                </a:solidFill>
              </a:rPr>
              <a:t>  SSDT</a:t>
            </a:r>
          </a:p>
          <a:p>
            <a:pPr defTabSz="951028" fontAlgn="base">
              <a:spcBef>
                <a:spcPct val="0"/>
              </a:spcBef>
              <a:spcAft>
                <a:spcPct val="0"/>
              </a:spcAft>
            </a:pPr>
            <a:r>
              <a:rPr lang="en-US" sz="1224" dirty="0">
                <a:solidFill>
                  <a:schemeClr val="bg1"/>
                </a:solidFill>
              </a:rPr>
              <a:t>  Connection string-based authentication</a:t>
            </a:r>
          </a:p>
          <a:p>
            <a:pPr defTabSz="951028" fontAlgn="base">
              <a:spcBef>
                <a:spcPct val="0"/>
              </a:spcBef>
              <a:spcAft>
                <a:spcPct val="0"/>
              </a:spcAft>
            </a:pPr>
            <a:r>
              <a:rPr lang="en-US" sz="1224" dirty="0">
                <a:solidFill>
                  <a:schemeClr val="bg1"/>
                </a:solidFill>
              </a:rPr>
              <a:t>  SQL package</a:t>
            </a:r>
          </a:p>
        </p:txBody>
      </p:sp>
      <p:grpSp>
        <p:nvGrpSpPr>
          <p:cNvPr id="179" name="Group 178">
            <a:extLst>
              <a:ext uri="{FF2B5EF4-FFF2-40B4-BE49-F238E27FC236}">
                <a16:creationId xmlns:a16="http://schemas.microsoft.com/office/drawing/2014/main" id="{BBF96529-D463-47FA-90CE-30692B74A848}"/>
              </a:ext>
            </a:extLst>
          </p:cNvPr>
          <p:cNvGrpSpPr/>
          <p:nvPr/>
        </p:nvGrpSpPr>
        <p:grpSpPr>
          <a:xfrm>
            <a:off x="7322535" y="3408031"/>
            <a:ext cx="542151" cy="647888"/>
            <a:chOff x="4064268" y="5053939"/>
            <a:chExt cx="1574815" cy="1658606"/>
          </a:xfrm>
        </p:grpSpPr>
        <p:sp>
          <p:nvSpPr>
            <p:cNvPr id="212" name="Cylinder 211">
              <a:extLst>
                <a:ext uri="{FF2B5EF4-FFF2-40B4-BE49-F238E27FC236}">
                  <a16:creationId xmlns:a16="http://schemas.microsoft.com/office/drawing/2014/main" id="{20521C27-E29A-4CF0-A3E4-455FE313D218}"/>
                </a:ext>
              </a:extLst>
            </p:cNvPr>
            <p:cNvSpPr/>
            <p:nvPr/>
          </p:nvSpPr>
          <p:spPr bwMode="auto">
            <a:xfrm>
              <a:off x="4064268" y="5053939"/>
              <a:ext cx="1043831" cy="1371349"/>
            </a:xfrm>
            <a:prstGeom prst="can">
              <a:avLst>
                <a:gd name="adj" fmla="val 39530"/>
              </a:avLst>
            </a:pr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Freeform 146">
              <a:extLst>
                <a:ext uri="{FF2B5EF4-FFF2-40B4-BE49-F238E27FC236}">
                  <a16:creationId xmlns:a16="http://schemas.microsoft.com/office/drawing/2014/main" id="{8713F3A7-9DE1-47F4-A5AE-E95C506FE893}"/>
                </a:ext>
              </a:extLst>
            </p:cNvPr>
            <p:cNvSpPr>
              <a:spLocks noChangeAspect="1"/>
            </p:cNvSpPr>
            <p:nvPr/>
          </p:nvSpPr>
          <p:spPr bwMode="auto">
            <a:xfrm>
              <a:off x="4523512" y="6006043"/>
              <a:ext cx="1115571" cy="70650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sp>
        <p:nvSpPr>
          <p:cNvPr id="216" name="TextBox 215">
            <a:extLst>
              <a:ext uri="{FF2B5EF4-FFF2-40B4-BE49-F238E27FC236}">
                <a16:creationId xmlns:a16="http://schemas.microsoft.com/office/drawing/2014/main" id="{E97BAC4A-57CF-425F-A34A-BECDBCA4C749}"/>
              </a:ext>
            </a:extLst>
          </p:cNvPr>
          <p:cNvSpPr txBox="1"/>
          <p:nvPr/>
        </p:nvSpPr>
        <p:spPr>
          <a:xfrm>
            <a:off x="6701811" y="3131707"/>
            <a:ext cx="1649891" cy="267080"/>
          </a:xfrm>
          <a:prstGeom prst="rect">
            <a:avLst/>
          </a:prstGeom>
          <a:noFill/>
        </p:spPr>
        <p:txBody>
          <a:bodyPr wrap="none" lIns="93260" tIns="46630" rIns="93260" bIns="46630" rtlCol="0">
            <a:spAutoFit/>
          </a:bodyPr>
          <a:lstStyle/>
          <a:p>
            <a:pPr>
              <a:lnSpc>
                <a:spcPct val="90000"/>
              </a:lnSpc>
              <a:spcAft>
                <a:spcPts val="612"/>
              </a:spcAft>
            </a:pPr>
            <a:r>
              <a:rPr lang="en-US" sz="1224" dirty="0">
                <a:solidFill>
                  <a:srgbClr val="0070C0"/>
                </a:solidFill>
                <a:latin typeface="Segoe UI Semibold" panose="020B0702040204020203" pitchFamily="34" charset="0"/>
                <a:cs typeface="Segoe UI Semibold" panose="020B0702040204020203" pitchFamily="34" charset="0"/>
              </a:rPr>
              <a:t>Azure SQL Database</a:t>
            </a:r>
          </a:p>
        </p:txBody>
      </p:sp>
      <p:sp>
        <p:nvSpPr>
          <p:cNvPr id="217" name="Rectangle 216">
            <a:extLst>
              <a:ext uri="{FF2B5EF4-FFF2-40B4-BE49-F238E27FC236}">
                <a16:creationId xmlns:a16="http://schemas.microsoft.com/office/drawing/2014/main" id="{0191DC0D-F091-4C73-A9B6-5DD58A727E3C}"/>
              </a:ext>
            </a:extLst>
          </p:cNvPr>
          <p:cNvSpPr/>
          <p:nvPr/>
        </p:nvSpPr>
        <p:spPr bwMode="auto">
          <a:xfrm>
            <a:off x="6529106" y="5722270"/>
            <a:ext cx="1565854" cy="93260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18" name="TextBox 217">
            <a:extLst>
              <a:ext uri="{FF2B5EF4-FFF2-40B4-BE49-F238E27FC236}">
                <a16:creationId xmlns:a16="http://schemas.microsoft.com/office/drawing/2014/main" id="{8C08867B-AF02-40ED-9B1E-39995796BCA1}"/>
              </a:ext>
            </a:extLst>
          </p:cNvPr>
          <p:cNvSpPr txBox="1"/>
          <p:nvPr/>
        </p:nvSpPr>
        <p:spPr>
          <a:xfrm>
            <a:off x="6552135" y="6079192"/>
            <a:ext cx="1434277" cy="324695"/>
          </a:xfrm>
          <a:prstGeom prst="rect">
            <a:avLst/>
          </a:prstGeom>
          <a:noFill/>
        </p:spPr>
        <p:txBody>
          <a:bodyPr wrap="none" lIns="93260" tIns="46630" rIns="93260" bIns="46630" rtlCol="0">
            <a:spAutoFit/>
          </a:bodyPr>
          <a:lstStyle/>
          <a:p>
            <a:pPr>
              <a:lnSpc>
                <a:spcPct val="90000"/>
              </a:lnSpc>
              <a:spcAft>
                <a:spcPts val="612"/>
              </a:spcAft>
            </a:pPr>
            <a:r>
              <a:rPr lang="en-US" sz="1632" b="1" dirty="0">
                <a:solidFill>
                  <a:schemeClr val="bg1"/>
                </a:solidFill>
                <a:latin typeface="Segoe UI Semibold" panose="020B0702040204020203" pitchFamily="34" charset="0"/>
                <a:cs typeface="Segoe UI Semibold" panose="020B0702040204020203" pitchFamily="34" charset="0"/>
              </a:rPr>
              <a:t>ADO.NET 4.6</a:t>
            </a:r>
          </a:p>
        </p:txBody>
      </p:sp>
      <p:sp>
        <p:nvSpPr>
          <p:cNvPr id="219" name="Rectangle 218">
            <a:extLst>
              <a:ext uri="{FF2B5EF4-FFF2-40B4-BE49-F238E27FC236}">
                <a16:creationId xmlns:a16="http://schemas.microsoft.com/office/drawing/2014/main" id="{77DE108E-2A27-40AD-BEF9-994F50700C73}"/>
              </a:ext>
            </a:extLst>
          </p:cNvPr>
          <p:cNvSpPr/>
          <p:nvPr/>
        </p:nvSpPr>
        <p:spPr bwMode="auto">
          <a:xfrm>
            <a:off x="6350645" y="5440186"/>
            <a:ext cx="1479501" cy="523869"/>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83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ADALSQL</a:t>
            </a:r>
          </a:p>
        </p:txBody>
      </p:sp>
      <p:pic>
        <p:nvPicPr>
          <p:cNvPr id="221" name="Graphic 220" descr="Monitor">
            <a:extLst>
              <a:ext uri="{FF2B5EF4-FFF2-40B4-BE49-F238E27FC236}">
                <a16:creationId xmlns:a16="http://schemas.microsoft.com/office/drawing/2014/main" id="{C0B76A50-9A2C-4DBC-A03D-7152C9C14A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7702" y="5310656"/>
            <a:ext cx="1111066" cy="1111066"/>
          </a:xfrm>
          <a:prstGeom prst="rect">
            <a:avLst/>
          </a:prstGeom>
        </p:spPr>
      </p:pic>
      <p:cxnSp>
        <p:nvCxnSpPr>
          <p:cNvPr id="222" name="Straight Arrow Connector 221">
            <a:extLst>
              <a:ext uri="{FF2B5EF4-FFF2-40B4-BE49-F238E27FC236}">
                <a16:creationId xmlns:a16="http://schemas.microsoft.com/office/drawing/2014/main" id="{81B06AA5-DD80-430E-BF8D-86EFEF130546}"/>
              </a:ext>
            </a:extLst>
          </p:cNvPr>
          <p:cNvCxnSpPr>
            <a:cxnSpLocks/>
          </p:cNvCxnSpPr>
          <p:nvPr/>
        </p:nvCxnSpPr>
        <p:spPr>
          <a:xfrm>
            <a:off x="4640871" y="5969811"/>
            <a:ext cx="1508285"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7E4ACCE5-D0DC-4B22-8D50-2641A56D83B6}"/>
              </a:ext>
            </a:extLst>
          </p:cNvPr>
          <p:cNvSpPr/>
          <p:nvPr/>
        </p:nvSpPr>
        <p:spPr bwMode="auto">
          <a:xfrm>
            <a:off x="3591748" y="5541191"/>
            <a:ext cx="800016" cy="52226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24" name="TextBox 223">
            <a:extLst>
              <a:ext uri="{FF2B5EF4-FFF2-40B4-BE49-F238E27FC236}">
                <a16:creationId xmlns:a16="http://schemas.microsoft.com/office/drawing/2014/main" id="{99DC7F87-DE87-43EA-8E74-518FF93D8EF8}"/>
              </a:ext>
            </a:extLst>
          </p:cNvPr>
          <p:cNvSpPr txBox="1"/>
          <p:nvPr/>
        </p:nvSpPr>
        <p:spPr>
          <a:xfrm>
            <a:off x="3573603" y="5673103"/>
            <a:ext cx="873372" cy="242490"/>
          </a:xfrm>
          <a:prstGeom prst="rect">
            <a:avLst/>
          </a:prstGeom>
          <a:noFill/>
        </p:spPr>
        <p:txBody>
          <a:bodyPr wrap="none" lIns="93260" tIns="46630" rIns="93260" bIns="46630" rtlCol="0">
            <a:spAutoFit/>
          </a:bodyPr>
          <a:lstStyle/>
          <a:p>
            <a:pPr>
              <a:lnSpc>
                <a:spcPct val="90000"/>
              </a:lnSpc>
              <a:spcAft>
                <a:spcPts val="612"/>
              </a:spcAft>
            </a:pPr>
            <a:r>
              <a:rPr lang="en-US" sz="1020" dirty="0">
                <a:solidFill>
                  <a:srgbClr val="0070C0"/>
                </a:solidFill>
              </a:rPr>
              <a:t>Application</a:t>
            </a:r>
          </a:p>
        </p:txBody>
      </p:sp>
      <p:grpSp>
        <p:nvGrpSpPr>
          <p:cNvPr id="225" name="Group 224">
            <a:extLst>
              <a:ext uri="{FF2B5EF4-FFF2-40B4-BE49-F238E27FC236}">
                <a16:creationId xmlns:a16="http://schemas.microsoft.com/office/drawing/2014/main" id="{56207912-010E-48AE-8824-41682D357020}"/>
              </a:ext>
            </a:extLst>
          </p:cNvPr>
          <p:cNvGrpSpPr/>
          <p:nvPr/>
        </p:nvGrpSpPr>
        <p:grpSpPr>
          <a:xfrm>
            <a:off x="580163" y="2324307"/>
            <a:ext cx="3843079" cy="1841276"/>
            <a:chOff x="-73687" y="3846555"/>
            <a:chExt cx="3768067" cy="1805336"/>
          </a:xfrm>
        </p:grpSpPr>
        <p:grpSp>
          <p:nvGrpSpPr>
            <p:cNvPr id="228" name="Group 227">
              <a:extLst>
                <a:ext uri="{FF2B5EF4-FFF2-40B4-BE49-F238E27FC236}">
                  <a16:creationId xmlns:a16="http://schemas.microsoft.com/office/drawing/2014/main" id="{0856028D-7E3B-492A-BCA9-8EFC85922F3F}"/>
                </a:ext>
              </a:extLst>
            </p:cNvPr>
            <p:cNvGrpSpPr/>
            <p:nvPr/>
          </p:nvGrpSpPr>
          <p:grpSpPr>
            <a:xfrm>
              <a:off x="1134489" y="3846555"/>
              <a:ext cx="2559891" cy="1805336"/>
              <a:chOff x="1792808" y="4869962"/>
              <a:chExt cx="2140585" cy="1509625"/>
            </a:xfrm>
          </p:grpSpPr>
          <p:grpSp>
            <p:nvGrpSpPr>
              <p:cNvPr id="230" name="Group 229">
                <a:extLst>
                  <a:ext uri="{FF2B5EF4-FFF2-40B4-BE49-F238E27FC236}">
                    <a16:creationId xmlns:a16="http://schemas.microsoft.com/office/drawing/2014/main" id="{F14CEE7B-D9D1-431B-BC08-9AC4269877CD}"/>
                  </a:ext>
                </a:extLst>
              </p:cNvPr>
              <p:cNvGrpSpPr/>
              <p:nvPr/>
            </p:nvGrpSpPr>
            <p:grpSpPr>
              <a:xfrm>
                <a:off x="2679738" y="4869962"/>
                <a:ext cx="1253655" cy="1253655"/>
                <a:chOff x="2948537" y="5104016"/>
                <a:chExt cx="1600200" cy="1600200"/>
              </a:xfrm>
            </p:grpSpPr>
            <p:sp>
              <p:nvSpPr>
                <p:cNvPr id="268" name="Dotted Circle">
                  <a:extLst>
                    <a:ext uri="{FF2B5EF4-FFF2-40B4-BE49-F238E27FC236}">
                      <a16:creationId xmlns:a16="http://schemas.microsoft.com/office/drawing/2014/main" id="{116C0572-DC66-4B78-8375-EF66DE1C8B09}"/>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91414" tIns="45706" rIns="91414" bIns="45706" anchor="ctr" anchorCtr="1" compatLnSpc="1">
                  <a:noAutofit/>
                </a:bodyPr>
                <a:lstStyle/>
                <a:p>
                  <a:pPr algn="ctr" defTabSz="932384">
                    <a:defRPr sz="1800" b="0" i="0" u="none" strike="noStrike" kern="0" cap="none" spc="0" baseline="0">
                      <a:solidFill>
                        <a:srgbClr val="000000"/>
                      </a:solidFill>
                      <a:uFillTx/>
                    </a:defRPr>
                  </a:pPr>
                  <a:endParaRPr lang="en-US" sz="1763" kern="0" dirty="0">
                    <a:solidFill>
                      <a:srgbClr val="FFFFFF"/>
                    </a:solidFill>
                    <a:latin typeface="Segoe UI Semilight"/>
                  </a:endParaRPr>
                </a:p>
              </p:txBody>
            </p:sp>
            <p:grpSp>
              <p:nvGrpSpPr>
                <p:cNvPr id="269" name="Group 2">
                  <a:extLst>
                    <a:ext uri="{FF2B5EF4-FFF2-40B4-BE49-F238E27FC236}">
                      <a16:creationId xmlns:a16="http://schemas.microsoft.com/office/drawing/2014/main" id="{3D540298-1E87-4507-8C44-FA1D2728351A}"/>
                    </a:ext>
                  </a:extLst>
                </p:cNvPr>
                <p:cNvGrpSpPr/>
                <p:nvPr/>
              </p:nvGrpSpPr>
              <p:grpSpPr>
                <a:xfrm>
                  <a:off x="3197318" y="5374450"/>
                  <a:ext cx="1102629" cy="1059331"/>
                  <a:chOff x="3197318" y="5374450"/>
                  <a:chExt cx="1102629" cy="1059331"/>
                </a:xfrm>
              </p:grpSpPr>
              <p:grpSp>
                <p:nvGrpSpPr>
                  <p:cNvPr id="270" name="Group 162">
                    <a:extLst>
                      <a:ext uri="{FF2B5EF4-FFF2-40B4-BE49-F238E27FC236}">
                        <a16:creationId xmlns:a16="http://schemas.microsoft.com/office/drawing/2014/main" id="{8F2C6466-4453-4126-A1A5-CD1BE738DAB8}"/>
                      </a:ext>
                    </a:extLst>
                  </p:cNvPr>
                  <p:cNvGrpSpPr/>
                  <p:nvPr/>
                </p:nvGrpSpPr>
                <p:grpSpPr>
                  <a:xfrm>
                    <a:off x="3197318" y="5719773"/>
                    <a:ext cx="367515" cy="311389"/>
                    <a:chOff x="3197318" y="5719773"/>
                    <a:chExt cx="367515" cy="311389"/>
                  </a:xfrm>
                </p:grpSpPr>
                <p:sp>
                  <p:nvSpPr>
                    <p:cNvPr id="296" name="Freeform 5">
                      <a:extLst>
                        <a:ext uri="{FF2B5EF4-FFF2-40B4-BE49-F238E27FC236}">
                          <a16:creationId xmlns:a16="http://schemas.microsoft.com/office/drawing/2014/main" id="{BD794700-F6C1-43D2-8747-373D86414321}"/>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FFFFFF"/>
                        </a:solidFill>
                        <a:latin typeface="Segoe UI Semilight"/>
                      </a:endParaRPr>
                    </a:p>
                  </p:txBody>
                </p:sp>
                <p:sp>
                  <p:nvSpPr>
                    <p:cNvPr id="297" name="Freeform 6">
                      <a:extLst>
                        <a:ext uri="{FF2B5EF4-FFF2-40B4-BE49-F238E27FC236}">
                          <a16:creationId xmlns:a16="http://schemas.microsoft.com/office/drawing/2014/main" id="{8A10E010-4718-4343-A1F6-0C2FA648CB02}"/>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FFFFFF"/>
                        </a:solidFill>
                        <a:latin typeface="Segoe UI Semilight"/>
                      </a:endParaRPr>
                    </a:p>
                  </p:txBody>
                </p:sp>
                <p:sp>
                  <p:nvSpPr>
                    <p:cNvPr id="298" name="Freeform 7">
                      <a:extLst>
                        <a:ext uri="{FF2B5EF4-FFF2-40B4-BE49-F238E27FC236}">
                          <a16:creationId xmlns:a16="http://schemas.microsoft.com/office/drawing/2014/main" id="{534B8880-C925-4734-8A2B-4BE257DF4BEE}"/>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FFFFFF"/>
                        </a:solidFill>
                        <a:latin typeface="Segoe UI Semilight"/>
                      </a:endParaRPr>
                    </a:p>
                  </p:txBody>
                </p:sp>
                <p:sp>
                  <p:nvSpPr>
                    <p:cNvPr id="299" name="Freeform 8">
                      <a:extLst>
                        <a:ext uri="{FF2B5EF4-FFF2-40B4-BE49-F238E27FC236}">
                          <a16:creationId xmlns:a16="http://schemas.microsoft.com/office/drawing/2014/main" id="{FC8C04C9-3A94-481C-AF64-7945BF1E5B2C}"/>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FFFFFF"/>
                        </a:solidFill>
                        <a:latin typeface="Segoe UI Semilight"/>
                      </a:endParaRPr>
                    </a:p>
                  </p:txBody>
                </p:sp>
                <p:sp>
                  <p:nvSpPr>
                    <p:cNvPr id="300" name="Line 9">
                      <a:extLst>
                        <a:ext uri="{FF2B5EF4-FFF2-40B4-BE49-F238E27FC236}">
                          <a16:creationId xmlns:a16="http://schemas.microsoft.com/office/drawing/2014/main" id="{6E493A61-3502-4A43-95EC-7E5FCDC79168}"/>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FFFFFF"/>
                        </a:solidFill>
                        <a:latin typeface="Segoe UI Semilight"/>
                      </a:endParaRPr>
                    </a:p>
                  </p:txBody>
                </p:sp>
                <p:sp>
                  <p:nvSpPr>
                    <p:cNvPr id="301" name="Line 10">
                      <a:extLst>
                        <a:ext uri="{FF2B5EF4-FFF2-40B4-BE49-F238E27FC236}">
                          <a16:creationId xmlns:a16="http://schemas.microsoft.com/office/drawing/2014/main" id="{CB49C845-50CE-45E2-994F-356F6C7252DF}"/>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FFFFFF"/>
                        </a:solidFill>
                        <a:latin typeface="Segoe UI Semilight"/>
                      </a:endParaRPr>
                    </a:p>
                  </p:txBody>
                </p:sp>
              </p:grpSp>
              <p:grpSp>
                <p:nvGrpSpPr>
                  <p:cNvPr id="271" name="Group 169">
                    <a:extLst>
                      <a:ext uri="{FF2B5EF4-FFF2-40B4-BE49-F238E27FC236}">
                        <a16:creationId xmlns:a16="http://schemas.microsoft.com/office/drawing/2014/main" id="{713C7013-2FA7-4B0A-8B7D-8FD34D1F3574}"/>
                      </a:ext>
                    </a:extLst>
                  </p:cNvPr>
                  <p:cNvGrpSpPr/>
                  <p:nvPr/>
                </p:nvGrpSpPr>
                <p:grpSpPr>
                  <a:xfrm>
                    <a:off x="3622203" y="6072283"/>
                    <a:ext cx="272893" cy="361498"/>
                    <a:chOff x="3622203" y="6072283"/>
                    <a:chExt cx="272893" cy="361498"/>
                  </a:xfrm>
                </p:grpSpPr>
                <p:sp>
                  <p:nvSpPr>
                    <p:cNvPr id="284" name="Freeform 29">
                      <a:extLst>
                        <a:ext uri="{FF2B5EF4-FFF2-40B4-BE49-F238E27FC236}">
                          <a16:creationId xmlns:a16="http://schemas.microsoft.com/office/drawing/2014/main" id="{D0824726-B33E-4E7F-8568-D6BE5670071F}"/>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85" name="Freeform 30">
                      <a:extLst>
                        <a:ext uri="{FF2B5EF4-FFF2-40B4-BE49-F238E27FC236}">
                          <a16:creationId xmlns:a16="http://schemas.microsoft.com/office/drawing/2014/main" id="{97E72B07-DD37-4839-B2A7-7F6C3E1D5ECC}"/>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86" name="Rectangle 31">
                      <a:extLst>
                        <a:ext uri="{FF2B5EF4-FFF2-40B4-BE49-F238E27FC236}">
                          <a16:creationId xmlns:a16="http://schemas.microsoft.com/office/drawing/2014/main" id="{FDF454E2-0845-4C0D-9FB9-E622E6D46D28}"/>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87" name="Rectangle 32">
                      <a:extLst>
                        <a:ext uri="{FF2B5EF4-FFF2-40B4-BE49-F238E27FC236}">
                          <a16:creationId xmlns:a16="http://schemas.microsoft.com/office/drawing/2014/main" id="{11EF24DF-8969-4546-9398-D48FF04ADD0D}"/>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88" name="Rectangle 33">
                      <a:extLst>
                        <a:ext uri="{FF2B5EF4-FFF2-40B4-BE49-F238E27FC236}">
                          <a16:creationId xmlns:a16="http://schemas.microsoft.com/office/drawing/2014/main" id="{0AE057E0-1CB4-4279-9BE3-B8790D78EB32}"/>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89" name="Freeform 34">
                      <a:extLst>
                        <a:ext uri="{FF2B5EF4-FFF2-40B4-BE49-F238E27FC236}">
                          <a16:creationId xmlns:a16="http://schemas.microsoft.com/office/drawing/2014/main" id="{991FFC49-EB34-49F7-B3FB-CC84A09D57D5}"/>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90" name="Line 35">
                      <a:extLst>
                        <a:ext uri="{FF2B5EF4-FFF2-40B4-BE49-F238E27FC236}">
                          <a16:creationId xmlns:a16="http://schemas.microsoft.com/office/drawing/2014/main" id="{05F18BF0-4CF1-42B3-BCA8-01F4363F50BF}"/>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91" name="Line 36">
                      <a:extLst>
                        <a:ext uri="{FF2B5EF4-FFF2-40B4-BE49-F238E27FC236}">
                          <a16:creationId xmlns:a16="http://schemas.microsoft.com/office/drawing/2014/main" id="{1AFA88FD-45A0-4395-9915-5B9AEFA89A5A}"/>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92" name="Line 37">
                      <a:extLst>
                        <a:ext uri="{FF2B5EF4-FFF2-40B4-BE49-F238E27FC236}">
                          <a16:creationId xmlns:a16="http://schemas.microsoft.com/office/drawing/2014/main" id="{D2B6D3A9-8AD0-4244-A2C0-58001F284ECE}"/>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93" name="Line 38">
                      <a:extLst>
                        <a:ext uri="{FF2B5EF4-FFF2-40B4-BE49-F238E27FC236}">
                          <a16:creationId xmlns:a16="http://schemas.microsoft.com/office/drawing/2014/main" id="{C33E657F-23C7-42D6-AF2A-6235CA92E504}"/>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94" name="Line 39">
                      <a:extLst>
                        <a:ext uri="{FF2B5EF4-FFF2-40B4-BE49-F238E27FC236}">
                          <a16:creationId xmlns:a16="http://schemas.microsoft.com/office/drawing/2014/main" id="{24E2C9FC-338C-4426-A8D5-50B7E22C562C}"/>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sp>
                  <p:nvSpPr>
                    <p:cNvPr id="295" name="Line 40">
                      <a:extLst>
                        <a:ext uri="{FF2B5EF4-FFF2-40B4-BE49-F238E27FC236}">
                          <a16:creationId xmlns:a16="http://schemas.microsoft.com/office/drawing/2014/main" id="{F060704F-098A-4432-8CE9-9C87B01FF57E}"/>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353535"/>
                        </a:solidFill>
                        <a:latin typeface="Segoe UI Semilight"/>
                      </a:endParaRPr>
                    </a:p>
                  </p:txBody>
                </p:sp>
              </p:grpSp>
              <p:grpSp>
                <p:nvGrpSpPr>
                  <p:cNvPr id="272" name="Group 182">
                    <a:extLst>
                      <a:ext uri="{FF2B5EF4-FFF2-40B4-BE49-F238E27FC236}">
                        <a16:creationId xmlns:a16="http://schemas.microsoft.com/office/drawing/2014/main" id="{18108D77-6363-42FD-A819-2624C2B3D279}"/>
                      </a:ext>
                    </a:extLst>
                  </p:cNvPr>
                  <p:cNvGrpSpPr/>
                  <p:nvPr/>
                </p:nvGrpSpPr>
                <p:grpSpPr>
                  <a:xfrm>
                    <a:off x="3602013" y="5374450"/>
                    <a:ext cx="303955" cy="249438"/>
                    <a:chOff x="3602013" y="5374450"/>
                    <a:chExt cx="303955" cy="249438"/>
                  </a:xfrm>
                </p:grpSpPr>
                <p:sp>
                  <p:nvSpPr>
                    <p:cNvPr id="278" name="Oval 5">
                      <a:extLst>
                        <a:ext uri="{FF2B5EF4-FFF2-40B4-BE49-F238E27FC236}">
                          <a16:creationId xmlns:a16="http://schemas.microsoft.com/office/drawing/2014/main" id="{4D557632-1593-4DC1-BE68-8EA0D77CCEDC}"/>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dirty="0">
                        <a:solidFill>
                          <a:srgbClr val="353535"/>
                        </a:solidFill>
                        <a:latin typeface="Segoe UI Semilight"/>
                      </a:endParaRPr>
                    </a:p>
                  </p:txBody>
                </p:sp>
                <p:sp>
                  <p:nvSpPr>
                    <p:cNvPr id="279" name="Oval 6">
                      <a:extLst>
                        <a:ext uri="{FF2B5EF4-FFF2-40B4-BE49-F238E27FC236}">
                          <a16:creationId xmlns:a16="http://schemas.microsoft.com/office/drawing/2014/main" id="{C4869D06-EECE-40ED-A764-EC9DEC71B699}"/>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dirty="0">
                        <a:solidFill>
                          <a:srgbClr val="353535"/>
                        </a:solidFill>
                        <a:latin typeface="Segoe UI Semilight"/>
                      </a:endParaRPr>
                    </a:p>
                  </p:txBody>
                </p:sp>
                <p:sp>
                  <p:nvSpPr>
                    <p:cNvPr id="280" name="Freeform 7">
                      <a:extLst>
                        <a:ext uri="{FF2B5EF4-FFF2-40B4-BE49-F238E27FC236}">
                          <a16:creationId xmlns:a16="http://schemas.microsoft.com/office/drawing/2014/main" id="{7993A1FF-D999-43A8-A7CE-0BD8062EAFD0}"/>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dirty="0">
                        <a:solidFill>
                          <a:srgbClr val="353535"/>
                        </a:solidFill>
                        <a:latin typeface="Segoe UI Semilight"/>
                      </a:endParaRPr>
                    </a:p>
                  </p:txBody>
                </p:sp>
                <p:sp>
                  <p:nvSpPr>
                    <p:cNvPr id="281" name="Oval 8">
                      <a:extLst>
                        <a:ext uri="{FF2B5EF4-FFF2-40B4-BE49-F238E27FC236}">
                          <a16:creationId xmlns:a16="http://schemas.microsoft.com/office/drawing/2014/main" id="{4C91D4DA-DA31-44B0-9905-E0DAA6C41CC2}"/>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dirty="0">
                        <a:solidFill>
                          <a:srgbClr val="353535"/>
                        </a:solidFill>
                        <a:latin typeface="Segoe UI Semilight"/>
                      </a:endParaRPr>
                    </a:p>
                  </p:txBody>
                </p:sp>
                <p:sp>
                  <p:nvSpPr>
                    <p:cNvPr id="282" name="Freeform 9">
                      <a:extLst>
                        <a:ext uri="{FF2B5EF4-FFF2-40B4-BE49-F238E27FC236}">
                          <a16:creationId xmlns:a16="http://schemas.microsoft.com/office/drawing/2014/main" id="{F19EF22B-6548-4D21-951F-B3F7D78D36D7}"/>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dirty="0">
                        <a:solidFill>
                          <a:srgbClr val="353535"/>
                        </a:solidFill>
                        <a:latin typeface="Segoe UI Semilight"/>
                      </a:endParaRPr>
                    </a:p>
                  </p:txBody>
                </p:sp>
                <p:sp>
                  <p:nvSpPr>
                    <p:cNvPr id="283" name="Freeform 10">
                      <a:extLst>
                        <a:ext uri="{FF2B5EF4-FFF2-40B4-BE49-F238E27FC236}">
                          <a16:creationId xmlns:a16="http://schemas.microsoft.com/office/drawing/2014/main" id="{8E8B36BF-9503-4167-A6FA-1537D1196BAA}"/>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dirty="0">
                        <a:solidFill>
                          <a:srgbClr val="353535"/>
                        </a:solidFill>
                        <a:latin typeface="Segoe UI Semilight"/>
                      </a:endParaRPr>
                    </a:p>
                  </p:txBody>
                </p:sp>
              </p:grpSp>
              <p:grpSp>
                <p:nvGrpSpPr>
                  <p:cNvPr id="273" name="Group 189">
                    <a:extLst>
                      <a:ext uri="{FF2B5EF4-FFF2-40B4-BE49-F238E27FC236}">
                        <a16:creationId xmlns:a16="http://schemas.microsoft.com/office/drawing/2014/main" id="{2B58F156-A7F4-4A80-93EA-52C78D4558D3}"/>
                      </a:ext>
                    </a:extLst>
                  </p:cNvPr>
                  <p:cNvGrpSpPr/>
                  <p:nvPr/>
                </p:nvGrpSpPr>
                <p:grpSpPr>
                  <a:xfrm>
                    <a:off x="3972482" y="5714085"/>
                    <a:ext cx="327465" cy="322764"/>
                    <a:chOff x="3972482" y="5714085"/>
                    <a:chExt cx="327465" cy="322764"/>
                  </a:xfrm>
                </p:grpSpPr>
                <p:sp>
                  <p:nvSpPr>
                    <p:cNvPr id="274" name="Freeform 44">
                      <a:extLst>
                        <a:ext uri="{FF2B5EF4-FFF2-40B4-BE49-F238E27FC236}">
                          <a16:creationId xmlns:a16="http://schemas.microsoft.com/office/drawing/2014/main" id="{F21C99DA-65FA-4872-B32E-6F6D09142844}"/>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002050"/>
                        </a:solidFill>
                        <a:latin typeface="Segoe UI Semilight"/>
                      </a:endParaRPr>
                    </a:p>
                  </p:txBody>
                </p:sp>
                <p:sp>
                  <p:nvSpPr>
                    <p:cNvPr id="275" name="Freeform 45">
                      <a:extLst>
                        <a:ext uri="{FF2B5EF4-FFF2-40B4-BE49-F238E27FC236}">
                          <a16:creationId xmlns:a16="http://schemas.microsoft.com/office/drawing/2014/main" id="{636A8A6F-2347-49EF-875F-9F3E9B4C154D}"/>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002050"/>
                        </a:solidFill>
                        <a:latin typeface="Segoe UI Semilight"/>
                      </a:endParaRPr>
                    </a:p>
                  </p:txBody>
                </p:sp>
                <p:sp>
                  <p:nvSpPr>
                    <p:cNvPr id="276" name="Freeform 46">
                      <a:extLst>
                        <a:ext uri="{FF2B5EF4-FFF2-40B4-BE49-F238E27FC236}">
                          <a16:creationId xmlns:a16="http://schemas.microsoft.com/office/drawing/2014/main" id="{0C61B0D9-C1A0-4726-BD16-9103F8BB1143}"/>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002050"/>
                        </a:solidFill>
                        <a:latin typeface="Segoe UI Semilight"/>
                      </a:endParaRPr>
                    </a:p>
                  </p:txBody>
                </p:sp>
                <p:sp>
                  <p:nvSpPr>
                    <p:cNvPr id="277" name="Freeform 47">
                      <a:extLst>
                        <a:ext uri="{FF2B5EF4-FFF2-40B4-BE49-F238E27FC236}">
                          <a16:creationId xmlns:a16="http://schemas.microsoft.com/office/drawing/2014/main" id="{E81057D1-0415-4E04-9DAC-58948944F7FB}"/>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dirty="0">
                        <a:solidFill>
                          <a:srgbClr val="002050"/>
                        </a:solidFill>
                        <a:latin typeface="Segoe UI Semilight"/>
                      </a:endParaRPr>
                    </a:p>
                  </p:txBody>
                </p:sp>
              </p:grpSp>
            </p:grpSp>
          </p:grpSp>
          <p:grpSp>
            <p:nvGrpSpPr>
              <p:cNvPr id="231" name="On-Premises Building">
                <a:extLst>
                  <a:ext uri="{FF2B5EF4-FFF2-40B4-BE49-F238E27FC236}">
                    <a16:creationId xmlns:a16="http://schemas.microsoft.com/office/drawing/2014/main" id="{AC09EAD1-69C9-4DD7-B379-01174F773397}"/>
                  </a:ext>
                </a:extLst>
              </p:cNvPr>
              <p:cNvGrpSpPr/>
              <p:nvPr/>
            </p:nvGrpSpPr>
            <p:grpSpPr>
              <a:xfrm>
                <a:off x="1792808" y="4946549"/>
                <a:ext cx="1008623" cy="1433038"/>
                <a:chOff x="2317171" y="4229228"/>
                <a:chExt cx="1593672" cy="2264264"/>
              </a:xfrm>
            </p:grpSpPr>
            <p:sp>
              <p:nvSpPr>
                <p:cNvPr id="232" name="Freeform 12">
                  <a:extLst>
                    <a:ext uri="{FF2B5EF4-FFF2-40B4-BE49-F238E27FC236}">
                      <a16:creationId xmlns:a16="http://schemas.microsoft.com/office/drawing/2014/main" id="{BCFD1964-A444-4A97-9E08-3753A303381B}"/>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34" name="Rectangle 14">
                  <a:extLst>
                    <a:ext uri="{FF2B5EF4-FFF2-40B4-BE49-F238E27FC236}">
                      <a16:creationId xmlns:a16="http://schemas.microsoft.com/office/drawing/2014/main" id="{4C157FB2-00DD-4398-8BD9-54A870E8B7F0}"/>
                    </a:ext>
                  </a:extLst>
                </p:cNvPr>
                <p:cNvSpPr/>
                <p:nvPr/>
              </p:nvSpPr>
              <p:spPr>
                <a:xfrm>
                  <a:off x="2923291" y="4354619"/>
                  <a:ext cx="987552" cy="2138873"/>
                </a:xfrm>
                <a:prstGeom prst="rect">
                  <a:avLst/>
                </a:prstGeom>
                <a:solidFill>
                  <a:srgbClr val="868686"/>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35" name="Rectangle 15">
                  <a:extLst>
                    <a:ext uri="{FF2B5EF4-FFF2-40B4-BE49-F238E27FC236}">
                      <a16:creationId xmlns:a16="http://schemas.microsoft.com/office/drawing/2014/main" id="{67876DB2-D519-4AEF-B76F-D828DDD1047D}"/>
                    </a:ext>
                  </a:extLst>
                </p:cNvPr>
                <p:cNvSpPr/>
                <p:nvPr/>
              </p:nvSpPr>
              <p:spPr>
                <a:xfrm>
                  <a:off x="2923291" y="4354619"/>
                  <a:ext cx="987552" cy="2138873"/>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36" name="Rectangle 16">
                  <a:extLst>
                    <a:ext uri="{FF2B5EF4-FFF2-40B4-BE49-F238E27FC236}">
                      <a16:creationId xmlns:a16="http://schemas.microsoft.com/office/drawing/2014/main" id="{4A11CA9A-908C-4AE6-9581-77E3C9518CFC}"/>
                    </a:ext>
                  </a:extLst>
                </p:cNvPr>
                <p:cNvSpPr/>
                <p:nvPr/>
              </p:nvSpPr>
              <p:spPr>
                <a:xfrm>
                  <a:off x="3022567" y="5372328"/>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37" name="Rectangle 17">
                  <a:extLst>
                    <a:ext uri="{FF2B5EF4-FFF2-40B4-BE49-F238E27FC236}">
                      <a16:creationId xmlns:a16="http://schemas.microsoft.com/office/drawing/2014/main" id="{ABD58025-C847-45A4-9B68-028DA41F0F69}"/>
                    </a:ext>
                  </a:extLst>
                </p:cNvPr>
                <p:cNvSpPr/>
                <p:nvPr/>
              </p:nvSpPr>
              <p:spPr>
                <a:xfrm>
                  <a:off x="3022567" y="5372328"/>
                  <a:ext cx="794229"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38" name="Rectangle 18">
                  <a:extLst>
                    <a:ext uri="{FF2B5EF4-FFF2-40B4-BE49-F238E27FC236}">
                      <a16:creationId xmlns:a16="http://schemas.microsoft.com/office/drawing/2014/main" id="{7FA032F7-AEBB-4E66-B8C3-F3948D941044}"/>
                    </a:ext>
                  </a:extLst>
                </p:cNvPr>
                <p:cNvSpPr/>
                <p:nvPr/>
              </p:nvSpPr>
              <p:spPr>
                <a:xfrm>
                  <a:off x="3022567" y="5594893"/>
                  <a:ext cx="794229"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39" name="Rectangle 19">
                  <a:extLst>
                    <a:ext uri="{FF2B5EF4-FFF2-40B4-BE49-F238E27FC236}">
                      <a16:creationId xmlns:a16="http://schemas.microsoft.com/office/drawing/2014/main" id="{0D2754CF-FE93-4249-AE55-8A0202941967}"/>
                    </a:ext>
                  </a:extLst>
                </p:cNvPr>
                <p:cNvSpPr/>
                <p:nvPr/>
              </p:nvSpPr>
              <p:spPr>
                <a:xfrm>
                  <a:off x="3022567" y="5594893"/>
                  <a:ext cx="794229"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0" name="Rectangle 20">
                  <a:extLst>
                    <a:ext uri="{FF2B5EF4-FFF2-40B4-BE49-F238E27FC236}">
                      <a16:creationId xmlns:a16="http://schemas.microsoft.com/office/drawing/2014/main" id="{85566A73-C200-4659-8326-DCA6D8A02FC1}"/>
                    </a:ext>
                  </a:extLst>
                </p:cNvPr>
                <p:cNvSpPr/>
                <p:nvPr/>
              </p:nvSpPr>
              <p:spPr>
                <a:xfrm>
                  <a:off x="3022567" y="5815364"/>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1" name="Rectangle 21">
                  <a:extLst>
                    <a:ext uri="{FF2B5EF4-FFF2-40B4-BE49-F238E27FC236}">
                      <a16:creationId xmlns:a16="http://schemas.microsoft.com/office/drawing/2014/main" id="{9A540014-9738-459C-81D0-5399D3026E4E}"/>
                    </a:ext>
                  </a:extLst>
                </p:cNvPr>
                <p:cNvSpPr/>
                <p:nvPr/>
              </p:nvSpPr>
              <p:spPr>
                <a:xfrm>
                  <a:off x="3022567" y="5815364"/>
                  <a:ext cx="794229"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2" name="Rectangle 22">
                  <a:extLst>
                    <a:ext uri="{FF2B5EF4-FFF2-40B4-BE49-F238E27FC236}">
                      <a16:creationId xmlns:a16="http://schemas.microsoft.com/office/drawing/2014/main" id="{6DF02F5E-AA36-4B21-B83A-ED737B8924EC}"/>
                    </a:ext>
                  </a:extLst>
                </p:cNvPr>
                <p:cNvSpPr/>
                <p:nvPr/>
              </p:nvSpPr>
              <p:spPr>
                <a:xfrm>
                  <a:off x="3022567" y="6034783"/>
                  <a:ext cx="794229" cy="129570"/>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3" name="Rectangle 23">
                  <a:extLst>
                    <a:ext uri="{FF2B5EF4-FFF2-40B4-BE49-F238E27FC236}">
                      <a16:creationId xmlns:a16="http://schemas.microsoft.com/office/drawing/2014/main" id="{94ECD479-67B8-4DA6-8654-522EFDD4688B}"/>
                    </a:ext>
                  </a:extLst>
                </p:cNvPr>
                <p:cNvSpPr/>
                <p:nvPr/>
              </p:nvSpPr>
              <p:spPr>
                <a:xfrm>
                  <a:off x="3022567" y="6034783"/>
                  <a:ext cx="794229" cy="129570"/>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4" name="Rectangle 24">
                  <a:extLst>
                    <a:ext uri="{FF2B5EF4-FFF2-40B4-BE49-F238E27FC236}">
                      <a16:creationId xmlns:a16="http://schemas.microsoft.com/office/drawing/2014/main" id="{C627F7E2-E568-4285-B977-5B655B880331}"/>
                    </a:ext>
                  </a:extLst>
                </p:cNvPr>
                <p:cNvSpPr/>
                <p:nvPr/>
              </p:nvSpPr>
              <p:spPr>
                <a:xfrm>
                  <a:off x="3022567" y="4708830"/>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5" name="Rectangle 25">
                  <a:extLst>
                    <a:ext uri="{FF2B5EF4-FFF2-40B4-BE49-F238E27FC236}">
                      <a16:creationId xmlns:a16="http://schemas.microsoft.com/office/drawing/2014/main" id="{E9E93922-1C7D-4650-890C-1BCE5C59BC30}"/>
                    </a:ext>
                  </a:extLst>
                </p:cNvPr>
                <p:cNvSpPr/>
                <p:nvPr/>
              </p:nvSpPr>
              <p:spPr>
                <a:xfrm>
                  <a:off x="3022567" y="4929301"/>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6" name="Rectangle 26">
                  <a:extLst>
                    <a:ext uri="{FF2B5EF4-FFF2-40B4-BE49-F238E27FC236}">
                      <a16:creationId xmlns:a16="http://schemas.microsoft.com/office/drawing/2014/main" id="{FCEEDDD6-6A74-4D0D-B00A-19FF90B84D85}"/>
                    </a:ext>
                  </a:extLst>
                </p:cNvPr>
                <p:cNvSpPr/>
                <p:nvPr/>
              </p:nvSpPr>
              <p:spPr>
                <a:xfrm>
                  <a:off x="3022567" y="5151857"/>
                  <a:ext cx="794229"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7" name="Rectangle 27">
                  <a:extLst>
                    <a:ext uri="{FF2B5EF4-FFF2-40B4-BE49-F238E27FC236}">
                      <a16:creationId xmlns:a16="http://schemas.microsoft.com/office/drawing/2014/main" id="{B2250464-E200-439D-ADDE-C3BAA3C0AEF5}"/>
                    </a:ext>
                  </a:extLst>
                </p:cNvPr>
                <p:cNvSpPr/>
                <p:nvPr/>
              </p:nvSpPr>
              <p:spPr>
                <a:xfrm>
                  <a:off x="3022567" y="5151857"/>
                  <a:ext cx="794229"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8" name="Rectangle 28">
                  <a:extLst>
                    <a:ext uri="{FF2B5EF4-FFF2-40B4-BE49-F238E27FC236}">
                      <a16:creationId xmlns:a16="http://schemas.microsoft.com/office/drawing/2014/main" id="{FE8FFBE6-5254-46C3-B994-0DC75E5B7507}"/>
                    </a:ext>
                  </a:extLst>
                </p:cNvPr>
                <p:cNvSpPr/>
                <p:nvPr/>
              </p:nvSpPr>
              <p:spPr>
                <a:xfrm>
                  <a:off x="3022567" y="4488359"/>
                  <a:ext cx="794229"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49" name="Freeform 29">
                  <a:extLst>
                    <a:ext uri="{FF2B5EF4-FFF2-40B4-BE49-F238E27FC236}">
                      <a16:creationId xmlns:a16="http://schemas.microsoft.com/office/drawing/2014/main" id="{5E38363F-CDB0-4196-82AA-CFB398648E0C}"/>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0" name="Freeform 30">
                  <a:extLst>
                    <a:ext uri="{FF2B5EF4-FFF2-40B4-BE49-F238E27FC236}">
                      <a16:creationId xmlns:a16="http://schemas.microsoft.com/office/drawing/2014/main" id="{F572F548-0AD1-4B73-A5CC-34DD71E64706}"/>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1" name="Rectangle 31">
                  <a:extLst>
                    <a:ext uri="{FF2B5EF4-FFF2-40B4-BE49-F238E27FC236}">
                      <a16:creationId xmlns:a16="http://schemas.microsoft.com/office/drawing/2014/main" id="{DFDA3A99-54D0-488B-A18F-951AF70604B6}"/>
                    </a:ext>
                  </a:extLst>
                </p:cNvPr>
                <p:cNvSpPr/>
                <p:nvPr/>
              </p:nvSpPr>
              <p:spPr>
                <a:xfrm>
                  <a:off x="3022567" y="5372328"/>
                  <a:ext cx="443090"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2" name="Rectangle 32">
                  <a:extLst>
                    <a:ext uri="{FF2B5EF4-FFF2-40B4-BE49-F238E27FC236}">
                      <a16:creationId xmlns:a16="http://schemas.microsoft.com/office/drawing/2014/main" id="{2028D944-BD78-4311-AD62-481843A5F8B1}"/>
                    </a:ext>
                  </a:extLst>
                </p:cNvPr>
                <p:cNvSpPr/>
                <p:nvPr/>
              </p:nvSpPr>
              <p:spPr>
                <a:xfrm>
                  <a:off x="3022567" y="5372328"/>
                  <a:ext cx="443090"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3" name="Rectangle 33">
                  <a:extLst>
                    <a:ext uri="{FF2B5EF4-FFF2-40B4-BE49-F238E27FC236}">
                      <a16:creationId xmlns:a16="http://schemas.microsoft.com/office/drawing/2014/main" id="{28531FCD-6765-4BA6-BB51-E51733928275}"/>
                    </a:ext>
                  </a:extLst>
                </p:cNvPr>
                <p:cNvSpPr/>
                <p:nvPr/>
              </p:nvSpPr>
              <p:spPr>
                <a:xfrm>
                  <a:off x="3022567" y="5594893"/>
                  <a:ext cx="443090"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4" name="Rectangle 34">
                  <a:extLst>
                    <a:ext uri="{FF2B5EF4-FFF2-40B4-BE49-F238E27FC236}">
                      <a16:creationId xmlns:a16="http://schemas.microsoft.com/office/drawing/2014/main" id="{E229A8F9-4D5A-4F5C-9266-6A8968AB5D90}"/>
                    </a:ext>
                  </a:extLst>
                </p:cNvPr>
                <p:cNvSpPr/>
                <p:nvPr/>
              </p:nvSpPr>
              <p:spPr>
                <a:xfrm>
                  <a:off x="3022567" y="5594893"/>
                  <a:ext cx="443090"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5" name="Rectangle 35">
                  <a:extLst>
                    <a:ext uri="{FF2B5EF4-FFF2-40B4-BE49-F238E27FC236}">
                      <a16:creationId xmlns:a16="http://schemas.microsoft.com/office/drawing/2014/main" id="{6D17F032-985A-41C0-8B61-12136C839F70}"/>
                    </a:ext>
                  </a:extLst>
                </p:cNvPr>
                <p:cNvSpPr/>
                <p:nvPr/>
              </p:nvSpPr>
              <p:spPr>
                <a:xfrm>
                  <a:off x="3022567" y="5815364"/>
                  <a:ext cx="443090"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6" name="Rectangle 36">
                  <a:extLst>
                    <a:ext uri="{FF2B5EF4-FFF2-40B4-BE49-F238E27FC236}">
                      <a16:creationId xmlns:a16="http://schemas.microsoft.com/office/drawing/2014/main" id="{4218128A-F470-4E81-B7BD-C5EF97EF22FA}"/>
                    </a:ext>
                  </a:extLst>
                </p:cNvPr>
                <p:cNvSpPr/>
                <p:nvPr/>
              </p:nvSpPr>
              <p:spPr>
                <a:xfrm>
                  <a:off x="3022567" y="5815364"/>
                  <a:ext cx="443090"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7" name="Rectangle 37">
                  <a:extLst>
                    <a:ext uri="{FF2B5EF4-FFF2-40B4-BE49-F238E27FC236}">
                      <a16:creationId xmlns:a16="http://schemas.microsoft.com/office/drawing/2014/main" id="{8F0BFAA9-F80C-4CCF-AAED-C01198EF3F2C}"/>
                    </a:ext>
                  </a:extLst>
                </p:cNvPr>
                <p:cNvSpPr/>
                <p:nvPr/>
              </p:nvSpPr>
              <p:spPr>
                <a:xfrm>
                  <a:off x="3022567" y="6034783"/>
                  <a:ext cx="443090" cy="129570"/>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8" name="Rectangle 38">
                  <a:extLst>
                    <a:ext uri="{FF2B5EF4-FFF2-40B4-BE49-F238E27FC236}">
                      <a16:creationId xmlns:a16="http://schemas.microsoft.com/office/drawing/2014/main" id="{73B55E56-DD6F-46E2-B112-C63B2123DD41}"/>
                    </a:ext>
                  </a:extLst>
                </p:cNvPr>
                <p:cNvSpPr/>
                <p:nvPr/>
              </p:nvSpPr>
              <p:spPr>
                <a:xfrm>
                  <a:off x="3022567" y="6034783"/>
                  <a:ext cx="443090" cy="129570"/>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59" name="Rectangle 39">
                  <a:extLst>
                    <a:ext uri="{FF2B5EF4-FFF2-40B4-BE49-F238E27FC236}">
                      <a16:creationId xmlns:a16="http://schemas.microsoft.com/office/drawing/2014/main" id="{48530893-C8F5-4D71-89DC-58C164164805}"/>
                    </a:ext>
                  </a:extLst>
                </p:cNvPr>
                <p:cNvSpPr/>
                <p:nvPr/>
              </p:nvSpPr>
              <p:spPr>
                <a:xfrm>
                  <a:off x="3022567" y="5151857"/>
                  <a:ext cx="443090"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60" name="Rectangle 40">
                  <a:extLst>
                    <a:ext uri="{FF2B5EF4-FFF2-40B4-BE49-F238E27FC236}">
                      <a16:creationId xmlns:a16="http://schemas.microsoft.com/office/drawing/2014/main" id="{9610B6AF-0C52-4DFE-A4A6-64131448EF8C}"/>
                    </a:ext>
                  </a:extLst>
                </p:cNvPr>
                <p:cNvSpPr/>
                <p:nvPr/>
              </p:nvSpPr>
              <p:spPr>
                <a:xfrm>
                  <a:off x="3022567" y="5151857"/>
                  <a:ext cx="443090"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61" name="Rectangle 41">
                  <a:extLst>
                    <a:ext uri="{FF2B5EF4-FFF2-40B4-BE49-F238E27FC236}">
                      <a16:creationId xmlns:a16="http://schemas.microsoft.com/office/drawing/2014/main" id="{E2F810F9-91C3-405E-9951-22D51B27509D}"/>
                    </a:ext>
                  </a:extLst>
                </p:cNvPr>
                <p:cNvSpPr/>
                <p:nvPr/>
              </p:nvSpPr>
              <p:spPr>
                <a:xfrm>
                  <a:off x="2317171" y="5260534"/>
                  <a:ext cx="987552" cy="1232958"/>
                </a:xfrm>
                <a:prstGeom prst="rect">
                  <a:avLst/>
                </a:prstGeom>
                <a:solidFill>
                  <a:srgbClr val="868686"/>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62" name="Rectangle 42">
                  <a:extLst>
                    <a:ext uri="{FF2B5EF4-FFF2-40B4-BE49-F238E27FC236}">
                      <a16:creationId xmlns:a16="http://schemas.microsoft.com/office/drawing/2014/main" id="{0A5638D2-F4B0-4AF4-B463-7806D5A306C9}"/>
                    </a:ext>
                  </a:extLst>
                </p:cNvPr>
                <p:cNvSpPr/>
                <p:nvPr/>
              </p:nvSpPr>
              <p:spPr>
                <a:xfrm>
                  <a:off x="2859539" y="6242718"/>
                  <a:ext cx="128537" cy="25077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63" name="Rectangle 43">
                  <a:extLst>
                    <a:ext uri="{FF2B5EF4-FFF2-40B4-BE49-F238E27FC236}">
                      <a16:creationId xmlns:a16="http://schemas.microsoft.com/office/drawing/2014/main" id="{D88DCF77-CCAC-4DB3-AB3C-496DF6B7BAC0}"/>
                    </a:ext>
                  </a:extLst>
                </p:cNvPr>
                <p:cNvSpPr/>
                <p:nvPr/>
              </p:nvSpPr>
              <p:spPr>
                <a:xfrm>
                  <a:off x="2639040" y="6242718"/>
                  <a:ext cx="125400" cy="25077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64" name="Rectangle 44">
                  <a:extLst>
                    <a:ext uri="{FF2B5EF4-FFF2-40B4-BE49-F238E27FC236}">
                      <a16:creationId xmlns:a16="http://schemas.microsoft.com/office/drawing/2014/main" id="{35E791E3-8ACC-497E-8083-198544C53183}"/>
                    </a:ext>
                  </a:extLst>
                </p:cNvPr>
                <p:cNvSpPr/>
                <p:nvPr/>
              </p:nvSpPr>
              <p:spPr>
                <a:xfrm>
                  <a:off x="2415396" y="5372328"/>
                  <a:ext cx="795271"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65" name="Rectangle 45">
                  <a:extLst>
                    <a:ext uri="{FF2B5EF4-FFF2-40B4-BE49-F238E27FC236}">
                      <a16:creationId xmlns:a16="http://schemas.microsoft.com/office/drawing/2014/main" id="{58EDE2F4-3597-4116-BEB2-9DF9B026AFA5}"/>
                    </a:ext>
                  </a:extLst>
                </p:cNvPr>
                <p:cNvSpPr/>
                <p:nvPr/>
              </p:nvSpPr>
              <p:spPr>
                <a:xfrm>
                  <a:off x="2415396" y="5594893"/>
                  <a:ext cx="795271"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66" name="Rectangle 46">
                  <a:extLst>
                    <a:ext uri="{FF2B5EF4-FFF2-40B4-BE49-F238E27FC236}">
                      <a16:creationId xmlns:a16="http://schemas.microsoft.com/office/drawing/2014/main" id="{93C0D161-F584-4D4B-B131-E26A96DCF930}"/>
                    </a:ext>
                  </a:extLst>
                </p:cNvPr>
                <p:cNvSpPr/>
                <p:nvPr/>
              </p:nvSpPr>
              <p:spPr>
                <a:xfrm>
                  <a:off x="2415396" y="5815364"/>
                  <a:ext cx="795271"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sp>
              <p:nvSpPr>
                <p:cNvPr id="267" name="Rectangle 47">
                  <a:extLst>
                    <a:ext uri="{FF2B5EF4-FFF2-40B4-BE49-F238E27FC236}">
                      <a16:creationId xmlns:a16="http://schemas.microsoft.com/office/drawing/2014/main" id="{20B70B8B-DB5A-434E-A024-8843CC4F0C72}"/>
                    </a:ext>
                  </a:extLst>
                </p:cNvPr>
                <p:cNvSpPr/>
                <p:nvPr/>
              </p:nvSpPr>
              <p:spPr>
                <a:xfrm>
                  <a:off x="2415396" y="6034783"/>
                  <a:ext cx="795271" cy="129570"/>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dirty="0">
                    <a:solidFill>
                      <a:srgbClr val="505050"/>
                    </a:solidFill>
                    <a:latin typeface="Segoe UI"/>
                    <a:ea typeface="ＭＳ Ｐゴシック"/>
                  </a:endParaRPr>
                </a:p>
              </p:txBody>
            </p:sp>
          </p:grpSp>
        </p:grpSp>
        <p:sp>
          <p:nvSpPr>
            <p:cNvPr id="229" name="Text">
              <a:extLst>
                <a:ext uri="{FF2B5EF4-FFF2-40B4-BE49-F238E27FC236}">
                  <a16:creationId xmlns:a16="http://schemas.microsoft.com/office/drawing/2014/main" id="{D9F993D6-9C33-4022-997F-8804F8517116}"/>
                </a:ext>
              </a:extLst>
            </p:cNvPr>
            <p:cNvSpPr/>
            <p:nvPr/>
          </p:nvSpPr>
          <p:spPr>
            <a:xfrm>
              <a:off x="-73687" y="4013266"/>
              <a:ext cx="1754672" cy="448501"/>
            </a:xfrm>
            <a:prstGeom prst="rect">
              <a:avLst/>
            </a:prstGeom>
            <a:noFill/>
            <a:ln cap="flat">
              <a:noFill/>
              <a:prstDash val="solid"/>
            </a:ln>
          </p:spPr>
          <p:txBody>
            <a:bodyPr vert="horz" wrap="square" lIns="0" tIns="0" rIns="0" bIns="0" anchor="ctr" anchorCtr="1" compatLnSpc="1">
              <a:noAutofit/>
            </a:bodyPr>
            <a:lstStyle/>
            <a:p>
              <a:pPr algn="ctr">
                <a:lnSpc>
                  <a:spcPct val="90000"/>
                </a:lnSpc>
                <a:spcAft>
                  <a:spcPts val="612"/>
                </a:spcAft>
                <a:buSzPct val="90000"/>
                <a:defRPr/>
              </a:pPr>
              <a:r>
                <a:rPr lang="en-US" spc="-50" dirty="0">
                  <a:gradFill>
                    <a:gsLst>
                      <a:gs pos="0">
                        <a:schemeClr val="tx1"/>
                      </a:gs>
                      <a:gs pos="74000">
                        <a:schemeClr val="tx1"/>
                      </a:gs>
                    </a:gsLst>
                    <a:lin ang="5400000" scaled="1"/>
                  </a:gradFill>
                </a:rPr>
                <a:t>On-premises </a:t>
              </a:r>
              <a:br>
                <a:rPr lang="en-US" spc="-50" dirty="0">
                  <a:gradFill>
                    <a:gsLst>
                      <a:gs pos="0">
                        <a:schemeClr val="tx1"/>
                      </a:gs>
                      <a:gs pos="74000">
                        <a:schemeClr val="tx1"/>
                      </a:gs>
                    </a:gsLst>
                    <a:lin ang="5400000" scaled="1"/>
                  </a:gradFill>
                </a:rPr>
              </a:br>
              <a:r>
                <a:rPr lang="en-US" spc="-50" dirty="0">
                  <a:gradFill>
                    <a:gsLst>
                      <a:gs pos="0">
                        <a:schemeClr val="tx1"/>
                      </a:gs>
                      <a:gs pos="74000">
                        <a:schemeClr val="tx1"/>
                      </a:gs>
                    </a:gsLst>
                    <a:lin ang="5400000" scaled="1"/>
                  </a:gradFill>
                </a:rPr>
                <a:t>/ Private cloud</a:t>
              </a:r>
            </a:p>
          </p:txBody>
        </p:sp>
      </p:grpSp>
      <p:sp useBgFill="1">
        <p:nvSpPr>
          <p:cNvPr id="302" name="Freeform 280">
            <a:extLst>
              <a:ext uri="{FF2B5EF4-FFF2-40B4-BE49-F238E27FC236}">
                <a16:creationId xmlns:a16="http://schemas.microsoft.com/office/drawing/2014/main" id="{80D3C285-9494-423E-AB37-97696A73A80F}"/>
              </a:ext>
            </a:extLst>
          </p:cNvPr>
          <p:cNvSpPr/>
          <p:nvPr/>
        </p:nvSpPr>
        <p:spPr bwMode="auto">
          <a:xfrm>
            <a:off x="2192812" y="3260798"/>
            <a:ext cx="2102654" cy="1160436"/>
          </a:xfrm>
          <a:prstGeom prst="triangle">
            <a:avLst/>
          </a:prstGeom>
          <a:ln w="1270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303" name="Rectangle 302">
            <a:extLst>
              <a:ext uri="{FF2B5EF4-FFF2-40B4-BE49-F238E27FC236}">
                <a16:creationId xmlns:a16="http://schemas.microsoft.com/office/drawing/2014/main" id="{3E6D8252-F4E4-4304-81C7-17C05CB50401}"/>
              </a:ext>
            </a:extLst>
          </p:cNvPr>
          <p:cNvSpPr/>
          <p:nvPr/>
        </p:nvSpPr>
        <p:spPr bwMode="auto">
          <a:xfrm>
            <a:off x="2286542" y="4098151"/>
            <a:ext cx="1925793" cy="522523"/>
          </a:xfrm>
          <a:prstGeom prst="rect">
            <a:avLst/>
          </a:prstGeom>
          <a:noFill/>
          <a:ln w="10795" cap="flat" cmpd="sng" algn="ctr">
            <a:noFill/>
            <a:prstDash val="solid"/>
            <a:headEnd type="none" w="med" len="med"/>
            <a:tailEnd type="none" w="med" len="med"/>
          </a:ln>
          <a:effectLst/>
        </p:spPr>
        <p:txBody>
          <a:bodyPr lIns="46630" tIns="46630" rIns="46630" bIns="46614"/>
          <a:lstStyle/>
          <a:p>
            <a:pPr algn="ctr" defTabSz="931847" fontAlgn="base">
              <a:lnSpc>
                <a:spcPct val="90000"/>
              </a:lnSpc>
              <a:spcBef>
                <a:spcPct val="0"/>
              </a:spcBef>
              <a:spcAft>
                <a:spcPct val="0"/>
              </a:spcAft>
              <a:defRPr/>
            </a:pPr>
            <a:r>
              <a:rPr lang="en-US" sz="1224" kern="0" dirty="0">
                <a:solidFill>
                  <a:srgbClr val="0078D7"/>
                </a:solidFill>
                <a:latin typeface="Segoe UI Semibold" panose="020B0702040204020203" pitchFamily="34" charset="0"/>
                <a:cs typeface="Segoe UI Semibold" panose="020B0702040204020203" pitchFamily="34" charset="0"/>
              </a:rPr>
              <a:t>Active Directory</a:t>
            </a:r>
          </a:p>
        </p:txBody>
      </p:sp>
      <p:pic>
        <p:nvPicPr>
          <p:cNvPr id="304" name="Picture 303">
            <a:extLst>
              <a:ext uri="{FF2B5EF4-FFF2-40B4-BE49-F238E27FC236}">
                <a16:creationId xmlns:a16="http://schemas.microsoft.com/office/drawing/2014/main" id="{9071FB3B-641A-4979-A29A-885E49C164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58105" y="3366998"/>
            <a:ext cx="1005697" cy="665744"/>
          </a:xfrm>
          <a:prstGeom prst="rect">
            <a:avLst/>
          </a:prstGeom>
        </p:spPr>
      </p:pic>
      <p:grpSp>
        <p:nvGrpSpPr>
          <p:cNvPr id="305" name="Group 304">
            <a:extLst>
              <a:ext uri="{FF2B5EF4-FFF2-40B4-BE49-F238E27FC236}">
                <a16:creationId xmlns:a16="http://schemas.microsoft.com/office/drawing/2014/main" id="{EFE23743-B93E-4300-B125-23EA13639BED}"/>
              </a:ext>
            </a:extLst>
          </p:cNvPr>
          <p:cNvGrpSpPr/>
          <p:nvPr/>
        </p:nvGrpSpPr>
        <p:grpSpPr>
          <a:xfrm>
            <a:off x="7201866" y="1308100"/>
            <a:ext cx="4358661" cy="2583532"/>
            <a:chOff x="6383124" y="797113"/>
            <a:chExt cx="4273586" cy="2533109"/>
          </a:xfrm>
        </p:grpSpPr>
        <p:cxnSp>
          <p:nvCxnSpPr>
            <p:cNvPr id="306" name="Straight Connector 305">
              <a:extLst>
                <a:ext uri="{FF2B5EF4-FFF2-40B4-BE49-F238E27FC236}">
                  <a16:creationId xmlns:a16="http://schemas.microsoft.com/office/drawing/2014/main" id="{BC4BF9FB-3508-49B5-81E2-2A0F0D52868B}"/>
                </a:ext>
              </a:extLst>
            </p:cNvPr>
            <p:cNvCxnSpPr>
              <a:cxnSpLocks/>
            </p:cNvCxnSpPr>
            <p:nvPr/>
          </p:nvCxnSpPr>
          <p:spPr>
            <a:xfrm>
              <a:off x="7738438" y="1004561"/>
              <a:ext cx="2025905" cy="1768733"/>
            </a:xfrm>
            <a:prstGeom prst="line">
              <a:avLst/>
            </a:prstGeom>
            <a:noFill/>
            <a:ln w="6350" cap="flat" cmpd="sng" algn="ctr">
              <a:solidFill>
                <a:srgbClr val="EAEAEA">
                  <a:lumMod val="75000"/>
                </a:srgbClr>
              </a:solidFill>
              <a:prstDash val="solid"/>
              <a:headEnd type="none"/>
              <a:tailEnd type="none"/>
            </a:ln>
            <a:effectLst/>
          </p:spPr>
        </p:cxnSp>
        <p:cxnSp>
          <p:nvCxnSpPr>
            <p:cNvPr id="307" name="Straight Connector 306">
              <a:extLst>
                <a:ext uri="{FF2B5EF4-FFF2-40B4-BE49-F238E27FC236}">
                  <a16:creationId xmlns:a16="http://schemas.microsoft.com/office/drawing/2014/main" id="{27CBCBDC-047B-4C07-8D05-FE409B8C1A47}"/>
                </a:ext>
              </a:extLst>
            </p:cNvPr>
            <p:cNvCxnSpPr>
              <a:cxnSpLocks/>
            </p:cNvCxnSpPr>
            <p:nvPr/>
          </p:nvCxnSpPr>
          <p:spPr>
            <a:xfrm>
              <a:off x="8504824" y="1046272"/>
              <a:ext cx="1265858" cy="1724397"/>
            </a:xfrm>
            <a:prstGeom prst="line">
              <a:avLst/>
            </a:prstGeom>
            <a:noFill/>
            <a:ln w="6350" cap="flat" cmpd="sng" algn="ctr">
              <a:solidFill>
                <a:srgbClr val="EAEAEA">
                  <a:lumMod val="75000"/>
                </a:srgbClr>
              </a:solidFill>
              <a:prstDash val="solid"/>
              <a:headEnd type="none"/>
              <a:tailEnd type="none"/>
            </a:ln>
            <a:effectLst/>
          </p:spPr>
        </p:cxnSp>
        <p:cxnSp>
          <p:nvCxnSpPr>
            <p:cNvPr id="308" name="Straight Connector 307">
              <a:extLst>
                <a:ext uri="{FF2B5EF4-FFF2-40B4-BE49-F238E27FC236}">
                  <a16:creationId xmlns:a16="http://schemas.microsoft.com/office/drawing/2014/main" id="{82B1C517-B616-486C-9A71-065CDC7E109A}"/>
                </a:ext>
              </a:extLst>
            </p:cNvPr>
            <p:cNvCxnSpPr>
              <a:cxnSpLocks/>
            </p:cNvCxnSpPr>
            <p:nvPr/>
          </p:nvCxnSpPr>
          <p:spPr>
            <a:xfrm>
              <a:off x="6707700" y="2168421"/>
              <a:ext cx="3054019" cy="622502"/>
            </a:xfrm>
            <a:prstGeom prst="line">
              <a:avLst/>
            </a:prstGeom>
            <a:noFill/>
            <a:ln w="6350" cap="flat" cmpd="sng" algn="ctr">
              <a:solidFill>
                <a:srgbClr val="EAEAEA">
                  <a:lumMod val="75000"/>
                </a:srgbClr>
              </a:solidFill>
              <a:prstDash val="solid"/>
              <a:headEnd type="none"/>
              <a:tailEnd type="none"/>
            </a:ln>
            <a:effectLst/>
          </p:spPr>
        </p:cxnSp>
        <p:cxnSp>
          <p:nvCxnSpPr>
            <p:cNvPr id="309" name="Straight Connector 308">
              <a:extLst>
                <a:ext uri="{FF2B5EF4-FFF2-40B4-BE49-F238E27FC236}">
                  <a16:creationId xmlns:a16="http://schemas.microsoft.com/office/drawing/2014/main" id="{826E0F72-60C9-4F9B-996C-5D59F58D976B}"/>
                </a:ext>
              </a:extLst>
            </p:cNvPr>
            <p:cNvCxnSpPr>
              <a:cxnSpLocks/>
              <a:stCxn id="357" idx="22"/>
              <a:endCxn id="311" idx="1"/>
            </p:cNvCxnSpPr>
            <p:nvPr/>
          </p:nvCxnSpPr>
          <p:spPr>
            <a:xfrm>
              <a:off x="6510546" y="1529706"/>
              <a:ext cx="3242509" cy="1254877"/>
            </a:xfrm>
            <a:prstGeom prst="line">
              <a:avLst/>
            </a:prstGeom>
            <a:noFill/>
            <a:ln w="6350" cap="flat" cmpd="sng" algn="ctr">
              <a:solidFill>
                <a:srgbClr val="EAEAEA">
                  <a:lumMod val="75000"/>
                </a:srgbClr>
              </a:solidFill>
              <a:prstDash val="solid"/>
              <a:headEnd type="none"/>
              <a:tailEnd type="none"/>
            </a:ln>
            <a:effectLst/>
          </p:spPr>
        </p:cxnSp>
        <p:cxnSp>
          <p:nvCxnSpPr>
            <p:cNvPr id="310" name="Straight Connector 309">
              <a:extLst>
                <a:ext uri="{FF2B5EF4-FFF2-40B4-BE49-F238E27FC236}">
                  <a16:creationId xmlns:a16="http://schemas.microsoft.com/office/drawing/2014/main" id="{DD405540-8AD8-4C9E-AE3F-CFFADAB397CA}"/>
                </a:ext>
              </a:extLst>
            </p:cNvPr>
            <p:cNvCxnSpPr>
              <a:cxnSpLocks/>
              <a:endCxn id="311" idx="1"/>
            </p:cNvCxnSpPr>
            <p:nvPr/>
          </p:nvCxnSpPr>
          <p:spPr>
            <a:xfrm>
              <a:off x="7407484" y="1504527"/>
              <a:ext cx="2345571" cy="1280056"/>
            </a:xfrm>
            <a:prstGeom prst="line">
              <a:avLst/>
            </a:prstGeom>
            <a:noFill/>
            <a:ln w="6350" cap="flat" cmpd="sng" algn="ctr">
              <a:solidFill>
                <a:srgbClr val="EAEAEA">
                  <a:lumMod val="75000"/>
                </a:srgbClr>
              </a:solidFill>
              <a:prstDash val="solid"/>
              <a:headEnd type="none"/>
              <a:tailEnd type="none"/>
            </a:ln>
            <a:effectLst/>
          </p:spPr>
        </p:cxnSp>
        <p:sp useBgFill="1">
          <p:nvSpPr>
            <p:cNvPr id="311" name="Oval 310">
              <a:extLst>
                <a:ext uri="{FF2B5EF4-FFF2-40B4-BE49-F238E27FC236}">
                  <a16:creationId xmlns:a16="http://schemas.microsoft.com/office/drawing/2014/main" id="{86F6DD5E-8135-4F75-820F-B21A8B321A59}"/>
                </a:ext>
              </a:extLst>
            </p:cNvPr>
            <p:cNvSpPr/>
            <p:nvPr/>
          </p:nvSpPr>
          <p:spPr bwMode="auto">
            <a:xfrm>
              <a:off x="9750430" y="2781958"/>
              <a:ext cx="17928" cy="17928"/>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312" name="Straight Connector 311">
              <a:extLst>
                <a:ext uri="{FF2B5EF4-FFF2-40B4-BE49-F238E27FC236}">
                  <a16:creationId xmlns:a16="http://schemas.microsoft.com/office/drawing/2014/main" id="{7DD9F421-8934-45F0-9164-72C38967FB28}"/>
                </a:ext>
              </a:extLst>
            </p:cNvPr>
            <p:cNvCxnSpPr>
              <a:cxnSpLocks/>
            </p:cNvCxnSpPr>
            <p:nvPr/>
          </p:nvCxnSpPr>
          <p:spPr>
            <a:xfrm>
              <a:off x="9215159" y="1038298"/>
              <a:ext cx="549732" cy="1716195"/>
            </a:xfrm>
            <a:prstGeom prst="line">
              <a:avLst/>
            </a:prstGeom>
            <a:noFill/>
            <a:ln w="6350" cap="flat" cmpd="sng" algn="ctr">
              <a:solidFill>
                <a:srgbClr val="EAEAEA">
                  <a:lumMod val="75000"/>
                </a:srgbClr>
              </a:solidFill>
              <a:prstDash val="solid"/>
              <a:headEnd type="none"/>
              <a:tailEnd type="none"/>
            </a:ln>
            <a:effectLst/>
          </p:spPr>
        </p:cxnSp>
        <p:grpSp>
          <p:nvGrpSpPr>
            <p:cNvPr id="313" name="Group 312">
              <a:extLst>
                <a:ext uri="{FF2B5EF4-FFF2-40B4-BE49-F238E27FC236}">
                  <a16:creationId xmlns:a16="http://schemas.microsoft.com/office/drawing/2014/main" id="{98A2B52A-1E26-43EB-8E5D-D36D2DD98D26}"/>
                </a:ext>
              </a:extLst>
            </p:cNvPr>
            <p:cNvGrpSpPr>
              <a:grpSpLocks noChangeAspect="1"/>
            </p:cNvGrpSpPr>
            <p:nvPr/>
          </p:nvGrpSpPr>
          <p:grpSpPr>
            <a:xfrm>
              <a:off x="9039729" y="930759"/>
              <a:ext cx="407465" cy="407465"/>
              <a:chOff x="5932610" y="2325701"/>
              <a:chExt cx="914400" cy="914400"/>
            </a:xfrm>
          </p:grpSpPr>
          <p:sp>
            <p:nvSpPr>
              <p:cNvPr id="360" name="Oval 359">
                <a:extLst>
                  <a:ext uri="{FF2B5EF4-FFF2-40B4-BE49-F238E27FC236}">
                    <a16:creationId xmlns:a16="http://schemas.microsoft.com/office/drawing/2014/main" id="{7C828663-2BE0-427D-8220-57568C013171}"/>
                  </a:ext>
                </a:extLst>
              </p:cNvPr>
              <p:cNvSpPr>
                <a:spLocks noChangeAspect="1"/>
              </p:cNvSpPr>
              <p:nvPr/>
            </p:nvSpPr>
            <p:spPr bwMode="auto">
              <a:xfrm>
                <a:off x="5932610" y="2325701"/>
                <a:ext cx="914400" cy="9144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kern="0" dirty="0">
                  <a:gradFill>
                    <a:gsLst>
                      <a:gs pos="5439">
                        <a:srgbClr val="F8F8F8"/>
                      </a:gs>
                      <a:gs pos="10000">
                        <a:srgbClr val="F8F8F8"/>
                      </a:gs>
                    </a:gsLst>
                    <a:lin ang="5400000" scaled="0"/>
                  </a:gradFill>
                </a:endParaRPr>
              </a:p>
            </p:txBody>
          </p:sp>
          <p:grpSp>
            <p:nvGrpSpPr>
              <p:cNvPr id="361" name="Group 360">
                <a:extLst>
                  <a:ext uri="{FF2B5EF4-FFF2-40B4-BE49-F238E27FC236}">
                    <a16:creationId xmlns:a16="http://schemas.microsoft.com/office/drawing/2014/main" id="{F0F205D0-0DFC-4508-81C1-CD107B76B58A}"/>
                  </a:ext>
                </a:extLst>
              </p:cNvPr>
              <p:cNvGrpSpPr>
                <a:grpSpLocks noChangeAspect="1"/>
              </p:cNvGrpSpPr>
              <p:nvPr/>
            </p:nvGrpSpPr>
            <p:grpSpPr>
              <a:xfrm>
                <a:off x="6222332" y="2484305"/>
                <a:ext cx="334986" cy="597213"/>
                <a:chOff x="9756147" y="5515365"/>
                <a:chExt cx="315631" cy="562708"/>
              </a:xfrm>
            </p:grpSpPr>
            <p:grpSp>
              <p:nvGrpSpPr>
                <p:cNvPr id="362" name="Group 361">
                  <a:extLst>
                    <a:ext uri="{FF2B5EF4-FFF2-40B4-BE49-F238E27FC236}">
                      <a16:creationId xmlns:a16="http://schemas.microsoft.com/office/drawing/2014/main" id="{4CB40A61-A372-42E7-B105-5A928754FD91}"/>
                    </a:ext>
                  </a:extLst>
                </p:cNvPr>
                <p:cNvGrpSpPr/>
                <p:nvPr/>
              </p:nvGrpSpPr>
              <p:grpSpPr>
                <a:xfrm>
                  <a:off x="9775703" y="5561872"/>
                  <a:ext cx="276492" cy="508980"/>
                  <a:chOff x="8817145" y="5862985"/>
                  <a:chExt cx="200848" cy="389795"/>
                </a:xfrm>
              </p:grpSpPr>
              <p:sp>
                <p:nvSpPr>
                  <p:cNvPr id="365" name="Rectangle 11">
                    <a:extLst>
                      <a:ext uri="{FF2B5EF4-FFF2-40B4-BE49-F238E27FC236}">
                        <a16:creationId xmlns:a16="http://schemas.microsoft.com/office/drawing/2014/main" id="{6DB2663D-850A-4A78-8FF1-ED72DE3C4A88}"/>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sz="1599" kern="0" dirty="0">
                      <a:solidFill>
                        <a:srgbClr val="505050"/>
                      </a:solidFill>
                      <a:ea typeface="ＭＳ Ｐゴシック" charset="0"/>
                    </a:endParaRPr>
                  </a:p>
                </p:txBody>
              </p:sp>
              <p:sp>
                <p:nvSpPr>
                  <p:cNvPr id="366" name="Rectangle 12">
                    <a:extLst>
                      <a:ext uri="{FF2B5EF4-FFF2-40B4-BE49-F238E27FC236}">
                        <a16:creationId xmlns:a16="http://schemas.microsoft.com/office/drawing/2014/main" id="{0427E4F9-904E-4333-BBA6-2279C5F5926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sz="1599" kern="0" dirty="0">
                      <a:solidFill>
                        <a:srgbClr val="505050"/>
                      </a:solidFill>
                      <a:ea typeface="ＭＳ Ｐゴシック" charset="0"/>
                    </a:endParaRPr>
                  </a:p>
                </p:txBody>
              </p:sp>
              <p:sp>
                <p:nvSpPr>
                  <p:cNvPr id="367" name="Freeform 17">
                    <a:extLst>
                      <a:ext uri="{FF2B5EF4-FFF2-40B4-BE49-F238E27FC236}">
                        <a16:creationId xmlns:a16="http://schemas.microsoft.com/office/drawing/2014/main" id="{615EB102-3962-40E5-995F-D67C54041C75}"/>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sz="1599" kern="0" dirty="0">
                      <a:solidFill>
                        <a:srgbClr val="505050"/>
                      </a:solidFill>
                      <a:ea typeface="ＭＳ Ｐゴシック" charset="0"/>
                    </a:endParaRPr>
                  </a:p>
                </p:txBody>
              </p:sp>
            </p:grpSp>
            <p:sp>
              <p:nvSpPr>
                <p:cNvPr id="363" name="Freeform 464">
                  <a:extLst>
                    <a:ext uri="{FF2B5EF4-FFF2-40B4-BE49-F238E27FC236}">
                      <a16:creationId xmlns:a16="http://schemas.microsoft.com/office/drawing/2014/main" id="{E76EF99F-1772-48F7-BE4D-D3876CE1557C}"/>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64" name="Picture 363">
                  <a:extLst>
                    <a:ext uri="{FF2B5EF4-FFF2-40B4-BE49-F238E27FC236}">
                      <a16:creationId xmlns:a16="http://schemas.microsoft.com/office/drawing/2014/main" id="{3C86A157-433C-4B5A-AC7B-55D1A398B7D7}"/>
                    </a:ext>
                  </a:extLst>
                </p:cNvPr>
                <p:cNvPicPr>
                  <a:picLocks noChangeAspect="1"/>
                </p:cNvPicPr>
                <p:nvPr/>
              </p:nvPicPr>
              <p:blipFill>
                <a:blip r:embed="rId6"/>
                <a:stretch>
                  <a:fillRect/>
                </a:stretch>
              </p:blipFill>
              <p:spPr>
                <a:xfrm>
                  <a:off x="9822974" y="5669889"/>
                  <a:ext cx="182012" cy="223394"/>
                </a:xfrm>
                <a:prstGeom prst="rect">
                  <a:avLst/>
                </a:prstGeom>
              </p:spPr>
            </p:pic>
          </p:grpSp>
        </p:grpSp>
        <p:grpSp>
          <p:nvGrpSpPr>
            <p:cNvPr id="314" name="Group 313">
              <a:extLst>
                <a:ext uri="{FF2B5EF4-FFF2-40B4-BE49-F238E27FC236}">
                  <a16:creationId xmlns:a16="http://schemas.microsoft.com/office/drawing/2014/main" id="{B99085DD-8093-4E11-A873-D00A12D9C4CF}"/>
                </a:ext>
              </a:extLst>
            </p:cNvPr>
            <p:cNvGrpSpPr/>
            <p:nvPr/>
          </p:nvGrpSpPr>
          <p:grpSpPr>
            <a:xfrm>
              <a:off x="8263560" y="834605"/>
              <a:ext cx="448212" cy="448212"/>
              <a:chOff x="4692409" y="1465141"/>
              <a:chExt cx="457200" cy="457200"/>
            </a:xfrm>
          </p:grpSpPr>
          <p:sp>
            <p:nvSpPr>
              <p:cNvPr id="358" name="Oval 357">
                <a:extLst>
                  <a:ext uri="{FF2B5EF4-FFF2-40B4-BE49-F238E27FC236}">
                    <a16:creationId xmlns:a16="http://schemas.microsoft.com/office/drawing/2014/main" id="{5A0A1628-DB02-48FA-BF1B-564F101F83CE}"/>
                  </a:ext>
                </a:extLst>
              </p:cNvPr>
              <p:cNvSpPr>
                <a:spLocks noChangeAspect="1"/>
              </p:cNvSpPr>
              <p:nvPr/>
            </p:nvSpPr>
            <p:spPr bwMode="auto">
              <a:xfrm>
                <a:off x="4692409" y="1465141"/>
                <a:ext cx="457200" cy="4572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kern="0" dirty="0">
                  <a:gradFill>
                    <a:gsLst>
                      <a:gs pos="5439">
                        <a:srgbClr val="F8F8F8"/>
                      </a:gs>
                      <a:gs pos="10000">
                        <a:srgbClr val="F8F8F8"/>
                      </a:gs>
                    </a:gsLst>
                    <a:lin ang="5400000" scaled="0"/>
                  </a:gradFill>
                </a:endParaRPr>
              </a:p>
            </p:txBody>
          </p:sp>
          <p:sp>
            <p:nvSpPr>
              <p:cNvPr id="359" name="Freeform 6">
                <a:extLst>
                  <a:ext uri="{FF2B5EF4-FFF2-40B4-BE49-F238E27FC236}">
                    <a16:creationId xmlns:a16="http://schemas.microsoft.com/office/drawing/2014/main" id="{ABE2836B-DFF4-408B-8C71-4064B19341C6}"/>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53535"/>
                  </a:solidFill>
                </a:endParaRPr>
              </a:p>
            </p:txBody>
          </p:sp>
        </p:grpSp>
        <p:grpSp>
          <p:nvGrpSpPr>
            <p:cNvPr id="315" name="Group 314">
              <a:extLst>
                <a:ext uri="{FF2B5EF4-FFF2-40B4-BE49-F238E27FC236}">
                  <a16:creationId xmlns:a16="http://schemas.microsoft.com/office/drawing/2014/main" id="{9C69FCF8-7196-4B72-9266-B4821726D431}"/>
                </a:ext>
              </a:extLst>
            </p:cNvPr>
            <p:cNvGrpSpPr>
              <a:grpSpLocks noChangeAspect="1"/>
            </p:cNvGrpSpPr>
            <p:nvPr/>
          </p:nvGrpSpPr>
          <p:grpSpPr>
            <a:xfrm>
              <a:off x="6383124" y="1358974"/>
              <a:ext cx="448212" cy="448210"/>
              <a:chOff x="2279917" y="4046934"/>
              <a:chExt cx="643734" cy="643732"/>
            </a:xfrm>
          </p:grpSpPr>
          <p:sp>
            <p:nvSpPr>
              <p:cNvPr id="356" name="Oval 355">
                <a:extLst>
                  <a:ext uri="{FF2B5EF4-FFF2-40B4-BE49-F238E27FC236}">
                    <a16:creationId xmlns:a16="http://schemas.microsoft.com/office/drawing/2014/main" id="{94F2E77D-238A-411A-97E5-70EC2AAE965C}"/>
                  </a:ext>
                </a:extLst>
              </p:cNvPr>
              <p:cNvSpPr/>
              <p:nvPr/>
            </p:nvSpPr>
            <p:spPr bwMode="auto">
              <a:xfrm>
                <a:off x="2279917" y="4046934"/>
                <a:ext cx="643734" cy="643732"/>
              </a:xfrm>
              <a:prstGeom prst="ellipse">
                <a:avLst/>
              </a:prstGeom>
              <a:solidFill>
                <a:schemeClr val="bg1">
                  <a:lumMod val="85000"/>
                </a:schemeClr>
              </a:solidFill>
              <a:ln w="12700"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
            <p:nvSpPr>
              <p:cNvPr id="357" name="Freeform 16">
                <a:extLst>
                  <a:ext uri="{FF2B5EF4-FFF2-40B4-BE49-F238E27FC236}">
                    <a16:creationId xmlns:a16="http://schemas.microsoft.com/office/drawing/2014/main" id="{2D3C7265-AEE3-4B2F-8718-202F01B0DCC7}"/>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53535"/>
                  </a:solidFill>
                </a:endParaRPr>
              </a:p>
            </p:txBody>
          </p:sp>
        </p:grpSp>
        <p:grpSp>
          <p:nvGrpSpPr>
            <p:cNvPr id="316" name="Group 315">
              <a:extLst>
                <a:ext uri="{FF2B5EF4-FFF2-40B4-BE49-F238E27FC236}">
                  <a16:creationId xmlns:a16="http://schemas.microsoft.com/office/drawing/2014/main" id="{BA9F6953-3AAA-4D83-A6D4-15837D3B09F4}"/>
                </a:ext>
              </a:extLst>
            </p:cNvPr>
            <p:cNvGrpSpPr>
              <a:grpSpLocks noChangeAspect="1"/>
            </p:cNvGrpSpPr>
            <p:nvPr/>
          </p:nvGrpSpPr>
          <p:grpSpPr>
            <a:xfrm>
              <a:off x="7528508" y="1651476"/>
              <a:ext cx="448212" cy="448210"/>
              <a:chOff x="7467226" y="1443514"/>
              <a:chExt cx="640083" cy="640080"/>
            </a:xfrm>
          </p:grpSpPr>
          <p:sp>
            <p:nvSpPr>
              <p:cNvPr id="354" name="Oval 353">
                <a:extLst>
                  <a:ext uri="{FF2B5EF4-FFF2-40B4-BE49-F238E27FC236}">
                    <a16:creationId xmlns:a16="http://schemas.microsoft.com/office/drawing/2014/main" id="{38157352-89EA-4C8A-88B2-BAB8EA6B398F}"/>
                  </a:ext>
                </a:extLst>
              </p:cNvPr>
              <p:cNvSpPr/>
              <p:nvPr/>
            </p:nvSpPr>
            <p:spPr bwMode="auto">
              <a:xfrm>
                <a:off x="7467226" y="1443514"/>
                <a:ext cx="640083" cy="640080"/>
              </a:xfrm>
              <a:prstGeom prst="ellipse">
                <a:avLst/>
              </a:prstGeom>
              <a:solidFill>
                <a:schemeClr val="bg1">
                  <a:lumMod val="85000"/>
                </a:schemeClr>
              </a:solidFill>
              <a:ln w="12700"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
            <p:nvSpPr>
              <p:cNvPr id="355" name="mail">
                <a:extLst>
                  <a:ext uri="{FF2B5EF4-FFF2-40B4-BE49-F238E27FC236}">
                    <a16:creationId xmlns:a16="http://schemas.microsoft.com/office/drawing/2014/main" id="{04FBBF9F-200E-4C6E-B43C-49957D9E098F}"/>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53535"/>
                  </a:solidFill>
                </a:endParaRPr>
              </a:p>
            </p:txBody>
          </p:sp>
        </p:grpSp>
        <p:grpSp>
          <p:nvGrpSpPr>
            <p:cNvPr id="317" name="Group 316">
              <a:extLst>
                <a:ext uri="{FF2B5EF4-FFF2-40B4-BE49-F238E27FC236}">
                  <a16:creationId xmlns:a16="http://schemas.microsoft.com/office/drawing/2014/main" id="{9C81298F-30F3-43EA-9251-0059F655CB05}"/>
                </a:ext>
              </a:extLst>
            </p:cNvPr>
            <p:cNvGrpSpPr/>
            <p:nvPr/>
          </p:nvGrpSpPr>
          <p:grpSpPr>
            <a:xfrm>
              <a:off x="7507404" y="797113"/>
              <a:ext cx="475216" cy="475216"/>
              <a:chOff x="4421820" y="3837665"/>
              <a:chExt cx="1143000" cy="1143000"/>
            </a:xfrm>
          </p:grpSpPr>
          <p:sp>
            <p:nvSpPr>
              <p:cNvPr id="349" name="Oval 348">
                <a:extLst>
                  <a:ext uri="{FF2B5EF4-FFF2-40B4-BE49-F238E27FC236}">
                    <a16:creationId xmlns:a16="http://schemas.microsoft.com/office/drawing/2014/main" id="{5120DC1C-15E7-476D-9A70-1C9D19AFBAC3}"/>
                  </a:ext>
                </a:extLst>
              </p:cNvPr>
              <p:cNvSpPr>
                <a:spLocks noChangeAspect="1"/>
              </p:cNvSpPr>
              <p:nvPr/>
            </p:nvSpPr>
            <p:spPr bwMode="auto">
              <a:xfrm>
                <a:off x="4421820" y="3837665"/>
                <a:ext cx="1143000" cy="11430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grpSp>
            <p:nvGrpSpPr>
              <p:cNvPr id="350" name="Group 349">
                <a:extLst>
                  <a:ext uri="{FF2B5EF4-FFF2-40B4-BE49-F238E27FC236}">
                    <a16:creationId xmlns:a16="http://schemas.microsoft.com/office/drawing/2014/main" id="{16562E4B-BBFC-47D3-B2A1-705320C2BA20}"/>
                  </a:ext>
                </a:extLst>
              </p:cNvPr>
              <p:cNvGrpSpPr/>
              <p:nvPr/>
            </p:nvGrpSpPr>
            <p:grpSpPr>
              <a:xfrm>
                <a:off x="4695928" y="3929384"/>
                <a:ext cx="606954" cy="950742"/>
                <a:chOff x="923401" y="1750320"/>
                <a:chExt cx="606954" cy="950742"/>
              </a:xfrm>
            </p:grpSpPr>
            <p:sp>
              <p:nvSpPr>
                <p:cNvPr id="352" name="Oval 351">
                  <a:extLst>
                    <a:ext uri="{FF2B5EF4-FFF2-40B4-BE49-F238E27FC236}">
                      <a16:creationId xmlns:a16="http://schemas.microsoft.com/office/drawing/2014/main" id="{EFB409AF-1A47-4145-8FC5-822B76153861}"/>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353" name="Freeform: Shape 320">
                  <a:extLst>
                    <a:ext uri="{FF2B5EF4-FFF2-40B4-BE49-F238E27FC236}">
                      <a16:creationId xmlns:a16="http://schemas.microsoft.com/office/drawing/2014/main" id="{7B510336-E10B-4484-AE26-BC5097A72B9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pic>
            <p:nvPicPr>
              <p:cNvPr id="351" name="Picture 350">
                <a:extLst>
                  <a:ext uri="{FF2B5EF4-FFF2-40B4-BE49-F238E27FC236}">
                    <a16:creationId xmlns:a16="http://schemas.microsoft.com/office/drawing/2014/main" id="{E466E015-AF64-4219-8DC6-148B53B283B3}"/>
                  </a:ext>
                </a:extLst>
              </p:cNvPr>
              <p:cNvPicPr>
                <a:picLocks noChangeAspect="1"/>
              </p:cNvPicPr>
              <p:nvPr/>
            </p:nvPicPr>
            <p:blipFill>
              <a:blip r:embed="rId7"/>
              <a:stretch>
                <a:fillRect/>
              </a:stretch>
            </p:blipFill>
            <p:spPr>
              <a:xfrm>
                <a:off x="4812541" y="4496652"/>
                <a:ext cx="384311" cy="331277"/>
              </a:xfrm>
              <a:prstGeom prst="rect">
                <a:avLst/>
              </a:prstGeom>
            </p:spPr>
          </p:pic>
        </p:grpSp>
        <p:grpSp>
          <p:nvGrpSpPr>
            <p:cNvPr id="318" name="Group 317">
              <a:extLst>
                <a:ext uri="{FF2B5EF4-FFF2-40B4-BE49-F238E27FC236}">
                  <a16:creationId xmlns:a16="http://schemas.microsoft.com/office/drawing/2014/main" id="{0C2E3F33-01ED-4B81-91A6-95EC9587068B}"/>
                </a:ext>
              </a:extLst>
            </p:cNvPr>
            <p:cNvGrpSpPr/>
            <p:nvPr/>
          </p:nvGrpSpPr>
          <p:grpSpPr>
            <a:xfrm>
              <a:off x="8669042" y="1583638"/>
              <a:ext cx="475216" cy="475216"/>
              <a:chOff x="7303803" y="1980788"/>
              <a:chExt cx="1143000" cy="1143000"/>
            </a:xfrm>
          </p:grpSpPr>
          <p:sp>
            <p:nvSpPr>
              <p:cNvPr id="345" name="Oval 344">
                <a:extLst>
                  <a:ext uri="{FF2B5EF4-FFF2-40B4-BE49-F238E27FC236}">
                    <a16:creationId xmlns:a16="http://schemas.microsoft.com/office/drawing/2014/main" id="{2197D99B-26FD-4687-9429-00EE15F075D6}"/>
                  </a:ext>
                </a:extLst>
              </p:cNvPr>
              <p:cNvSpPr>
                <a:spLocks noChangeAspect="1"/>
              </p:cNvSpPr>
              <p:nvPr/>
            </p:nvSpPr>
            <p:spPr bwMode="auto">
              <a:xfrm>
                <a:off x="7303803" y="1980788"/>
                <a:ext cx="1143000" cy="11430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
            <p:nvSpPr>
              <p:cNvPr id="346" name="Oval 345">
                <a:extLst>
                  <a:ext uri="{FF2B5EF4-FFF2-40B4-BE49-F238E27FC236}">
                    <a16:creationId xmlns:a16="http://schemas.microsoft.com/office/drawing/2014/main" id="{DE794404-8566-43B8-B20B-658B420DF705}"/>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47" name="Freeform: Shape 332">
                <a:extLst>
                  <a:ext uri="{FF2B5EF4-FFF2-40B4-BE49-F238E27FC236}">
                    <a16:creationId xmlns:a16="http://schemas.microsoft.com/office/drawing/2014/main" id="{5ABA9193-151A-4B54-981E-FD7141D918D8}"/>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348" name="Picture 347">
                <a:extLst>
                  <a:ext uri="{FF2B5EF4-FFF2-40B4-BE49-F238E27FC236}">
                    <a16:creationId xmlns:a16="http://schemas.microsoft.com/office/drawing/2014/main" id="{BB3C065E-6AA9-4457-B415-FA7E1200FF20}"/>
                  </a:ext>
                </a:extLst>
              </p:cNvPr>
              <p:cNvPicPr>
                <a:picLocks noChangeAspect="1"/>
              </p:cNvPicPr>
              <p:nvPr/>
            </p:nvPicPr>
            <p:blipFill>
              <a:blip r:embed="rId8"/>
              <a:stretch>
                <a:fillRect/>
              </a:stretch>
            </p:blipFill>
            <p:spPr>
              <a:xfrm>
                <a:off x="7787636" y="2622747"/>
                <a:ext cx="154454" cy="329191"/>
              </a:xfrm>
              <a:prstGeom prst="rect">
                <a:avLst/>
              </a:prstGeom>
            </p:spPr>
          </p:pic>
        </p:grpSp>
        <p:grpSp>
          <p:nvGrpSpPr>
            <p:cNvPr id="319" name="Group 318">
              <a:extLst>
                <a:ext uri="{FF2B5EF4-FFF2-40B4-BE49-F238E27FC236}">
                  <a16:creationId xmlns:a16="http://schemas.microsoft.com/office/drawing/2014/main" id="{409ED94F-B595-4E3B-94BD-45EAF5C12DB0}"/>
                </a:ext>
              </a:extLst>
            </p:cNvPr>
            <p:cNvGrpSpPr>
              <a:grpSpLocks noChangeAspect="1"/>
            </p:cNvGrpSpPr>
            <p:nvPr/>
          </p:nvGrpSpPr>
          <p:grpSpPr>
            <a:xfrm>
              <a:off x="6979953" y="1189285"/>
              <a:ext cx="469781" cy="469781"/>
              <a:chOff x="4611866" y="1684871"/>
              <a:chExt cx="914400" cy="914400"/>
            </a:xfrm>
          </p:grpSpPr>
          <p:sp>
            <p:nvSpPr>
              <p:cNvPr id="334" name="Oval 333">
                <a:extLst>
                  <a:ext uri="{FF2B5EF4-FFF2-40B4-BE49-F238E27FC236}">
                    <a16:creationId xmlns:a16="http://schemas.microsoft.com/office/drawing/2014/main" id="{06AFC9E7-1387-42BC-9390-942221779193}"/>
                  </a:ext>
                </a:extLst>
              </p:cNvPr>
              <p:cNvSpPr>
                <a:spLocks noChangeAspect="1"/>
              </p:cNvSpPr>
              <p:nvPr/>
            </p:nvSpPr>
            <p:spPr bwMode="auto">
              <a:xfrm>
                <a:off x="4611866" y="1684871"/>
                <a:ext cx="914400" cy="9144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grpSp>
            <p:nvGrpSpPr>
              <p:cNvPr id="335" name="Group 334">
                <a:extLst>
                  <a:ext uri="{FF2B5EF4-FFF2-40B4-BE49-F238E27FC236}">
                    <a16:creationId xmlns:a16="http://schemas.microsoft.com/office/drawing/2014/main" id="{D8AA92BD-3BF3-4057-81A5-2456EAE5B169}"/>
                  </a:ext>
                </a:extLst>
              </p:cNvPr>
              <p:cNvGrpSpPr>
                <a:grpSpLocks noChangeAspect="1"/>
              </p:cNvGrpSpPr>
              <p:nvPr/>
            </p:nvGrpSpPr>
            <p:grpSpPr>
              <a:xfrm>
                <a:off x="4883530" y="1836335"/>
                <a:ext cx="355944" cy="611472"/>
                <a:chOff x="9002225" y="4856834"/>
                <a:chExt cx="250199" cy="429814"/>
              </a:xfrm>
            </p:grpSpPr>
            <p:grpSp>
              <p:nvGrpSpPr>
                <p:cNvPr id="336" name="Group 335">
                  <a:extLst>
                    <a:ext uri="{FF2B5EF4-FFF2-40B4-BE49-F238E27FC236}">
                      <a16:creationId xmlns:a16="http://schemas.microsoft.com/office/drawing/2014/main" id="{6E18E5F9-A3D0-4968-96F9-60D3564C35AD}"/>
                    </a:ext>
                  </a:extLst>
                </p:cNvPr>
                <p:cNvGrpSpPr>
                  <a:grpSpLocks noChangeAspect="1"/>
                </p:cNvGrpSpPr>
                <p:nvPr/>
              </p:nvGrpSpPr>
              <p:grpSpPr>
                <a:xfrm>
                  <a:off x="9002225" y="4856834"/>
                  <a:ext cx="250199" cy="429814"/>
                  <a:chOff x="7170738" y="7689850"/>
                  <a:chExt cx="692150" cy="1189038"/>
                </a:xfrm>
              </p:grpSpPr>
              <p:sp>
                <p:nvSpPr>
                  <p:cNvPr id="338" name="Freeform 10">
                    <a:extLst>
                      <a:ext uri="{FF2B5EF4-FFF2-40B4-BE49-F238E27FC236}">
                        <a16:creationId xmlns:a16="http://schemas.microsoft.com/office/drawing/2014/main" id="{A80C5E0B-BD81-488E-A033-78E347DEA0C8}"/>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505050"/>
                      </a:solidFill>
                      <a:ea typeface="ＭＳ Ｐゴシック" charset="0"/>
                    </a:endParaRPr>
                  </a:p>
                </p:txBody>
              </p:sp>
              <p:sp>
                <p:nvSpPr>
                  <p:cNvPr id="339" name="Rectangle 11">
                    <a:extLst>
                      <a:ext uri="{FF2B5EF4-FFF2-40B4-BE49-F238E27FC236}">
                        <a16:creationId xmlns:a16="http://schemas.microsoft.com/office/drawing/2014/main" id="{096DA833-CE05-4C73-9961-AACE2298F86C}"/>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505050"/>
                      </a:solidFill>
                      <a:ea typeface="ＭＳ Ｐゴシック" charset="0"/>
                    </a:endParaRPr>
                  </a:p>
                </p:txBody>
              </p:sp>
              <p:sp>
                <p:nvSpPr>
                  <p:cNvPr id="340" name="Rectangle 12">
                    <a:extLst>
                      <a:ext uri="{FF2B5EF4-FFF2-40B4-BE49-F238E27FC236}">
                        <a16:creationId xmlns:a16="http://schemas.microsoft.com/office/drawing/2014/main" id="{0D6C614A-B9A4-4BF8-8E5C-18823437D213}"/>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505050"/>
                      </a:solidFill>
                      <a:ea typeface="ＭＳ Ｐゴシック" charset="0"/>
                    </a:endParaRPr>
                  </a:p>
                </p:txBody>
              </p:sp>
              <p:sp>
                <p:nvSpPr>
                  <p:cNvPr id="341" name="Freeform 13">
                    <a:extLst>
                      <a:ext uri="{FF2B5EF4-FFF2-40B4-BE49-F238E27FC236}">
                        <a16:creationId xmlns:a16="http://schemas.microsoft.com/office/drawing/2014/main" id="{33FECA80-D5CF-4622-A69B-9D137D0E5CA9}"/>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505050"/>
                      </a:solidFill>
                      <a:ea typeface="ＭＳ Ｐゴシック" charset="0"/>
                    </a:endParaRPr>
                  </a:p>
                </p:txBody>
              </p:sp>
              <p:sp>
                <p:nvSpPr>
                  <p:cNvPr id="342" name="Rectangle 14">
                    <a:extLst>
                      <a:ext uri="{FF2B5EF4-FFF2-40B4-BE49-F238E27FC236}">
                        <a16:creationId xmlns:a16="http://schemas.microsoft.com/office/drawing/2014/main" id="{DCD569AA-5A4F-4460-BF1F-FAE5FBCCA5F0}"/>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505050"/>
                      </a:solidFill>
                      <a:ea typeface="ＭＳ Ｐゴシック" charset="0"/>
                    </a:endParaRPr>
                  </a:p>
                </p:txBody>
              </p:sp>
              <p:sp>
                <p:nvSpPr>
                  <p:cNvPr id="343" name="Freeform 15">
                    <a:extLst>
                      <a:ext uri="{FF2B5EF4-FFF2-40B4-BE49-F238E27FC236}">
                        <a16:creationId xmlns:a16="http://schemas.microsoft.com/office/drawing/2014/main" id="{24EC82EE-CC5A-40EE-8D2D-E350485A1199}"/>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505050"/>
                      </a:solidFill>
                      <a:ea typeface="ＭＳ Ｐゴシック" charset="0"/>
                    </a:endParaRPr>
                  </a:p>
                </p:txBody>
              </p:sp>
              <p:sp>
                <p:nvSpPr>
                  <p:cNvPr id="344" name="Freeform 17">
                    <a:extLst>
                      <a:ext uri="{FF2B5EF4-FFF2-40B4-BE49-F238E27FC236}">
                        <a16:creationId xmlns:a16="http://schemas.microsoft.com/office/drawing/2014/main" id="{07BC1C11-81F8-4AA6-B886-D044B5ABB82A}"/>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505050"/>
                      </a:solidFill>
                      <a:ea typeface="ＭＳ Ｐゴシック" charset="0"/>
                    </a:endParaRPr>
                  </a:p>
                </p:txBody>
              </p:sp>
            </p:grpSp>
            <p:pic>
              <p:nvPicPr>
                <p:cNvPr id="337" name="Picture 336">
                  <a:extLst>
                    <a:ext uri="{FF2B5EF4-FFF2-40B4-BE49-F238E27FC236}">
                      <a16:creationId xmlns:a16="http://schemas.microsoft.com/office/drawing/2014/main" id="{4B105FA5-018C-4E74-A6ED-B1AB3201F64D}"/>
                    </a:ext>
                  </a:extLst>
                </p:cNvPr>
                <p:cNvPicPr>
                  <a:picLocks noChangeAspect="1"/>
                </p:cNvPicPr>
                <p:nvPr/>
              </p:nvPicPr>
              <p:blipFill rotWithShape="1">
                <a:blip r:embed="rId9">
                  <a:grayscl/>
                </a:blip>
                <a:srcRect b="18759"/>
                <a:stretch/>
              </p:blipFill>
              <p:spPr>
                <a:xfrm>
                  <a:off x="9005068" y="4972141"/>
                  <a:ext cx="243413" cy="184157"/>
                </a:xfrm>
                <a:prstGeom prst="rect">
                  <a:avLst/>
                </a:prstGeom>
              </p:spPr>
            </p:pic>
          </p:grpSp>
        </p:grpSp>
        <p:grpSp>
          <p:nvGrpSpPr>
            <p:cNvPr id="320" name="Group 319">
              <a:extLst>
                <a:ext uri="{FF2B5EF4-FFF2-40B4-BE49-F238E27FC236}">
                  <a16:creationId xmlns:a16="http://schemas.microsoft.com/office/drawing/2014/main" id="{95741166-88F4-478A-AC93-4E17F72D34A9}"/>
                </a:ext>
              </a:extLst>
            </p:cNvPr>
            <p:cNvGrpSpPr/>
            <p:nvPr/>
          </p:nvGrpSpPr>
          <p:grpSpPr>
            <a:xfrm>
              <a:off x="6445362" y="1918388"/>
              <a:ext cx="469781" cy="469781"/>
              <a:chOff x="2696645" y="3621430"/>
              <a:chExt cx="1143000" cy="1143000"/>
            </a:xfrm>
          </p:grpSpPr>
          <p:sp>
            <p:nvSpPr>
              <p:cNvPr id="332" name="Oval 331">
                <a:extLst>
                  <a:ext uri="{FF2B5EF4-FFF2-40B4-BE49-F238E27FC236}">
                    <a16:creationId xmlns:a16="http://schemas.microsoft.com/office/drawing/2014/main" id="{2A1B571F-EDC1-411B-B2B5-ED8CB785717C}"/>
                  </a:ext>
                </a:extLst>
              </p:cNvPr>
              <p:cNvSpPr>
                <a:spLocks noChangeAspect="1"/>
              </p:cNvSpPr>
              <p:nvPr/>
            </p:nvSpPr>
            <p:spPr bwMode="auto">
              <a:xfrm>
                <a:off x="2696645" y="3621430"/>
                <a:ext cx="1143000" cy="11430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pic>
            <p:nvPicPr>
              <p:cNvPr id="333" name="Picture 332">
                <a:extLst>
                  <a:ext uri="{FF2B5EF4-FFF2-40B4-BE49-F238E27FC236}">
                    <a16:creationId xmlns:a16="http://schemas.microsoft.com/office/drawing/2014/main" id="{A96F1226-E5A1-493F-91F2-4212E2427CC5}"/>
                  </a:ext>
                </a:extLst>
              </p:cNvPr>
              <p:cNvPicPr>
                <a:picLocks noChangeAspect="1"/>
              </p:cNvPicPr>
              <p:nvPr/>
            </p:nvPicPr>
            <p:blipFill>
              <a:blip r:embed="rId10"/>
              <a:stretch>
                <a:fillRect/>
              </a:stretch>
            </p:blipFill>
            <p:spPr>
              <a:xfrm>
                <a:off x="3121593" y="3834621"/>
                <a:ext cx="289876" cy="717599"/>
              </a:xfrm>
              <a:prstGeom prst="rect">
                <a:avLst/>
              </a:prstGeom>
            </p:spPr>
          </p:pic>
        </p:grpSp>
        <p:grpSp>
          <p:nvGrpSpPr>
            <p:cNvPr id="321" name="Group 320">
              <a:extLst>
                <a:ext uri="{FF2B5EF4-FFF2-40B4-BE49-F238E27FC236}">
                  <a16:creationId xmlns:a16="http://schemas.microsoft.com/office/drawing/2014/main" id="{44474D71-69BF-4FA9-9FD9-1B5F63CE9037}"/>
                </a:ext>
              </a:extLst>
            </p:cNvPr>
            <p:cNvGrpSpPr/>
            <p:nvPr/>
          </p:nvGrpSpPr>
          <p:grpSpPr>
            <a:xfrm>
              <a:off x="8111412" y="2179091"/>
              <a:ext cx="469781" cy="469781"/>
              <a:chOff x="8785063" y="2988618"/>
              <a:chExt cx="1143000" cy="1143000"/>
            </a:xfrm>
          </p:grpSpPr>
          <p:grpSp>
            <p:nvGrpSpPr>
              <p:cNvPr id="328" name="Group 327">
                <a:extLst>
                  <a:ext uri="{FF2B5EF4-FFF2-40B4-BE49-F238E27FC236}">
                    <a16:creationId xmlns:a16="http://schemas.microsoft.com/office/drawing/2014/main" id="{5D69FDF3-E3A6-4355-85D2-14E00DA5048B}"/>
                  </a:ext>
                </a:extLst>
              </p:cNvPr>
              <p:cNvGrpSpPr>
                <a:grpSpLocks noChangeAspect="1"/>
              </p:cNvGrpSpPr>
              <p:nvPr/>
            </p:nvGrpSpPr>
            <p:grpSpPr>
              <a:xfrm>
                <a:off x="8785063" y="2988618"/>
                <a:ext cx="1143000" cy="1143000"/>
                <a:chOff x="7212772" y="5496293"/>
                <a:chExt cx="914400" cy="914400"/>
              </a:xfrm>
            </p:grpSpPr>
            <p:sp>
              <p:nvSpPr>
                <p:cNvPr id="330" name="Oval 329">
                  <a:extLst>
                    <a:ext uri="{FF2B5EF4-FFF2-40B4-BE49-F238E27FC236}">
                      <a16:creationId xmlns:a16="http://schemas.microsoft.com/office/drawing/2014/main" id="{C74891CF-AF6E-4063-817F-9B2B88DA48A9}"/>
                    </a:ext>
                  </a:extLst>
                </p:cNvPr>
                <p:cNvSpPr>
                  <a:spLocks noChangeAspect="1"/>
                </p:cNvSpPr>
                <p:nvPr/>
              </p:nvSpPr>
              <p:spPr bwMode="auto">
                <a:xfrm>
                  <a:off x="7212772" y="5496293"/>
                  <a:ext cx="914400" cy="9144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
              <p:nvSpPr>
                <p:cNvPr id="331" name="Freeform 7">
                  <a:extLst>
                    <a:ext uri="{FF2B5EF4-FFF2-40B4-BE49-F238E27FC236}">
                      <a16:creationId xmlns:a16="http://schemas.microsoft.com/office/drawing/2014/main" id="{32A06A57-F2B0-4143-AE1F-E1DD35B4EE04}"/>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dirty="0">
                    <a:solidFill>
                      <a:srgbClr val="505050"/>
                    </a:solidFill>
                    <a:ea typeface="ＭＳ Ｐゴシック" charset="0"/>
                  </a:endParaRPr>
                </a:p>
              </p:txBody>
            </p:sp>
          </p:grpSp>
          <p:pic>
            <p:nvPicPr>
              <p:cNvPr id="329" name="Picture 328">
                <a:extLst>
                  <a:ext uri="{FF2B5EF4-FFF2-40B4-BE49-F238E27FC236}">
                    <a16:creationId xmlns:a16="http://schemas.microsoft.com/office/drawing/2014/main" id="{BF4F4D93-61AF-44C0-9300-DE0EFFFD5564}"/>
                  </a:ext>
                </a:extLst>
              </p:cNvPr>
              <p:cNvPicPr>
                <a:picLocks noChangeAspect="1"/>
              </p:cNvPicPr>
              <p:nvPr/>
            </p:nvPicPr>
            <p:blipFill>
              <a:blip r:embed="rId11"/>
              <a:stretch>
                <a:fillRect/>
              </a:stretch>
            </p:blipFill>
            <p:spPr>
              <a:xfrm>
                <a:off x="8931957" y="3309268"/>
                <a:ext cx="849211" cy="553418"/>
              </a:xfrm>
              <a:prstGeom prst="rect">
                <a:avLst/>
              </a:prstGeom>
            </p:spPr>
          </p:pic>
        </p:grpSp>
        <p:grpSp>
          <p:nvGrpSpPr>
            <p:cNvPr id="322" name="Group 321">
              <a:extLst>
                <a:ext uri="{FF2B5EF4-FFF2-40B4-BE49-F238E27FC236}">
                  <a16:creationId xmlns:a16="http://schemas.microsoft.com/office/drawing/2014/main" id="{BDB310DE-6FB5-4923-9D07-74B3511F0090}"/>
                </a:ext>
              </a:extLst>
            </p:cNvPr>
            <p:cNvGrpSpPr/>
            <p:nvPr/>
          </p:nvGrpSpPr>
          <p:grpSpPr>
            <a:xfrm>
              <a:off x="8525277" y="2079357"/>
              <a:ext cx="2131433" cy="1250865"/>
              <a:chOff x="4887885" y="2663200"/>
              <a:chExt cx="2660704" cy="1668125"/>
            </a:xfrm>
          </p:grpSpPr>
          <p:grpSp>
            <p:nvGrpSpPr>
              <p:cNvPr id="324" name="Group 323">
                <a:extLst>
                  <a:ext uri="{FF2B5EF4-FFF2-40B4-BE49-F238E27FC236}">
                    <a16:creationId xmlns:a16="http://schemas.microsoft.com/office/drawing/2014/main" id="{E072B15D-430F-4F14-8B60-C189455FA979}"/>
                  </a:ext>
                </a:extLst>
              </p:cNvPr>
              <p:cNvGrpSpPr/>
              <p:nvPr/>
            </p:nvGrpSpPr>
            <p:grpSpPr>
              <a:xfrm>
                <a:off x="4887885" y="2663200"/>
                <a:ext cx="2660704" cy="1668125"/>
                <a:chOff x="4931021" y="2660526"/>
                <a:chExt cx="2660704" cy="1668125"/>
              </a:xfrm>
            </p:grpSpPr>
            <p:sp>
              <p:nvSpPr>
                <p:cNvPr id="326" name="Freeform 5">
                  <a:extLst>
                    <a:ext uri="{FF2B5EF4-FFF2-40B4-BE49-F238E27FC236}">
                      <a16:creationId xmlns:a16="http://schemas.microsoft.com/office/drawing/2014/main" id="{6DBDA3C9-079A-492F-9E7F-E08FB6136742}"/>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91414" tIns="45706" rIns="91414" bIns="45706" anchor="t" anchorCtr="0" compatLnSpc="1">
                  <a:noAutofit/>
                </a:bodyPr>
                <a:lstStyle/>
                <a:p>
                  <a:pPr defTabSz="932384">
                    <a:defRPr sz="1800" b="0" i="0" u="none" strike="noStrike" kern="0" cap="none" spc="0" baseline="0">
                      <a:solidFill>
                        <a:srgbClr val="000000"/>
                      </a:solidFill>
                      <a:uFillTx/>
                    </a:defRPr>
                  </a:pPr>
                  <a:endParaRPr lang="en-US" kern="0" dirty="0">
                    <a:solidFill>
                      <a:srgbClr val="505050"/>
                    </a:solidFill>
                    <a:latin typeface="Segoe UI"/>
                  </a:endParaRPr>
                </a:p>
              </p:txBody>
            </p:sp>
            <p:sp>
              <p:nvSpPr>
                <p:cNvPr id="327" name="Freeform 5">
                  <a:extLst>
                    <a:ext uri="{FF2B5EF4-FFF2-40B4-BE49-F238E27FC236}">
                      <a16:creationId xmlns:a16="http://schemas.microsoft.com/office/drawing/2014/main" id="{D5A4AE8F-CE2D-4657-BA56-2687DBBE2D54}"/>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chemeClr val="bg1"/>
                </a:solidFill>
                <a:ln w="15873" cap="flat">
                  <a:solidFill>
                    <a:schemeClr val="accent1"/>
                  </a:solidFill>
                  <a:prstDash val="dash"/>
                </a:ln>
              </p:spPr>
              <p:txBody>
                <a:bodyPr vert="horz" wrap="square" lIns="91414" tIns="45706" rIns="91414" bIns="45706" anchor="t" anchorCtr="0" compatLnSpc="1">
                  <a:noAutofit/>
                </a:bodyPr>
                <a:lstStyle/>
                <a:p>
                  <a:pPr defTabSz="932384">
                    <a:defRPr sz="1800" b="0" i="0" u="none" strike="noStrike" kern="0" cap="none" spc="0" baseline="0">
                      <a:solidFill>
                        <a:srgbClr val="000000"/>
                      </a:solidFill>
                      <a:uFillTx/>
                    </a:defRPr>
                  </a:pPr>
                  <a:endParaRPr lang="en-US" kern="0" dirty="0">
                    <a:solidFill>
                      <a:srgbClr val="505050"/>
                    </a:solidFill>
                    <a:latin typeface="Segoe UI"/>
                  </a:endParaRPr>
                </a:p>
              </p:txBody>
            </p:sp>
          </p:grpSp>
          <p:sp>
            <p:nvSpPr>
              <p:cNvPr id="325" name="Freeform: Shape 1817">
                <a:extLst>
                  <a:ext uri="{FF2B5EF4-FFF2-40B4-BE49-F238E27FC236}">
                    <a16:creationId xmlns:a16="http://schemas.microsoft.com/office/drawing/2014/main" id="{51D09D72-7432-40F6-871D-2A56C61FD580}"/>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82828" tIns="146262" rIns="182828" bIns="146262" anchor="t" anchorCtr="1" compatLnSpc="1">
                <a:noAutofit/>
              </a:bodyPr>
              <a:lstStyle/>
              <a:p>
                <a:pPr algn="ctr" defTabSz="932110">
                  <a:lnSpc>
                    <a:spcPct val="90000"/>
                  </a:lnSpc>
                  <a:defRPr sz="1800" b="0" i="0" u="none" strike="noStrike" kern="0" cap="none" spc="0" baseline="0">
                    <a:solidFill>
                      <a:srgbClr val="000000"/>
                    </a:solidFill>
                    <a:uFillTx/>
                  </a:defRPr>
                </a:pPr>
                <a:endParaRPr lang="en-US" sz="2400" kern="0" dirty="0">
                  <a:solidFill>
                    <a:srgbClr val="000000"/>
                  </a:solidFill>
                  <a:ea typeface="Segoe UI" pitchFamily="34"/>
                  <a:cs typeface="Segoe UI" pitchFamily="34"/>
                </a:endParaRPr>
              </a:p>
            </p:txBody>
          </p:sp>
        </p:grpSp>
        <p:sp>
          <p:nvSpPr>
            <p:cNvPr id="323" name="TextBox 322">
              <a:extLst>
                <a:ext uri="{FF2B5EF4-FFF2-40B4-BE49-F238E27FC236}">
                  <a16:creationId xmlns:a16="http://schemas.microsoft.com/office/drawing/2014/main" id="{DFEADF79-8544-4B92-B312-C2DBD77CF038}"/>
                </a:ext>
              </a:extLst>
            </p:cNvPr>
            <p:cNvSpPr txBox="1"/>
            <p:nvPr/>
          </p:nvSpPr>
          <p:spPr>
            <a:xfrm>
              <a:off x="8686799" y="2861732"/>
              <a:ext cx="1779398" cy="261867"/>
            </a:xfrm>
            <a:prstGeom prst="rect">
              <a:avLst/>
            </a:prstGeom>
            <a:noFill/>
          </p:spPr>
          <p:txBody>
            <a:bodyPr wrap="none" lIns="93260" tIns="46630" rIns="93260" bIns="46630" rtlCol="0">
              <a:spAutoFit/>
            </a:bodyPr>
            <a:lstStyle/>
            <a:p>
              <a:pPr>
                <a:lnSpc>
                  <a:spcPct val="90000"/>
                </a:lnSpc>
                <a:spcAft>
                  <a:spcPts val="612"/>
                </a:spcAft>
              </a:pPr>
              <a:r>
                <a:rPr lang="en-US" sz="1224" dirty="0">
                  <a:solidFill>
                    <a:srgbClr val="0070C0"/>
                  </a:solidFill>
                  <a:latin typeface="Segoe UI Semibold" panose="020B0702040204020203" pitchFamily="34" charset="0"/>
                  <a:cs typeface="Segoe UI Semibold" panose="020B0702040204020203" pitchFamily="34" charset="0"/>
                </a:rPr>
                <a:t>Azure Active Directory</a:t>
              </a:r>
            </a:p>
          </p:txBody>
        </p:sp>
      </p:grpSp>
      <p:cxnSp>
        <p:nvCxnSpPr>
          <p:cNvPr id="368" name="Straight Arrow Connector 367">
            <a:extLst>
              <a:ext uri="{FF2B5EF4-FFF2-40B4-BE49-F238E27FC236}">
                <a16:creationId xmlns:a16="http://schemas.microsoft.com/office/drawing/2014/main" id="{61DFA321-87B4-4890-88AF-381868F8191E}"/>
              </a:ext>
            </a:extLst>
          </p:cNvPr>
          <p:cNvCxnSpPr>
            <a:cxnSpLocks/>
          </p:cNvCxnSpPr>
          <p:nvPr/>
        </p:nvCxnSpPr>
        <p:spPr>
          <a:xfrm flipV="1">
            <a:off x="7968308" y="3776469"/>
            <a:ext cx="1404661" cy="1646447"/>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87064F15-DE50-4692-8732-BE57EE8BBC0E}"/>
              </a:ext>
            </a:extLst>
          </p:cNvPr>
          <p:cNvCxnSpPr>
            <a:cxnSpLocks/>
          </p:cNvCxnSpPr>
          <p:nvPr/>
        </p:nvCxnSpPr>
        <p:spPr>
          <a:xfrm flipH="1" flipV="1">
            <a:off x="7461709" y="4179443"/>
            <a:ext cx="1" cy="1139851"/>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95585010-8A6A-4DA9-BB65-A87836EDD02E}"/>
              </a:ext>
            </a:extLst>
          </p:cNvPr>
          <p:cNvCxnSpPr>
            <a:cxnSpLocks/>
          </p:cNvCxnSpPr>
          <p:nvPr/>
        </p:nvCxnSpPr>
        <p:spPr>
          <a:xfrm>
            <a:off x="7807118" y="3563466"/>
            <a:ext cx="1537069"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327303E-2CEB-4BF6-BAA7-ED3FE7C351DE}"/>
              </a:ext>
            </a:extLst>
          </p:cNvPr>
          <p:cNvCxnSpPr>
            <a:cxnSpLocks/>
          </p:cNvCxnSpPr>
          <p:nvPr/>
        </p:nvCxnSpPr>
        <p:spPr>
          <a:xfrm flipH="1" flipV="1">
            <a:off x="4445140" y="4467286"/>
            <a:ext cx="1715530" cy="93260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69935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80105" y="33118"/>
            <a:ext cx="3728101" cy="1130053"/>
          </a:xfrm>
        </p:spPr>
        <p:txBody>
          <a:bodyPr/>
          <a:lstStyle/>
          <a:p>
            <a:r>
              <a:rPr lang="en-ZA" dirty="0"/>
              <a:t>General Purpose </a:t>
            </a:r>
            <a:endParaRPr lang="en-US" dirty="0"/>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extLst>
              <p:ext uri="{D42A27DB-BD31-4B8C-83A1-F6EECF244321}">
                <p14:modId xmlns:p14="http://schemas.microsoft.com/office/powerpoint/2010/main" val="1288303357"/>
              </p:ext>
            </p:extLst>
          </p:nvPr>
        </p:nvGraphicFramePr>
        <p:xfrm>
          <a:off x="423573" y="1132447"/>
          <a:ext cx="4649358" cy="5438891"/>
        </p:xfrm>
        <a:graphic>
          <a:graphicData uri="http://schemas.openxmlformats.org/drawingml/2006/table">
            <a:tbl>
              <a:tblPr/>
              <a:tblGrid>
                <a:gridCol w="2148177">
                  <a:extLst>
                    <a:ext uri="{9D8B030D-6E8A-4147-A177-3AD203B41FA5}">
                      <a16:colId xmlns:a16="http://schemas.microsoft.com/office/drawing/2014/main" val="3790968737"/>
                    </a:ext>
                  </a:extLst>
                </a:gridCol>
                <a:gridCol w="2501181">
                  <a:extLst>
                    <a:ext uri="{9D8B030D-6E8A-4147-A177-3AD203B41FA5}">
                      <a16:colId xmlns:a16="http://schemas.microsoft.com/office/drawing/2014/main" val="464842925"/>
                    </a:ext>
                  </a:extLst>
                </a:gridCol>
              </a:tblGrid>
              <a:tr h="213028">
                <a:tc>
                  <a:txBody>
                    <a:bodyPr/>
                    <a:lstStyle/>
                    <a:p>
                      <a:pPr algn="l" fontAlgn="b"/>
                      <a:r>
                        <a:rPr lang="en-US" sz="1200" dirty="0">
                          <a:solidFill>
                            <a:schemeClr val="bg1"/>
                          </a:solidFill>
                          <a:effectLst/>
                        </a:rPr>
                        <a:t>Feature</a:t>
                      </a:r>
                    </a:p>
                  </a:txBody>
                  <a:tcPr marL="17672" marR="17672" marT="13254" marB="1325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dirty="0">
                          <a:solidFill>
                            <a:schemeClr val="bg1"/>
                          </a:solidFill>
                          <a:effectLst/>
                        </a:rPr>
                        <a:t>Description</a:t>
                      </a:r>
                    </a:p>
                  </a:txBody>
                  <a:tcPr marL="54864" marR="17672" marT="13254" marB="1325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9549">
                <a:tc>
                  <a:txBody>
                    <a:bodyPr/>
                    <a:lstStyle/>
                    <a:p>
                      <a:pPr fontAlgn="t"/>
                      <a:r>
                        <a:rPr lang="en-US" sz="1200" dirty="0">
                          <a:solidFill>
                            <a:schemeClr val="bg1"/>
                          </a:solidFill>
                          <a:effectLst/>
                        </a:rPr>
                        <a:t>Number of vCores*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8, 16, 24 (Gen 4)</a:t>
                      </a:r>
                      <a:br>
                        <a:rPr lang="en-US" sz="1200" dirty="0">
                          <a:solidFill>
                            <a:schemeClr val="bg1"/>
                          </a:solidFill>
                          <a:effectLst/>
                        </a:rPr>
                      </a:br>
                      <a:r>
                        <a:rPr lang="en-US" sz="1200" dirty="0">
                          <a:solidFill>
                            <a:schemeClr val="bg1"/>
                          </a:solidFill>
                          <a:effectLst/>
                        </a:rPr>
                        <a:t>8, 16, 24, 32, 40, 64, 80 (Gen 5)</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70533">
                <a:tc>
                  <a:txBody>
                    <a:bodyPr/>
                    <a:lstStyle/>
                    <a:p>
                      <a:pPr fontAlgn="t"/>
                      <a:r>
                        <a:rPr lang="en-US" sz="1200" dirty="0">
                          <a:solidFill>
                            <a:schemeClr val="bg1"/>
                          </a:solidFill>
                          <a:effectLst/>
                        </a:rPr>
                        <a:t>SQL Server version / build</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SQL Server (latest available)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13028">
                <a:tc>
                  <a:txBody>
                    <a:bodyPr/>
                    <a:lstStyle/>
                    <a:p>
                      <a:pPr fontAlgn="t"/>
                      <a:r>
                        <a:rPr lang="en-US" sz="1200" dirty="0">
                          <a:solidFill>
                            <a:schemeClr val="bg1"/>
                          </a:solidFill>
                          <a:effectLst/>
                        </a:rPr>
                        <a:t>Min storage size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32 GB</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13028">
                <a:tc>
                  <a:txBody>
                    <a:bodyPr/>
                    <a:lstStyle/>
                    <a:p>
                      <a:pPr fontAlgn="t"/>
                      <a:r>
                        <a:rPr lang="en-US" sz="1200" dirty="0">
                          <a:solidFill>
                            <a:schemeClr val="bg1"/>
                          </a:solidFill>
                          <a:effectLst/>
                        </a:rPr>
                        <a:t>Max storage size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8 TB</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9549">
                <a:tc>
                  <a:txBody>
                    <a:bodyPr/>
                    <a:lstStyle/>
                    <a:p>
                      <a:pPr fontAlgn="t"/>
                      <a:r>
                        <a:rPr lang="en-US" sz="1200" dirty="0">
                          <a:solidFill>
                            <a:schemeClr val="bg1"/>
                          </a:solidFill>
                          <a:effectLst/>
                        </a:rPr>
                        <a:t>Max storage per database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Determined by the max storage </a:t>
                      </a:r>
                      <a:br>
                        <a:rPr lang="en-US" sz="1200" dirty="0">
                          <a:solidFill>
                            <a:schemeClr val="bg1"/>
                          </a:solidFill>
                          <a:effectLst/>
                        </a:rPr>
                      </a:br>
                      <a:r>
                        <a:rPr lang="en-US" sz="1200" dirty="0">
                          <a:solidFill>
                            <a:schemeClr val="bg1"/>
                          </a:solidFill>
                          <a:effectLst/>
                        </a:rPr>
                        <a:t>size per instance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86069">
                <a:tc>
                  <a:txBody>
                    <a:bodyPr/>
                    <a:lstStyle/>
                    <a:p>
                      <a:pPr fontAlgn="t"/>
                      <a:r>
                        <a:rPr lang="en-US" sz="1200" dirty="0">
                          <a:solidFill>
                            <a:schemeClr val="bg1"/>
                          </a:solidFill>
                          <a:effectLst/>
                        </a:rPr>
                        <a:t>Expected storage IOPS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500-7500 IOPS per data file (depends on data file). </a:t>
                      </a:r>
                      <a:br>
                        <a:rPr lang="en-US" sz="1200" dirty="0">
                          <a:solidFill>
                            <a:schemeClr val="bg1"/>
                          </a:solidFill>
                          <a:effectLst/>
                        </a:rPr>
                      </a:br>
                      <a:r>
                        <a:rPr lang="en-US" sz="1200" dirty="0">
                          <a:solidFill>
                            <a:schemeClr val="bg1"/>
                          </a:solidFill>
                          <a:effectLst/>
                        </a:rPr>
                        <a:t>See </a:t>
                      </a:r>
                      <a:r>
                        <a:rPr lang="en-US" sz="1200" u="none" strike="noStrike" dirty="0">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dirty="0">
                        <a:solidFill>
                          <a:schemeClr val="bg1"/>
                        </a:solidFill>
                        <a:effectLst/>
                      </a:endParaRP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9549">
                <a:tc>
                  <a:txBody>
                    <a:bodyPr/>
                    <a:lstStyle/>
                    <a:p>
                      <a:pPr fontAlgn="t"/>
                      <a:r>
                        <a:rPr lang="en-US" sz="1200" dirty="0">
                          <a:solidFill>
                            <a:schemeClr val="bg1"/>
                          </a:solidFill>
                          <a:effectLst/>
                        </a:rPr>
                        <a:t>Number of data files (ROWS) per the database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Multiple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9549">
                <a:tc>
                  <a:txBody>
                    <a:bodyPr/>
                    <a:lstStyle/>
                    <a:p>
                      <a:pPr fontAlgn="t"/>
                      <a:r>
                        <a:rPr lang="en-US" sz="1200" dirty="0">
                          <a:solidFill>
                            <a:schemeClr val="bg1"/>
                          </a:solidFill>
                          <a:effectLst/>
                        </a:rPr>
                        <a:t>Number of log files (LOG) </a:t>
                      </a:r>
                      <a:br>
                        <a:rPr lang="en-US" sz="1200" dirty="0">
                          <a:solidFill>
                            <a:schemeClr val="bg1"/>
                          </a:solidFill>
                          <a:effectLst/>
                        </a:rPr>
                      </a:br>
                      <a:r>
                        <a:rPr lang="en-US" sz="1200" dirty="0">
                          <a:solidFill>
                            <a:schemeClr val="bg1"/>
                          </a:solidFill>
                          <a:effectLst/>
                        </a:rPr>
                        <a:t>per database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1</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70533">
                <a:tc>
                  <a:txBody>
                    <a:bodyPr/>
                    <a:lstStyle/>
                    <a:p>
                      <a:pPr fontAlgn="t"/>
                      <a:r>
                        <a:rPr lang="en-US" sz="1200" dirty="0">
                          <a:solidFill>
                            <a:schemeClr val="bg1"/>
                          </a:solidFill>
                          <a:effectLst/>
                        </a:rPr>
                        <a:t>Managed automated backups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9549">
                <a:tc>
                  <a:txBody>
                    <a:bodyPr/>
                    <a:lstStyle/>
                    <a:p>
                      <a:pPr fontAlgn="t"/>
                      <a:r>
                        <a:rPr lang="en-US" sz="1200" dirty="0">
                          <a:solidFill>
                            <a:schemeClr val="bg1"/>
                          </a:solidFill>
                          <a:effectLst/>
                        </a:rPr>
                        <a:t>HA</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Based on remote storage and </a:t>
                      </a:r>
                      <a:br>
                        <a:rPr lang="en-US" sz="1200" dirty="0">
                          <a:solidFill>
                            <a:schemeClr val="bg1"/>
                          </a:solidFill>
                          <a:effectLst/>
                        </a:rPr>
                      </a:br>
                      <a:r>
                        <a:rPr lang="en-US" sz="1200" u="none" strike="noStrike" dirty="0">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dirty="0">
                        <a:solidFill>
                          <a:schemeClr val="bg1"/>
                        </a:solidFill>
                        <a:effectLst/>
                      </a:endParaRP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9549">
                <a:tc>
                  <a:txBody>
                    <a:bodyPr/>
                    <a:lstStyle/>
                    <a:p>
                      <a:pPr fontAlgn="t"/>
                      <a:r>
                        <a:rPr lang="en-US" sz="1200" dirty="0">
                          <a:solidFill>
                            <a:schemeClr val="bg1"/>
                          </a:solidFill>
                          <a:effectLst/>
                        </a:rPr>
                        <a:t>Built-in instance and database monitoring and metrics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70533">
                <a:tc>
                  <a:txBody>
                    <a:bodyPr/>
                    <a:lstStyle/>
                    <a:p>
                      <a:pPr fontAlgn="t"/>
                      <a:r>
                        <a:rPr lang="en-US" sz="1200" dirty="0">
                          <a:solidFill>
                            <a:schemeClr val="bg1"/>
                          </a:solidFill>
                          <a:effectLst/>
                        </a:rPr>
                        <a:t>Automatic software patching</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9549">
                <a:tc>
                  <a:txBody>
                    <a:bodyPr/>
                    <a:lstStyle/>
                    <a:p>
                      <a:pPr fontAlgn="t"/>
                      <a:r>
                        <a:rPr lang="en-US" sz="1200" dirty="0">
                          <a:solidFill>
                            <a:schemeClr val="bg1"/>
                          </a:solidFill>
                          <a:effectLst/>
                        </a:rPr>
                        <a:t>VNet - Azure Resource Manager deployment</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9005">
                <a:tc>
                  <a:txBody>
                    <a:bodyPr/>
                    <a:lstStyle/>
                    <a:p>
                      <a:pPr fontAlgn="t"/>
                      <a:r>
                        <a:rPr lang="en-US" sz="1200" dirty="0">
                          <a:solidFill>
                            <a:schemeClr val="bg1"/>
                          </a:solidFill>
                          <a:effectLst/>
                        </a:rPr>
                        <a:t>VNet - Classic deployment model</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No</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13028">
                <a:tc>
                  <a:txBody>
                    <a:bodyPr/>
                    <a:lstStyle/>
                    <a:p>
                      <a:pPr fontAlgn="t"/>
                      <a:r>
                        <a:rPr lang="en-US" sz="1200" dirty="0">
                          <a:solidFill>
                            <a:schemeClr val="bg1"/>
                          </a:solidFill>
                          <a:effectLst/>
                        </a:rPr>
                        <a:t>Portal support</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355169" y="3491284"/>
            <a:ext cx="1682654" cy="295854"/>
          </a:xfrm>
          <a:prstGeom prst="rect">
            <a:avLst/>
          </a:prstGeom>
          <a:noFill/>
        </p:spPr>
        <p:txBody>
          <a:bodyPr wrap="none" lIns="93260" tIns="46630" rIns="93260" bIns="46630" rtlCol="0">
            <a:spAutoFit/>
          </a:bodyPr>
          <a:lstStyle/>
          <a:p>
            <a:pPr>
              <a:lnSpc>
                <a:spcPct val="90000"/>
              </a:lnSpc>
              <a:spcAft>
                <a:spcPts val="612"/>
              </a:spcAft>
            </a:pPr>
            <a:r>
              <a:rPr lang="en-US" sz="142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207351" y="5428231"/>
            <a:ext cx="2079023" cy="295854"/>
          </a:xfrm>
          <a:prstGeom prst="rect">
            <a:avLst/>
          </a:prstGeom>
          <a:noFill/>
        </p:spPr>
        <p:txBody>
          <a:bodyPr wrap="none" lIns="93260" tIns="46630" rIns="93260" bIns="46630" rtlCol="0">
            <a:spAutoFit/>
          </a:bodyPr>
          <a:lstStyle/>
          <a:p>
            <a:pPr>
              <a:lnSpc>
                <a:spcPct val="90000"/>
              </a:lnSpc>
              <a:spcAft>
                <a:spcPts val="612"/>
              </a:spcAft>
            </a:pPr>
            <a:r>
              <a:rPr lang="en-US" sz="142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768234" y="5428229"/>
            <a:ext cx="2167111" cy="295854"/>
          </a:xfrm>
          <a:prstGeom prst="rect">
            <a:avLst/>
          </a:prstGeom>
          <a:noFill/>
        </p:spPr>
        <p:txBody>
          <a:bodyPr wrap="none" lIns="93260" tIns="46630" rIns="93260" bIns="46630" rtlCol="0">
            <a:spAutoFit/>
          </a:bodyPr>
          <a:lstStyle/>
          <a:p>
            <a:pPr>
              <a:lnSpc>
                <a:spcPct val="90000"/>
              </a:lnSpc>
              <a:spcAft>
                <a:spcPts val="612"/>
              </a:spcAft>
            </a:pPr>
            <a:r>
              <a:rPr lang="en-US" sz="142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529105" y="1183688"/>
            <a:ext cx="5499968" cy="477062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868227" y="4926057"/>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983045" y="4620169"/>
            <a:ext cx="736368" cy="626759"/>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971090" y="3651702"/>
            <a:ext cx="2056914" cy="626758"/>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995004" y="1678904"/>
            <a:ext cx="2032998" cy="626758"/>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983046" y="2659326"/>
            <a:ext cx="2044956" cy="626758"/>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272745" y="1713905"/>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484176" y="1713905"/>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272745" y="2719589"/>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484176" y="2729317"/>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272745" y="3657177"/>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272745" y="4653133"/>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39097" y="18370"/>
            <a:ext cx="3728101" cy="1130053"/>
          </a:xfrm>
        </p:spPr>
        <p:txBody>
          <a:bodyPr/>
          <a:lstStyle/>
          <a:p>
            <a:r>
              <a:rPr lang="en-ZA" dirty="0"/>
              <a:t>Business Critical</a:t>
            </a:r>
            <a:endParaRPr lang="en-US" dirty="0"/>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extLst>
              <p:ext uri="{D42A27DB-BD31-4B8C-83A1-F6EECF244321}">
                <p14:modId xmlns:p14="http://schemas.microsoft.com/office/powerpoint/2010/main" val="2052354155"/>
              </p:ext>
            </p:extLst>
          </p:nvPr>
        </p:nvGraphicFramePr>
        <p:xfrm>
          <a:off x="423573" y="1132449"/>
          <a:ext cx="4649358" cy="5662752"/>
        </p:xfrm>
        <a:graphic>
          <a:graphicData uri="http://schemas.openxmlformats.org/drawingml/2006/table">
            <a:tbl>
              <a:tblPr/>
              <a:tblGrid>
                <a:gridCol w="2148177">
                  <a:extLst>
                    <a:ext uri="{9D8B030D-6E8A-4147-A177-3AD203B41FA5}">
                      <a16:colId xmlns:a16="http://schemas.microsoft.com/office/drawing/2014/main" val="3790968737"/>
                    </a:ext>
                  </a:extLst>
                </a:gridCol>
                <a:gridCol w="2501181">
                  <a:extLst>
                    <a:ext uri="{9D8B030D-6E8A-4147-A177-3AD203B41FA5}">
                      <a16:colId xmlns:a16="http://schemas.microsoft.com/office/drawing/2014/main" val="464842925"/>
                    </a:ext>
                  </a:extLst>
                </a:gridCol>
              </a:tblGrid>
              <a:tr h="51552">
                <a:tc>
                  <a:txBody>
                    <a:bodyPr/>
                    <a:lstStyle/>
                    <a:p>
                      <a:pPr algn="l" fontAlgn="b"/>
                      <a:r>
                        <a:rPr lang="en-US" sz="1200" dirty="0">
                          <a:solidFill>
                            <a:schemeClr val="bg1"/>
                          </a:solidFill>
                          <a:effectLst/>
                        </a:rPr>
                        <a:t>Feature</a:t>
                      </a:r>
                    </a:p>
                  </a:txBody>
                  <a:tcPr marL="54864" marR="14969" marT="11226" marB="112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dirty="0">
                          <a:solidFill>
                            <a:schemeClr val="bg1"/>
                          </a:solidFill>
                          <a:effectLst/>
                        </a:rPr>
                        <a:t>Description</a:t>
                      </a:r>
                    </a:p>
                  </a:txBody>
                  <a:tcPr marL="14969" marR="14969" marT="11226" marB="112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97467">
                <a:tc>
                  <a:txBody>
                    <a:bodyPr/>
                    <a:lstStyle/>
                    <a:p>
                      <a:pPr fontAlgn="t"/>
                      <a:r>
                        <a:rPr lang="en-US" sz="1200" dirty="0">
                          <a:solidFill>
                            <a:schemeClr val="bg1"/>
                          </a:solidFill>
                          <a:effectLst/>
                        </a:rPr>
                        <a:t>Number of vCores*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8, 16, 24, 32 (Gen 4)</a:t>
                      </a:r>
                      <a:br>
                        <a:rPr lang="en-US" sz="1200" dirty="0">
                          <a:solidFill>
                            <a:schemeClr val="bg1"/>
                          </a:solidFill>
                          <a:effectLst/>
                        </a:rPr>
                      </a:br>
                      <a:r>
                        <a:rPr lang="en-US" sz="1200" dirty="0">
                          <a:solidFill>
                            <a:schemeClr val="bg1"/>
                          </a:solidFill>
                          <a:effectLst/>
                        </a:rPr>
                        <a:t>8, 16, 24, 32, 40, 64, 80 (Gen 5)</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51552">
                <a:tc>
                  <a:txBody>
                    <a:bodyPr/>
                    <a:lstStyle/>
                    <a:p>
                      <a:pPr fontAlgn="t"/>
                      <a:r>
                        <a:rPr lang="en-US" sz="1200" dirty="0">
                          <a:solidFill>
                            <a:schemeClr val="bg1"/>
                          </a:solidFill>
                          <a:effectLst/>
                        </a:rPr>
                        <a:t>SQL Server version / build</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SQL Server (latest available)</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143382">
                <a:tc>
                  <a:txBody>
                    <a:bodyPr/>
                    <a:lstStyle/>
                    <a:p>
                      <a:pPr fontAlgn="t"/>
                      <a:r>
                        <a:rPr lang="en-US" sz="1200" dirty="0">
                          <a:solidFill>
                            <a:schemeClr val="bg1"/>
                          </a:solidFill>
                          <a:effectLst/>
                        </a:rPr>
                        <a:t>Additional features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dirty="0">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dirty="0">
                          <a:solidFill>
                            <a:schemeClr val="bg1"/>
                          </a:solidFill>
                          <a:effectLst/>
                        </a:rPr>
                      </a:br>
                      <a:r>
                        <a:rPr lang="en-US" sz="1200" dirty="0">
                          <a:solidFill>
                            <a:schemeClr val="bg1"/>
                          </a:solidFill>
                          <a:effectLst/>
                        </a:rPr>
                        <a:t>1 additional read-only replica (</a:t>
                      </a:r>
                      <a:r>
                        <a:rPr lang="en-US" sz="1200" u="none" strike="noStrike" dirty="0">
                          <a:solidFill>
                            <a:schemeClr val="bg1"/>
                          </a:solidFill>
                          <a:effectLst/>
                          <a:hlinkClick r:id="rId4">
                            <a:extLst>
                              <a:ext uri="{A12FA001-AC4F-418D-AE19-62706E023703}">
                                <ahyp:hlinkClr xmlns:ahyp="http://schemas.microsoft.com/office/drawing/2018/hyperlinkcolor" val="tx"/>
                              </a:ext>
                            </a:extLst>
                          </a:hlinkClick>
                        </a:rPr>
                        <a:t>Read Scale-Out</a:t>
                      </a:r>
                      <a:r>
                        <a:rPr lang="en-US" sz="1200" dirty="0">
                          <a:solidFill>
                            <a:schemeClr val="bg1"/>
                          </a:solidFill>
                          <a:effectLst/>
                        </a:rPr>
                        <a:t>)</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51552">
                <a:tc>
                  <a:txBody>
                    <a:bodyPr/>
                    <a:lstStyle/>
                    <a:p>
                      <a:pPr fontAlgn="t"/>
                      <a:r>
                        <a:rPr lang="en-US" sz="1200" dirty="0">
                          <a:solidFill>
                            <a:schemeClr val="bg1"/>
                          </a:solidFill>
                          <a:effectLst/>
                        </a:rPr>
                        <a:t>Min storage size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32 GB</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189297">
                <a:tc>
                  <a:txBody>
                    <a:bodyPr/>
                    <a:lstStyle/>
                    <a:p>
                      <a:pPr fontAlgn="t"/>
                      <a:r>
                        <a:rPr lang="en-US" sz="1200" dirty="0">
                          <a:solidFill>
                            <a:schemeClr val="bg1"/>
                          </a:solidFill>
                          <a:effectLst/>
                        </a:rPr>
                        <a:t>Max storage size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dirty="0">
                          <a:solidFill>
                            <a:schemeClr val="bg1"/>
                          </a:solidFill>
                          <a:effectLst/>
                        </a:rPr>
                        <a:t>Gen 4: 1 TB (all vCore sizes</a:t>
                      </a:r>
                      <a:br>
                        <a:rPr lang="en-US" sz="1200" dirty="0">
                          <a:solidFill>
                            <a:schemeClr val="bg1"/>
                          </a:solidFill>
                          <a:effectLst/>
                        </a:rPr>
                      </a:br>
                      <a:r>
                        <a:rPr lang="en-US" sz="1200" dirty="0">
                          <a:solidFill>
                            <a:schemeClr val="bg1"/>
                          </a:solidFill>
                          <a:effectLst/>
                        </a:rPr>
                        <a:t>Gen 5:1 TB for 8, 16 vCores</a:t>
                      </a:r>
                    </a:p>
                    <a:p>
                      <a:pPr fontAlgn="t">
                        <a:buFont typeface="Arial" panose="020B0604020202020204" pitchFamily="34" charset="0"/>
                        <a:buChar char="•"/>
                      </a:pPr>
                      <a:r>
                        <a:rPr lang="en-US" sz="1200" dirty="0">
                          <a:solidFill>
                            <a:schemeClr val="bg1"/>
                          </a:solidFill>
                          <a:effectLst/>
                        </a:rPr>
                        <a:t>2 TB for 24 vCores</a:t>
                      </a:r>
                    </a:p>
                    <a:p>
                      <a:pPr fontAlgn="t">
                        <a:buFont typeface="Arial" panose="020B0604020202020204" pitchFamily="34" charset="0"/>
                        <a:buChar char="•"/>
                      </a:pPr>
                      <a:r>
                        <a:rPr lang="en-US" sz="1200" dirty="0">
                          <a:solidFill>
                            <a:schemeClr val="bg1"/>
                          </a:solidFill>
                          <a:effectLst/>
                        </a:rPr>
                        <a:t>4 TB for 32, 40, 64, 80 </a:t>
                      </a:r>
                      <a:r>
                        <a:rPr lang="en-US" sz="1200" dirty="0" err="1">
                          <a:solidFill>
                            <a:schemeClr val="bg1"/>
                          </a:solidFill>
                          <a:effectLst/>
                        </a:rPr>
                        <a:t>vCores</a:t>
                      </a:r>
                      <a:endParaRPr lang="en-US" sz="1200" dirty="0">
                        <a:solidFill>
                          <a:schemeClr val="bg1"/>
                        </a:solidFill>
                        <a:effectLst/>
                      </a:endParaRP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97467">
                <a:tc>
                  <a:txBody>
                    <a:bodyPr/>
                    <a:lstStyle/>
                    <a:p>
                      <a:pPr fontAlgn="t"/>
                      <a:r>
                        <a:rPr lang="en-US" sz="1200">
                          <a:solidFill>
                            <a:schemeClr val="bg1"/>
                          </a:solidFill>
                          <a:effectLst/>
                        </a:rPr>
                        <a:t>Max storage per database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97467">
                <a:tc>
                  <a:txBody>
                    <a:bodyPr/>
                    <a:lstStyle/>
                    <a:p>
                      <a:pPr fontAlgn="t"/>
                      <a:r>
                        <a:rPr lang="en-US" sz="1200">
                          <a:solidFill>
                            <a:schemeClr val="bg1"/>
                          </a:solidFill>
                          <a:effectLst/>
                        </a:rPr>
                        <a:t>Number of data files (ROWS) per the database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97467">
                <a:tc>
                  <a:txBody>
                    <a:bodyPr/>
                    <a:lstStyle/>
                    <a:p>
                      <a:pPr fontAlgn="t"/>
                      <a:r>
                        <a:rPr lang="en-US" sz="1200">
                          <a:solidFill>
                            <a:schemeClr val="bg1"/>
                          </a:solidFill>
                          <a:effectLst/>
                        </a:rPr>
                        <a:t>Number of log files (LOG) per database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51552">
                <a:tc>
                  <a:txBody>
                    <a:bodyPr/>
                    <a:lstStyle/>
                    <a:p>
                      <a:pPr fontAlgn="t"/>
                      <a:r>
                        <a:rPr lang="en-US" sz="1200">
                          <a:solidFill>
                            <a:schemeClr val="bg1"/>
                          </a:solidFill>
                          <a:effectLst/>
                        </a:rPr>
                        <a:t>Managed automated backups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97467">
                <a:tc>
                  <a:txBody>
                    <a:bodyPr/>
                    <a:lstStyle/>
                    <a:p>
                      <a:pPr fontAlgn="t"/>
                      <a:r>
                        <a:rPr lang="en-US" sz="1200">
                          <a:solidFill>
                            <a:schemeClr val="bg1"/>
                          </a:solidFill>
                          <a:effectLst/>
                        </a:rPr>
                        <a:t>HA</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97467">
                <a:tc>
                  <a:txBody>
                    <a:bodyPr/>
                    <a:lstStyle/>
                    <a:p>
                      <a:pPr fontAlgn="t"/>
                      <a:r>
                        <a:rPr lang="en-US" sz="1200">
                          <a:solidFill>
                            <a:schemeClr val="bg1"/>
                          </a:solidFill>
                          <a:effectLst/>
                        </a:rPr>
                        <a:t>Built-in instance and database monitoring and metrics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51552">
                <a:tc>
                  <a:txBody>
                    <a:bodyPr/>
                    <a:lstStyle/>
                    <a:p>
                      <a:pPr fontAlgn="t"/>
                      <a:r>
                        <a:rPr lang="en-US" sz="1200">
                          <a:solidFill>
                            <a:schemeClr val="bg1"/>
                          </a:solidFill>
                          <a:effectLst/>
                        </a:rPr>
                        <a:t>Automatic software patching</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97467">
                <a:tc>
                  <a:txBody>
                    <a:bodyPr/>
                    <a:lstStyle/>
                    <a:p>
                      <a:pPr fontAlgn="t"/>
                      <a:r>
                        <a:rPr lang="en-US" sz="1200">
                          <a:solidFill>
                            <a:schemeClr val="bg1"/>
                          </a:solidFill>
                          <a:effectLst/>
                        </a:rPr>
                        <a:t>VNet - Azure Resource Manager deployment</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97467">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51552">
                <a:tc>
                  <a:txBody>
                    <a:bodyPr/>
                    <a:lstStyle/>
                    <a:p>
                      <a:pPr fontAlgn="t"/>
                      <a:r>
                        <a:rPr lang="en-US" sz="1200">
                          <a:solidFill>
                            <a:schemeClr val="bg1"/>
                          </a:solidFill>
                          <a:effectLst/>
                        </a:rPr>
                        <a:t>Portal support</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342145" y="1518469"/>
            <a:ext cx="3730413" cy="3730413"/>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876500" y="6146253"/>
            <a:ext cx="5330280" cy="295854"/>
          </a:xfrm>
          <a:prstGeom prst="rect">
            <a:avLst/>
          </a:prstGeom>
          <a:noFill/>
        </p:spPr>
        <p:txBody>
          <a:bodyPr wrap="none" lIns="93260" tIns="46630" rIns="93260" bIns="46630" rtlCol="0">
            <a:spAutoFit/>
          </a:bodyPr>
          <a:lstStyle/>
          <a:p>
            <a:pPr>
              <a:lnSpc>
                <a:spcPct val="90000"/>
              </a:lnSpc>
              <a:spcAft>
                <a:spcPts val="612"/>
              </a:spcAft>
            </a:pPr>
            <a:r>
              <a:rPr lang="en-US" sz="1428">
                <a:solidFill>
                  <a:schemeClr val="tx2"/>
                </a:solidFill>
                <a:latin typeface="Segoe UI Semibold" panose="020B0702040204020203" pitchFamily="34" charset="0"/>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875841" y="777168"/>
            <a:ext cx="1458540" cy="518464"/>
          </a:xfrm>
          <a:prstGeom prst="rect">
            <a:avLst/>
          </a:prstGeom>
          <a:noFill/>
        </p:spPr>
        <p:txBody>
          <a:bodyPr wrap="none" lIns="93260" tIns="46630" rIns="93260" bIns="46630" rtlCol="0">
            <a:spAutoFit/>
          </a:bodyPr>
          <a:lstStyle/>
          <a:p>
            <a:pPr>
              <a:lnSpc>
                <a:spcPct val="90000"/>
              </a:lnSpc>
              <a:spcAft>
                <a:spcPts val="612"/>
              </a:spcAft>
            </a:pPr>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Primary endpoint</a:t>
            </a:r>
          </a:p>
          <a:p>
            <a:pPr>
              <a:lnSpc>
                <a:spcPct val="90000"/>
              </a:lnSpc>
              <a:spcAft>
                <a:spcPts val="612"/>
              </a:spcAft>
            </a:pPr>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841040" y="777168"/>
            <a:ext cx="1627721" cy="518464"/>
          </a:xfrm>
          <a:prstGeom prst="rect">
            <a:avLst/>
          </a:prstGeom>
          <a:noFill/>
        </p:spPr>
        <p:txBody>
          <a:bodyPr wrap="none" lIns="93260" tIns="46630" rIns="93260" bIns="46630" rtlCol="0">
            <a:spAutoFit/>
          </a:bodyPr>
          <a:lstStyle/>
          <a:p>
            <a:pPr>
              <a:lnSpc>
                <a:spcPct val="90000"/>
              </a:lnSpc>
              <a:spcAft>
                <a:spcPts val="612"/>
              </a:spcAft>
            </a:pPr>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Read-only endpoint</a:t>
            </a:r>
          </a:p>
          <a:p>
            <a:pPr>
              <a:lnSpc>
                <a:spcPct val="90000"/>
              </a:lnSpc>
              <a:spcAft>
                <a:spcPts val="612"/>
              </a:spcAft>
            </a:pPr>
            <a:endPar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7114972" y="1315210"/>
            <a:ext cx="0" cy="884777"/>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1132341" y="1111950"/>
            <a:ext cx="0" cy="112390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621485" y="1542382"/>
            <a:ext cx="1183547" cy="267080"/>
          </a:xfrm>
          <a:prstGeom prst="rect">
            <a:avLst/>
          </a:prstGeom>
          <a:noFill/>
        </p:spPr>
        <p:txBody>
          <a:bodyPr wrap="none" lIns="93260" tIns="46630" rIns="93260" bIns="46630" rtlCol="0">
            <a:spAutoFit/>
          </a:bodyPr>
          <a:lstStyle/>
          <a:p>
            <a:pPr>
              <a:lnSpc>
                <a:spcPct val="90000"/>
              </a:lnSpc>
              <a:spcAft>
                <a:spcPts val="612"/>
              </a:spcAft>
            </a:pPr>
            <a:r>
              <a:rPr lang="en-US" sz="1224">
                <a:solidFill>
                  <a:schemeClr val="bg1"/>
                </a:solidFill>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971493" y="2283682"/>
            <a:ext cx="1638035" cy="813039"/>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IN" sz="1836"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985357" y="3861933"/>
            <a:ext cx="1638035" cy="813039"/>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IN" sz="1836"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790930" y="2283683"/>
            <a:ext cx="1638035" cy="813039"/>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IN" sz="1836"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793218" y="3861934"/>
            <a:ext cx="1638035" cy="813039"/>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IN" sz="1836"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688882" y="2355420"/>
            <a:ext cx="914244" cy="209400"/>
          </a:xfrm>
          <a:prstGeom prst="rect">
            <a:avLst/>
          </a:prstGeom>
          <a:noFill/>
        </p:spPr>
        <p:txBody>
          <a:bodyPr wrap="none" lIns="93260" tIns="46630" rIns="93260" bIns="46630" rtlCol="0">
            <a:spAutoFit/>
          </a:bodyPr>
          <a:lstStyle/>
          <a:p>
            <a:pPr>
              <a:lnSpc>
                <a:spcPct val="90000"/>
              </a:lnSpc>
              <a:spcAft>
                <a:spcPts val="612"/>
              </a:spcAft>
            </a:pPr>
            <a:r>
              <a:rPr lang="en-US" sz="816">
                <a:solidFill>
                  <a:srgbClr val="3C3C41"/>
                </a:solidFill>
                <a:latin typeface="Segoe UI Semibold" panose="020B0702040204020203" pitchFamily="34" charset="0"/>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581264" y="3096723"/>
            <a:ext cx="1061387" cy="23824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3C3C41"/>
                </a:solidFill>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673643" y="3132592"/>
            <a:ext cx="1228148" cy="23824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3C3C41"/>
                </a:solidFill>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414943" y="4686931"/>
            <a:ext cx="1228148" cy="23824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3C3C41"/>
                </a:solidFill>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839963" y="4698887"/>
            <a:ext cx="1228148" cy="23824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3C3C41"/>
                </a:solidFill>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97" y="711544"/>
            <a:ext cx="4386864" cy="1130053"/>
          </a:xfrm>
        </p:spPr>
        <p:txBody>
          <a:bodyPr/>
          <a:lstStyle/>
          <a:p>
            <a:r>
              <a:rPr lang="en-ZA" sz="3600" dirty="0"/>
              <a:t>B</a:t>
            </a:r>
            <a:r>
              <a:rPr lang="en-US" sz="3600" dirty="0" err="1"/>
              <a:t>uilt</a:t>
            </a:r>
            <a:r>
              <a:rPr lang="en-US" sz="3600" dirty="0"/>
              <a:t>-in high availability </a:t>
            </a:r>
          </a:p>
        </p:txBody>
      </p:sp>
      <p:sp>
        <p:nvSpPr>
          <p:cNvPr id="31" name="Rectangle 30">
            <a:extLst>
              <a:ext uri="{FF2B5EF4-FFF2-40B4-BE49-F238E27FC236}">
                <a16:creationId xmlns:a16="http://schemas.microsoft.com/office/drawing/2014/main" id="{D41AB997-606D-4F0A-9678-DBD29E85AC2D}"/>
              </a:ext>
            </a:extLst>
          </p:cNvPr>
          <p:cNvSpPr/>
          <p:nvPr/>
        </p:nvSpPr>
        <p:spPr bwMode="auto">
          <a:xfrm>
            <a:off x="7031276" y="2175876"/>
            <a:ext cx="4411931" cy="2865993"/>
          </a:xfrm>
          <a:prstGeom prst="rect">
            <a:avLst/>
          </a:prstGeom>
          <a:solidFill>
            <a:schemeClr val="bg1">
              <a:lumMod val="95000"/>
            </a:schemeClr>
          </a:solid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Cylinder 513">
            <a:extLst>
              <a:ext uri="{FF2B5EF4-FFF2-40B4-BE49-F238E27FC236}">
                <a16:creationId xmlns:a16="http://schemas.microsoft.com/office/drawing/2014/main" id="{5AB72A9E-9C86-4CC5-B797-87FC65AE524F}"/>
              </a:ext>
            </a:extLst>
          </p:cNvPr>
          <p:cNvSpPr/>
          <p:nvPr/>
        </p:nvSpPr>
        <p:spPr bwMode="auto">
          <a:xfrm>
            <a:off x="8921708" y="3144735"/>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cs typeface="Segoe UI Semilight" panose="020B0402040204020203" pitchFamily="34" charset="0"/>
              </a:rPr>
              <a:t>P</a:t>
            </a:r>
          </a:p>
        </p:txBody>
      </p:sp>
      <p:sp>
        <p:nvSpPr>
          <p:cNvPr id="34" name="Cylinder 513">
            <a:extLst>
              <a:ext uri="{FF2B5EF4-FFF2-40B4-BE49-F238E27FC236}">
                <a16:creationId xmlns:a16="http://schemas.microsoft.com/office/drawing/2014/main" id="{0981E91D-3ECF-42D2-AA8A-370589404182}"/>
              </a:ext>
            </a:extLst>
          </p:cNvPr>
          <p:cNvSpPr/>
          <p:nvPr/>
        </p:nvSpPr>
        <p:spPr bwMode="auto">
          <a:xfrm>
            <a:off x="7678766" y="4009596"/>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cs typeface="Segoe UI Semilight" panose="020B0402040204020203" pitchFamily="34" charset="0"/>
              </a:rPr>
              <a:t>S</a:t>
            </a:r>
          </a:p>
        </p:txBody>
      </p:sp>
      <p:sp>
        <p:nvSpPr>
          <p:cNvPr id="35" name="Cylinder 513">
            <a:extLst>
              <a:ext uri="{FF2B5EF4-FFF2-40B4-BE49-F238E27FC236}">
                <a16:creationId xmlns:a16="http://schemas.microsoft.com/office/drawing/2014/main" id="{DE854E12-3BDD-4306-95C5-2E05BA2195F3}"/>
              </a:ext>
            </a:extLst>
          </p:cNvPr>
          <p:cNvSpPr/>
          <p:nvPr/>
        </p:nvSpPr>
        <p:spPr bwMode="auto">
          <a:xfrm>
            <a:off x="10198737" y="4009596"/>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cs typeface="Segoe UI Semilight" panose="020B0402040204020203" pitchFamily="34" charset="0"/>
              </a:rPr>
              <a:t>S</a:t>
            </a:r>
          </a:p>
        </p:txBody>
      </p:sp>
      <p:sp>
        <p:nvSpPr>
          <p:cNvPr id="36" name="Content Placeholder 3">
            <a:extLst>
              <a:ext uri="{FF2B5EF4-FFF2-40B4-BE49-F238E27FC236}">
                <a16:creationId xmlns:a16="http://schemas.microsoft.com/office/drawing/2014/main" id="{E13B7B17-F7DE-496B-AE5A-64FF337EAB81}"/>
              </a:ext>
            </a:extLst>
          </p:cNvPr>
          <p:cNvSpPr txBox="1">
            <a:spLocks/>
          </p:cNvSpPr>
          <p:nvPr/>
        </p:nvSpPr>
        <p:spPr>
          <a:xfrm>
            <a:off x="7020935" y="5281039"/>
            <a:ext cx="4475295" cy="614313"/>
          </a:xfrm>
          <a:prstGeom prst="rect">
            <a:avLst/>
          </a:prstGeom>
        </p:spPr>
        <p:txBody>
          <a:bodyPr wrap="square" lIns="93260" tIns="46630" rIns="93260" bIns="46630">
            <a:spAutoFit/>
          </a:bodyPr>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400033" lvl="1" indent="0" defTabSz="932742">
              <a:lnSpc>
                <a:spcPct val="90000"/>
              </a:lnSpc>
              <a:spcBef>
                <a:spcPts val="0"/>
              </a:spcBef>
              <a:spcAft>
                <a:spcPts val="612"/>
              </a:spcAft>
              <a:buSzPct val="90000"/>
              <a:buNone/>
              <a:defRPr/>
            </a:pPr>
            <a:r>
              <a:rPr lang="en-US" spc="-50">
                <a:gradFill>
                  <a:gsLst>
                    <a:gs pos="0">
                      <a:schemeClr val="tx1"/>
                    </a:gs>
                    <a:gs pos="74000">
                      <a:schemeClr val="tx1"/>
                    </a:gs>
                  </a:gsLst>
                  <a:lin ang="5400000" scaled="1"/>
                </a:gradFill>
                <a:latin typeface="+mn-lt"/>
                <a:cs typeface="+mn-cs"/>
              </a:rPr>
              <a:t>Reads are completed at the primary</a:t>
            </a:r>
          </a:p>
          <a:p>
            <a:pPr marL="400033" lvl="1" indent="0" defTabSz="932742">
              <a:lnSpc>
                <a:spcPct val="90000"/>
              </a:lnSpc>
              <a:spcBef>
                <a:spcPts val="0"/>
              </a:spcBef>
              <a:spcAft>
                <a:spcPts val="612"/>
              </a:spcAft>
              <a:buSzPct val="90000"/>
              <a:buNone/>
              <a:defRPr/>
            </a:pPr>
            <a:r>
              <a:rPr lang="en-US" spc="-50">
                <a:gradFill>
                  <a:gsLst>
                    <a:gs pos="0">
                      <a:schemeClr val="tx1"/>
                    </a:gs>
                    <a:gs pos="74000">
                      <a:schemeClr val="tx1"/>
                    </a:gs>
                  </a:gsLst>
                  <a:lin ang="5400000" scaled="1"/>
                </a:gradFill>
                <a:latin typeface="+mn-lt"/>
                <a:cs typeface="+mn-cs"/>
              </a:rPr>
              <a:t>Writes are replicated to secondaries</a:t>
            </a:r>
          </a:p>
        </p:txBody>
      </p:sp>
      <p:sp>
        <p:nvSpPr>
          <p:cNvPr id="42" name="TextBox 41">
            <a:extLst>
              <a:ext uri="{FF2B5EF4-FFF2-40B4-BE49-F238E27FC236}">
                <a16:creationId xmlns:a16="http://schemas.microsoft.com/office/drawing/2014/main" id="{9FE4366C-0755-42F6-9F90-42D720D15D6F}"/>
              </a:ext>
            </a:extLst>
          </p:cNvPr>
          <p:cNvSpPr txBox="1"/>
          <p:nvPr/>
        </p:nvSpPr>
        <p:spPr>
          <a:xfrm>
            <a:off x="7024884" y="1374331"/>
            <a:ext cx="1819078" cy="169534"/>
          </a:xfrm>
          <a:prstGeom prst="rect">
            <a:avLst/>
          </a:prstGeom>
          <a:noFill/>
          <a:ln>
            <a:noFill/>
          </a:ln>
        </p:spPr>
        <p:txBody>
          <a:bodyPr wrap="square" lIns="0" tIns="0" rIns="0" bIns="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Single logical database</a:t>
            </a:r>
          </a:p>
        </p:txBody>
      </p:sp>
      <p:sp>
        <p:nvSpPr>
          <p:cNvPr id="43" name="Text Box 65">
            <a:extLst>
              <a:ext uri="{FF2B5EF4-FFF2-40B4-BE49-F238E27FC236}">
                <a16:creationId xmlns:a16="http://schemas.microsoft.com/office/drawing/2014/main" id="{F65CA57B-9A20-420A-AA47-A34FFE0ABCEC}"/>
              </a:ext>
            </a:extLst>
          </p:cNvPr>
          <p:cNvSpPr txBox="1">
            <a:spLocks noChangeArrowheads="1"/>
          </p:cNvSpPr>
          <p:nvPr/>
        </p:nvSpPr>
        <p:spPr bwMode="auto">
          <a:xfrm>
            <a:off x="9802706" y="3480390"/>
            <a:ext cx="507070"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algn="r" defTabSz="1242815">
              <a:defRPr/>
            </a:pPr>
            <a:r>
              <a:rPr lang="en-US" sz="1020" kern="0">
                <a:solidFill>
                  <a:srgbClr val="505050"/>
                </a:solidFill>
                <a:latin typeface="Segoe UI"/>
              </a:rPr>
              <a:t>Write</a:t>
            </a:r>
          </a:p>
        </p:txBody>
      </p:sp>
      <p:sp>
        <p:nvSpPr>
          <p:cNvPr id="44" name="Text Box 66">
            <a:extLst>
              <a:ext uri="{FF2B5EF4-FFF2-40B4-BE49-F238E27FC236}">
                <a16:creationId xmlns:a16="http://schemas.microsoft.com/office/drawing/2014/main" id="{078E7F81-2AED-4644-9DA8-DFD71F5F9860}"/>
              </a:ext>
            </a:extLst>
          </p:cNvPr>
          <p:cNvSpPr txBox="1">
            <a:spLocks noChangeArrowheads="1"/>
          </p:cNvSpPr>
          <p:nvPr/>
        </p:nvSpPr>
        <p:spPr bwMode="auto">
          <a:xfrm>
            <a:off x="8443673" y="3954167"/>
            <a:ext cx="507070"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Write</a:t>
            </a:r>
          </a:p>
        </p:txBody>
      </p:sp>
      <p:sp>
        <p:nvSpPr>
          <p:cNvPr id="45" name="Text Box 67">
            <a:extLst>
              <a:ext uri="{FF2B5EF4-FFF2-40B4-BE49-F238E27FC236}">
                <a16:creationId xmlns:a16="http://schemas.microsoft.com/office/drawing/2014/main" id="{5D3BE97D-3AEC-45D8-9B1E-A35A8CF5821D}"/>
              </a:ext>
            </a:extLst>
          </p:cNvPr>
          <p:cNvSpPr txBox="1">
            <a:spLocks noChangeArrowheads="1"/>
          </p:cNvSpPr>
          <p:nvPr/>
        </p:nvSpPr>
        <p:spPr bwMode="auto">
          <a:xfrm>
            <a:off x="9529494" y="3965318"/>
            <a:ext cx="404071"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Ack</a:t>
            </a:r>
          </a:p>
        </p:txBody>
      </p:sp>
      <p:sp>
        <p:nvSpPr>
          <p:cNvPr id="48" name="Text Box 69">
            <a:extLst>
              <a:ext uri="{FF2B5EF4-FFF2-40B4-BE49-F238E27FC236}">
                <a16:creationId xmlns:a16="http://schemas.microsoft.com/office/drawing/2014/main" id="{EA66A1F9-F023-4AD2-9730-A7BEB345FCF7}"/>
              </a:ext>
            </a:extLst>
          </p:cNvPr>
          <p:cNvSpPr txBox="1">
            <a:spLocks noChangeArrowheads="1"/>
          </p:cNvSpPr>
          <p:nvPr/>
        </p:nvSpPr>
        <p:spPr bwMode="auto">
          <a:xfrm>
            <a:off x="8141051" y="3475837"/>
            <a:ext cx="404071"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Ack</a:t>
            </a:r>
          </a:p>
        </p:txBody>
      </p:sp>
      <p:sp>
        <p:nvSpPr>
          <p:cNvPr id="49" name="Text Box 72">
            <a:extLst>
              <a:ext uri="{FF2B5EF4-FFF2-40B4-BE49-F238E27FC236}">
                <a16:creationId xmlns:a16="http://schemas.microsoft.com/office/drawing/2014/main" id="{10D5026F-46EE-437E-B27B-9402DB2DD5A1}"/>
              </a:ext>
            </a:extLst>
          </p:cNvPr>
          <p:cNvSpPr txBox="1">
            <a:spLocks noChangeArrowheads="1"/>
          </p:cNvSpPr>
          <p:nvPr/>
        </p:nvSpPr>
        <p:spPr bwMode="auto">
          <a:xfrm>
            <a:off x="9395884" y="2436589"/>
            <a:ext cx="485817" cy="414312"/>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Read</a:t>
            </a:r>
          </a:p>
          <a:p>
            <a:pPr defTabSz="1242815">
              <a:defRPr/>
            </a:pPr>
            <a:r>
              <a:rPr lang="en-US" sz="1020" kern="0">
                <a:solidFill>
                  <a:srgbClr val="505050"/>
                </a:solidFill>
                <a:latin typeface="Segoe UI"/>
              </a:rPr>
              <a:t>write</a:t>
            </a:r>
          </a:p>
        </p:txBody>
      </p:sp>
      <p:sp>
        <p:nvSpPr>
          <p:cNvPr id="50" name="Text Box 76">
            <a:extLst>
              <a:ext uri="{FF2B5EF4-FFF2-40B4-BE49-F238E27FC236}">
                <a16:creationId xmlns:a16="http://schemas.microsoft.com/office/drawing/2014/main" id="{ED0FECC2-2921-4A4B-955F-071ED5C86F3E}"/>
              </a:ext>
            </a:extLst>
          </p:cNvPr>
          <p:cNvSpPr txBox="1">
            <a:spLocks noChangeArrowheads="1"/>
          </p:cNvSpPr>
          <p:nvPr/>
        </p:nvSpPr>
        <p:spPr bwMode="auto">
          <a:xfrm>
            <a:off x="8596400" y="2436589"/>
            <a:ext cx="498897" cy="414312"/>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algn="r" defTabSz="1242815">
              <a:defRPr/>
            </a:pPr>
            <a:r>
              <a:rPr lang="en-US" sz="1020" kern="0">
                <a:solidFill>
                  <a:srgbClr val="505050"/>
                </a:solidFill>
                <a:latin typeface="Segoe UI"/>
              </a:rPr>
              <a:t>Ack</a:t>
            </a:r>
          </a:p>
          <a:p>
            <a:pPr algn="r" defTabSz="1242815">
              <a:defRPr/>
            </a:pPr>
            <a:r>
              <a:rPr lang="en-US" sz="1020" kern="0">
                <a:solidFill>
                  <a:srgbClr val="505050"/>
                </a:solidFill>
                <a:latin typeface="Segoe UI"/>
              </a:rPr>
              <a:t>value</a:t>
            </a:r>
          </a:p>
        </p:txBody>
      </p:sp>
      <p:cxnSp>
        <p:nvCxnSpPr>
          <p:cNvPr id="51" name="Straight Arrow Connector 50">
            <a:extLst>
              <a:ext uri="{FF2B5EF4-FFF2-40B4-BE49-F238E27FC236}">
                <a16:creationId xmlns:a16="http://schemas.microsoft.com/office/drawing/2014/main" id="{C84345C1-6EDA-4C88-8DBE-6F096721D32F}"/>
              </a:ext>
            </a:extLst>
          </p:cNvPr>
          <p:cNvCxnSpPr/>
          <p:nvPr/>
        </p:nvCxnSpPr>
        <p:spPr>
          <a:xfrm flipV="1">
            <a:off x="9140419" y="2197308"/>
            <a:ext cx="0" cy="81079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531D382-16D3-4803-BA58-0714200EB515}"/>
              </a:ext>
            </a:extLst>
          </p:cNvPr>
          <p:cNvCxnSpPr/>
          <p:nvPr/>
        </p:nvCxnSpPr>
        <p:spPr>
          <a:xfrm>
            <a:off x="9351810" y="2214049"/>
            <a:ext cx="0" cy="81360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Cylinder 513">
            <a:extLst>
              <a:ext uri="{FF2B5EF4-FFF2-40B4-BE49-F238E27FC236}">
                <a16:creationId xmlns:a16="http://schemas.microsoft.com/office/drawing/2014/main" id="{69D5917E-1BF9-4AC7-ABEC-041B17BFBB67}"/>
              </a:ext>
            </a:extLst>
          </p:cNvPr>
          <p:cNvSpPr/>
          <p:nvPr/>
        </p:nvSpPr>
        <p:spPr bwMode="auto">
          <a:xfrm>
            <a:off x="8921708" y="1301928"/>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ea typeface="Segoe UI" pitchFamily="34" charset="0"/>
                <a:cs typeface="Segoe UI Semilight" panose="020B0402040204020203" pitchFamily="34" charset="0"/>
              </a:rPr>
              <a:t>DB</a:t>
            </a:r>
          </a:p>
        </p:txBody>
      </p:sp>
      <p:cxnSp>
        <p:nvCxnSpPr>
          <p:cNvPr id="54" name="Connector: Elbow 53">
            <a:extLst>
              <a:ext uri="{FF2B5EF4-FFF2-40B4-BE49-F238E27FC236}">
                <a16:creationId xmlns:a16="http://schemas.microsoft.com/office/drawing/2014/main" id="{28209DA5-D8FC-4B09-9DE4-49C702CFD2D2}"/>
              </a:ext>
            </a:extLst>
          </p:cNvPr>
          <p:cNvCxnSpPr/>
          <p:nvPr/>
        </p:nvCxnSpPr>
        <p:spPr>
          <a:xfrm rot="10800000" flipV="1">
            <a:off x="8384839" y="3974227"/>
            <a:ext cx="626176" cy="295866"/>
          </a:xfrm>
          <a:prstGeom prst="bentConnector3">
            <a:avLst>
              <a:gd name="adj1" fmla="val -355"/>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6EC057A-0DB7-4835-AF49-13F9D0A7328F}"/>
              </a:ext>
            </a:extLst>
          </p:cNvPr>
          <p:cNvCxnSpPr>
            <a:cxnSpLocks/>
          </p:cNvCxnSpPr>
          <p:nvPr/>
        </p:nvCxnSpPr>
        <p:spPr>
          <a:xfrm flipV="1">
            <a:off x="8185893" y="3766713"/>
            <a:ext cx="677121" cy="186017"/>
          </a:xfrm>
          <a:prstGeom prst="bentConnector3">
            <a:avLst>
              <a:gd name="adj1" fmla="val 81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3CA20741-8E46-4728-8FB4-4D2C8F9016DA}"/>
              </a:ext>
            </a:extLst>
          </p:cNvPr>
          <p:cNvCxnSpPr/>
          <p:nvPr/>
        </p:nvCxnSpPr>
        <p:spPr>
          <a:xfrm rot="10800000" flipH="1" flipV="1">
            <a:off x="9484891" y="3974227"/>
            <a:ext cx="626176" cy="295866"/>
          </a:xfrm>
          <a:prstGeom prst="bentConnector3">
            <a:avLst>
              <a:gd name="adj1" fmla="val -355"/>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CD033E12-AECA-4217-AD03-E4F9AC4A5515}"/>
              </a:ext>
            </a:extLst>
          </p:cNvPr>
          <p:cNvCxnSpPr>
            <a:cxnSpLocks/>
          </p:cNvCxnSpPr>
          <p:nvPr/>
        </p:nvCxnSpPr>
        <p:spPr>
          <a:xfrm flipH="1" flipV="1">
            <a:off x="9632892" y="3766713"/>
            <a:ext cx="677121" cy="186017"/>
          </a:xfrm>
          <a:prstGeom prst="bentConnector3">
            <a:avLst>
              <a:gd name="adj1" fmla="val 81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1DD0B2D-C28C-448C-9725-4DF03DBF45B0}"/>
              </a:ext>
            </a:extLst>
          </p:cNvPr>
          <p:cNvCxnSpPr>
            <a:cxnSpLocks/>
          </p:cNvCxnSpPr>
          <p:nvPr/>
        </p:nvCxnSpPr>
        <p:spPr>
          <a:xfrm>
            <a:off x="7057189" y="1684807"/>
            <a:ext cx="173567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E915E6-FDF5-4D9C-AA94-FF1688A22094}"/>
              </a:ext>
            </a:extLst>
          </p:cNvPr>
          <p:cNvSpPr txBox="1"/>
          <p:nvPr/>
        </p:nvSpPr>
        <p:spPr>
          <a:xfrm>
            <a:off x="7108579" y="2259108"/>
            <a:ext cx="1285733" cy="192135"/>
          </a:xfrm>
          <a:prstGeom prst="rect">
            <a:avLst/>
          </a:prstGeom>
          <a:noFill/>
          <a:ln>
            <a:noFill/>
          </a:ln>
        </p:spPr>
        <p:txBody>
          <a:bodyPr wrap="square" lIns="0" tIns="0" rIns="0" bIns="0" rtlCol="0">
            <a:spAutoFit/>
          </a:bodyPr>
          <a:lstStyle/>
          <a:p>
            <a:pPr defTabSz="621545">
              <a:defRPr/>
            </a:pPr>
            <a:r>
              <a:rPr lang="en-US" sz="1224" kern="0">
                <a:solidFill>
                  <a:srgbClr val="505050"/>
                </a:solidFill>
                <a:latin typeface="Segoe UI Semibold" panose="020B0702040204020203" pitchFamily="34" charset="0"/>
                <a:cs typeface="Segoe UI Semibold" panose="020B0702040204020203" pitchFamily="34" charset="0"/>
              </a:rPr>
              <a:t>Availability group</a:t>
            </a:r>
          </a:p>
        </p:txBody>
      </p:sp>
      <p:sp>
        <p:nvSpPr>
          <p:cNvPr id="61" name="Freeform 5">
            <a:extLst>
              <a:ext uri="{FF2B5EF4-FFF2-40B4-BE49-F238E27FC236}">
                <a16:creationId xmlns:a16="http://schemas.microsoft.com/office/drawing/2014/main" id="{A933B048-D0B3-4DD7-90CF-6EBCFD289F8C}"/>
              </a:ext>
            </a:extLst>
          </p:cNvPr>
          <p:cNvSpPr>
            <a:spLocks noEditPoints="1"/>
          </p:cNvSpPr>
          <p:nvPr/>
        </p:nvSpPr>
        <p:spPr bwMode="auto">
          <a:xfrm>
            <a:off x="6586328" y="1183001"/>
            <a:ext cx="361354" cy="4007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extBox 61">
            <a:extLst>
              <a:ext uri="{FF2B5EF4-FFF2-40B4-BE49-F238E27FC236}">
                <a16:creationId xmlns:a16="http://schemas.microsoft.com/office/drawing/2014/main" id="{E1D68FE0-6B1A-49B1-8854-0461089416D0}"/>
              </a:ext>
            </a:extLst>
          </p:cNvPr>
          <p:cNvSpPr txBox="1"/>
          <p:nvPr/>
        </p:nvSpPr>
        <p:spPr>
          <a:xfrm>
            <a:off x="5847981" y="1828434"/>
            <a:ext cx="981394" cy="26037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Logical</a:t>
            </a:r>
          </a:p>
        </p:txBody>
      </p:sp>
      <p:sp>
        <p:nvSpPr>
          <p:cNvPr id="63" name="TextBox 62">
            <a:extLst>
              <a:ext uri="{FF2B5EF4-FFF2-40B4-BE49-F238E27FC236}">
                <a16:creationId xmlns:a16="http://schemas.microsoft.com/office/drawing/2014/main" id="{43ADD4BF-C99A-42E1-9950-B42187C09EF6}"/>
              </a:ext>
            </a:extLst>
          </p:cNvPr>
          <p:cNvSpPr txBox="1"/>
          <p:nvPr/>
        </p:nvSpPr>
        <p:spPr>
          <a:xfrm>
            <a:off x="5847981" y="4810697"/>
            <a:ext cx="981394" cy="26037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Physical</a:t>
            </a:r>
          </a:p>
        </p:txBody>
      </p:sp>
      <p:sp>
        <p:nvSpPr>
          <p:cNvPr id="7" name="Arrow: Up-Down 6">
            <a:extLst>
              <a:ext uri="{FF2B5EF4-FFF2-40B4-BE49-F238E27FC236}">
                <a16:creationId xmlns:a16="http://schemas.microsoft.com/office/drawing/2014/main" id="{81AB2ABD-C77E-4B4F-A1B7-97D744839D22}"/>
              </a:ext>
            </a:extLst>
          </p:cNvPr>
          <p:cNvSpPr/>
          <p:nvPr/>
        </p:nvSpPr>
        <p:spPr bwMode="auto">
          <a:xfrm>
            <a:off x="6196361" y="2118980"/>
            <a:ext cx="332221" cy="2666289"/>
          </a:xfrm>
          <a:prstGeom prst="up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5" name="TextBox 64">
            <a:extLst>
              <a:ext uri="{FF2B5EF4-FFF2-40B4-BE49-F238E27FC236}">
                <a16:creationId xmlns:a16="http://schemas.microsoft.com/office/drawing/2014/main" id="{C6BC5935-F83D-42D3-B35A-231121AFA74B}"/>
              </a:ext>
            </a:extLst>
          </p:cNvPr>
          <p:cNvSpPr txBox="1"/>
          <p:nvPr/>
        </p:nvSpPr>
        <p:spPr>
          <a:xfrm rot="16200000">
            <a:off x="5763896" y="3235953"/>
            <a:ext cx="1183689" cy="426569"/>
          </a:xfrm>
          <a:prstGeom prst="rect">
            <a:avLst/>
          </a:prstGeom>
          <a:solidFill>
            <a:schemeClr val="bg1"/>
          </a:solidFill>
        </p:spPr>
        <p:txBody>
          <a:bodyPr wrap="square" lIns="93260" tIns="46630" rIns="93260" bIns="4663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Seamless and Transparent</a:t>
            </a:r>
            <a:endParaRPr lang="en-US" sz="1200" kern="0" spc="30">
              <a:ln>
                <a:solidFill>
                  <a:srgbClr val="FFFFFF">
                    <a:alpha val="0"/>
                  </a:srgbClr>
                </a:solidFill>
              </a:ln>
              <a:latin typeface="Segoe UI"/>
              <a:ea typeface="MS PGothic" charset="0"/>
              <a:cs typeface="Segoe UI Semibold" charset="0"/>
            </a:endParaRPr>
          </a:p>
        </p:txBody>
      </p:sp>
    </p:spTree>
    <p:extLst>
      <p:ext uri="{BB962C8B-B14F-4D97-AF65-F5344CB8AC3E}">
        <p14:creationId xmlns:p14="http://schemas.microsoft.com/office/powerpoint/2010/main" val="362401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7" grpId="0" animBg="1"/>
      <p:bldP spid="6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a:xfrm>
            <a:off x="539097" y="711544"/>
            <a:ext cx="4195135" cy="1130053"/>
          </a:xfrm>
        </p:spPr>
        <p:txBody>
          <a:bodyPr/>
          <a:lstStyle/>
          <a:p>
            <a:r>
              <a:rPr lang="en-US" sz="3600" dirty="0"/>
              <a:t>Surface area of </a:t>
            </a:r>
            <a:br>
              <a:rPr lang="en-US" sz="3600" dirty="0"/>
            </a:br>
            <a:r>
              <a:rPr lang="en-US" sz="3600" dirty="0"/>
              <a:t>Managed Instance</a:t>
            </a:r>
          </a:p>
        </p:txBody>
      </p:sp>
      <p:sp>
        <p:nvSpPr>
          <p:cNvPr id="8" name="Text Placeholder 7">
            <a:extLst>
              <a:ext uri="{FF2B5EF4-FFF2-40B4-BE49-F238E27FC236}">
                <a16:creationId xmlns:a16="http://schemas.microsoft.com/office/drawing/2014/main" id="{6D404212-3189-46A6-BF67-9C5679AA2765}"/>
              </a:ext>
            </a:extLst>
          </p:cNvPr>
          <p:cNvSpPr>
            <a:spLocks noGrp="1"/>
          </p:cNvSpPr>
          <p:nvPr>
            <p:ph type="body" sz="quarter" idx="10"/>
          </p:nvPr>
        </p:nvSpPr>
        <p:spPr>
          <a:xfrm>
            <a:off x="278978" y="2986417"/>
            <a:ext cx="4709132" cy="2345257"/>
          </a:xfrm>
        </p:spPr>
        <p:txBody>
          <a:bodyPr/>
          <a:lstStyle/>
          <a:p>
            <a:pPr marL="0" indent="0">
              <a:buNone/>
            </a:pPr>
            <a:r>
              <a:rPr lang="en-US" dirty="0">
                <a:solidFill>
                  <a:schemeClr val="accent2"/>
                </a:solidFill>
              </a:rPr>
              <a:t>Always on the latest and greatest SQL engine version</a:t>
            </a:r>
          </a:p>
          <a:p>
            <a:pPr marL="0" indent="0">
              <a:buNone/>
            </a:pPr>
            <a:r>
              <a:rPr lang="en-US" dirty="0">
                <a:solidFill>
                  <a:schemeClr val="accent2"/>
                </a:solidFill>
              </a:rPr>
              <a:t>Your code can be SQL deployment model aware if necessary</a:t>
            </a:r>
          </a:p>
          <a:p>
            <a:pPr marL="0" indent="0">
              <a:buNone/>
            </a:pPr>
            <a:r>
              <a:rPr lang="en-US" dirty="0">
                <a:solidFill>
                  <a:schemeClr val="accent2"/>
                </a:solidFill>
              </a:rPr>
              <a:t>Note: current limitation being removed later this year</a:t>
            </a:r>
          </a:p>
        </p:txBody>
      </p:sp>
      <p:sp>
        <p:nvSpPr>
          <p:cNvPr id="6" name="Text Placeholder 12">
            <a:extLst>
              <a:ext uri="{FF2B5EF4-FFF2-40B4-BE49-F238E27FC236}">
                <a16:creationId xmlns:a16="http://schemas.microsoft.com/office/drawing/2014/main" id="{5742080F-E7C2-43D2-9F07-B387FCDEE829}"/>
              </a:ext>
            </a:extLst>
          </p:cNvPr>
          <p:cNvSpPr txBox="1">
            <a:spLocks/>
          </p:cNvSpPr>
          <p:nvPr/>
        </p:nvSpPr>
        <p:spPr>
          <a:xfrm>
            <a:off x="5861679" y="651859"/>
            <a:ext cx="6574795" cy="581697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sz="2000" kern="1200" spc="-50" baseline="0">
                <a:solidFill>
                  <a:schemeClr val="tx2"/>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0">
                      <a:schemeClr val="tx1"/>
                    </a:gs>
                    <a:gs pos="74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0">
                      <a:schemeClr val="tx1"/>
                    </a:gs>
                    <a:gs pos="74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b="1" kern="1200" spc="0" baseline="0">
                <a:gradFill>
                  <a:gsLst>
                    <a:gs pos="0">
                      <a:schemeClr val="tx1"/>
                    </a:gs>
                    <a:gs pos="74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latin typeface="Segoe UI Semibold"/>
              </a:rPr>
              <a:t>MI is always on latest and greatest SQL engine version</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Certify your code for database compatibility level not for a version</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Take advantage of new features (Temporal, JSON, Graph Database, etc.)</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Use rich T-SQL surface area, check out </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documentation page</a:t>
            </a:r>
            <a:endPar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2000" b="0" i="0" u="none" strike="noStrike" kern="1200" cap="none" spc="-50" normalizeH="0" baseline="0" noProof="0" dirty="0">
              <a:ln>
                <a:noFill/>
              </a:ln>
              <a:solidFill>
                <a:schemeClr val="tx1"/>
              </a:solidFill>
              <a:effectLst/>
              <a:uLnTx/>
              <a:uFillTx/>
              <a:latin typeface="Segoe UI Semibold"/>
              <a:ea typeface="+mn-ea"/>
              <a:cs typeface="+mn-cs"/>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2000" b="0" i="0" u="none" strike="noStrike" kern="1200" cap="none" spc="-50" normalizeH="0" baseline="0" noProof="0" dirty="0">
                <a:ln>
                  <a:noFill/>
                </a:ln>
                <a:solidFill>
                  <a:schemeClr val="tx1"/>
                </a:solidFill>
                <a:effectLst/>
                <a:uLnTx/>
                <a:uFillTx/>
                <a:latin typeface="Segoe UI Semibold"/>
                <a:ea typeface="+mn-ea"/>
                <a:cs typeface="+mn-cs"/>
              </a:rPr>
              <a:t>Your code can be SQL deployment model aware if necessary</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SERVERPROPERTY (‘</a:t>
            </a:r>
            <a:r>
              <a:rPr kumimoji="0" lang="en-US" sz="1600" b="1" i="0" u="none" strike="noStrike" kern="1200" cap="none" spc="0" normalizeH="0" baseline="0" noProof="0" dirty="0" err="1">
                <a:ln>
                  <a:noFill/>
                </a:ln>
                <a:gradFill>
                  <a:gsLst>
                    <a:gs pos="0">
                      <a:srgbClr val="3C3C41"/>
                    </a:gs>
                    <a:gs pos="74000">
                      <a:srgbClr val="3C3C41"/>
                    </a:gs>
                  </a:gsLst>
                  <a:lin ang="5400000" scaled="1"/>
                </a:gradFill>
                <a:effectLst/>
                <a:uLnTx/>
                <a:uFillTx/>
                <a:latin typeface="Segoe UI"/>
                <a:ea typeface="+mn-ea"/>
                <a:cs typeface="+mn-cs"/>
              </a:rPr>
              <a:t>EngineEdition</a:t>
            </a:r>
            <a:r>
              <a:rPr kumimoji="0" lang="en-US" sz="1600" b="1"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 8 </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uniquely identifies MI</a:t>
            </a:r>
          </a:p>
          <a:p>
            <a:pPr lvl="0">
              <a:defRPr/>
            </a:pPr>
            <a:endParaRPr lang="en-US" dirty="0">
              <a:solidFill>
                <a:schemeClr val="tx1"/>
              </a:solidFill>
              <a:latin typeface="Segoe UI Semibold"/>
            </a:endParaRPr>
          </a:p>
          <a:p>
            <a:pPr lvl="0">
              <a:defRPr/>
            </a:pPr>
            <a:r>
              <a:rPr lang="en-US" dirty="0">
                <a:solidFill>
                  <a:schemeClr val="tx1"/>
                </a:solidFill>
                <a:latin typeface="Segoe UI Semibold"/>
              </a:rPr>
              <a:t>Current limitations (will be removed later this year)</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Time is </a:t>
            </a:r>
            <a:r>
              <a:rPr kumimoji="0" lang="en-US" sz="1600" b="1"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UTC</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 Use </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AT TIME ZONE</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to add local time zone experience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Instance collation is </a:t>
            </a:r>
            <a:r>
              <a:rPr kumimoji="0" lang="en-US" sz="1600" b="1"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fixed</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(affects </a:t>
            </a:r>
            <a:r>
              <a:rPr kumimoji="0" lang="en-US" sz="1600" b="0" i="0" u="none" strike="noStrike" kern="1200" cap="none" spc="0" normalizeH="0" baseline="0" noProof="0" dirty="0" err="1">
                <a:ln>
                  <a:noFill/>
                </a:ln>
                <a:gradFill>
                  <a:gsLst>
                    <a:gs pos="0">
                      <a:srgbClr val="3C3C41"/>
                    </a:gs>
                    <a:gs pos="74000">
                      <a:srgbClr val="3C3C41"/>
                    </a:gs>
                  </a:gsLst>
                  <a:lin ang="5400000" scaled="1"/>
                </a:gradFill>
                <a:effectLst/>
                <a:uLnTx/>
                <a:uFillTx/>
                <a:latin typeface="Segoe UI"/>
                <a:ea typeface="+mn-ea"/>
                <a:cs typeface="+mn-cs"/>
              </a:rPr>
              <a:t>tempdb</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and system databases)</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2000" b="0" i="0" u="none" strike="noStrike" kern="1200" cap="none" spc="-50" normalizeH="0" baseline="0" noProof="0" dirty="0">
              <a:ln>
                <a:noFill/>
              </a:ln>
              <a:solidFill>
                <a:srgbClr val="0078D3"/>
              </a:solidFill>
              <a:effectLst/>
              <a:uLnTx/>
              <a:uFillTx/>
              <a:latin typeface="Segoe UI Semibold"/>
              <a:ea typeface="+mn-ea"/>
              <a:cs typeface="+mn-cs"/>
            </a:endParaRPr>
          </a:p>
        </p:txBody>
      </p:sp>
    </p:spTree>
    <p:extLst>
      <p:ext uri="{BB962C8B-B14F-4D97-AF65-F5344CB8AC3E}">
        <p14:creationId xmlns:p14="http://schemas.microsoft.com/office/powerpoint/2010/main" val="322121081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a:xfrm>
            <a:off x="539097" y="168575"/>
            <a:ext cx="4519600" cy="2545128"/>
          </a:xfrm>
        </p:spPr>
        <p:txBody>
          <a:bodyPr/>
          <a:lstStyle/>
          <a:p>
            <a:r>
              <a:rPr lang="en-US" sz="3600" dirty="0"/>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382218" y="3697283"/>
            <a:ext cx="4709132" cy="2031325"/>
          </a:xfrm>
        </p:spPr>
        <p:txBody>
          <a:bodyPr/>
          <a:lstStyle/>
          <a:p>
            <a:pPr marL="0" indent="0">
              <a:buNone/>
            </a:pPr>
            <a:r>
              <a:rPr lang="en-US" dirty="0">
                <a:solidFill>
                  <a:schemeClr val="accent2"/>
                </a:solidFill>
              </a:rPr>
              <a:t>Microsoft database compatibility level protection</a:t>
            </a:r>
          </a:p>
          <a:p>
            <a:pPr marL="0" indent="0">
              <a:buNone/>
            </a:pPr>
            <a:r>
              <a:rPr lang="en-US" dirty="0">
                <a:solidFill>
                  <a:schemeClr val="accent2"/>
                </a:solidFill>
              </a:rPr>
              <a:t>Easy to use tools to help you access migration</a:t>
            </a:r>
          </a:p>
          <a:p>
            <a:pPr marL="0" indent="0">
              <a:buNone/>
            </a:pPr>
            <a:endParaRPr lang="en-US" dirty="0">
              <a:solidFill>
                <a:schemeClr val="accent2"/>
              </a:solidFill>
            </a:endParaRPr>
          </a:p>
        </p:txBody>
      </p:sp>
      <p:sp>
        <p:nvSpPr>
          <p:cNvPr id="6" name="Text Placeholder 8">
            <a:extLst>
              <a:ext uri="{FF2B5EF4-FFF2-40B4-BE49-F238E27FC236}">
                <a16:creationId xmlns:a16="http://schemas.microsoft.com/office/drawing/2014/main" id="{FE49871B-42E6-4C99-8892-D1B989146D36}"/>
              </a:ext>
            </a:extLst>
          </p:cNvPr>
          <p:cNvSpPr txBox="1">
            <a:spLocks/>
          </p:cNvSpPr>
          <p:nvPr/>
        </p:nvSpPr>
        <p:spPr>
          <a:xfrm>
            <a:off x="5861679" y="563367"/>
            <a:ext cx="6574795" cy="5309146"/>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sz="2000" kern="1200" spc="-50" baseline="0">
                <a:solidFill>
                  <a:schemeClr val="tx2"/>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0">
                      <a:schemeClr val="tx1"/>
                    </a:gs>
                    <a:gs pos="74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0">
                      <a:schemeClr val="tx1"/>
                    </a:gs>
                    <a:gs pos="74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b="1" kern="1200" spc="0" baseline="0">
                <a:gradFill>
                  <a:gsLst>
                    <a:gs pos="0">
                      <a:schemeClr val="tx1"/>
                    </a:gs>
                    <a:gs pos="74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2000" b="0" i="0" u="none" strike="noStrike" kern="1200" cap="none" spc="-50" normalizeH="0" baseline="0" noProof="0" dirty="0">
                <a:ln>
                  <a:noFill/>
                </a:ln>
                <a:solidFill>
                  <a:schemeClr val="tx1"/>
                </a:solidFill>
                <a:effectLst/>
                <a:uLnTx/>
                <a:uFillTx/>
                <a:latin typeface="Segoe UI Semibold"/>
                <a:ea typeface="+mn-ea"/>
                <a:cs typeface="+mn-cs"/>
              </a:rPr>
              <a:t>Microsoft Database Compatibility Level Protection</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Full Functional protection once assessment tool runs clean.</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Maintaining backward compatibility is very important to SQL Server team.</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Query Plan shape protection.</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2000" b="0" i="0" u="none" strike="noStrike" kern="1200" cap="none" spc="-50" normalizeH="0" baseline="0" noProof="0" dirty="0">
                <a:ln>
                  <a:noFill/>
                </a:ln>
                <a:solidFill>
                  <a:schemeClr val="tx1"/>
                </a:solidFill>
                <a:effectLst/>
                <a:uLnTx/>
                <a:uFillTx/>
                <a:latin typeface="Segoe UI Semibold"/>
                <a:ea typeface="+mn-ea"/>
                <a:cs typeface="+mn-cs"/>
              </a:rPr>
              <a:t>Overall process</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Use Database Migration Assistant (DMA) and Database Experimentation Assistant (DEA) for assessment.</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Migrate database and keep/set source Database Compatibility Level on target.</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Perform minimal testing or as determined by your organization.</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2000" b="0" i="0" u="none" strike="noStrike" kern="1200" cap="none" spc="-50" normalizeH="0" baseline="0" noProof="0" dirty="0">
                <a:ln>
                  <a:noFill/>
                </a:ln>
                <a:solidFill>
                  <a:schemeClr val="tx1"/>
                </a:solidFill>
                <a:effectLst/>
                <a:uLnTx/>
                <a:uFillTx/>
                <a:latin typeface="Segoe UI Semibold"/>
                <a:ea typeface="+mn-ea"/>
                <a:cs typeface="+mn-cs"/>
              </a:rPr>
              <a:t>Contact Microsoft</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Explore jointly on how to use Database Compatibility based certification.</a:t>
            </a:r>
          </a:p>
        </p:txBody>
      </p:sp>
    </p:spTree>
    <p:extLst>
      <p:ext uri="{BB962C8B-B14F-4D97-AF65-F5344CB8AC3E}">
        <p14:creationId xmlns:p14="http://schemas.microsoft.com/office/powerpoint/2010/main" val="24605714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600855" y="466301"/>
            <a:ext cx="11237870" cy="565027"/>
          </a:xfrm>
        </p:spPr>
        <p:txBody>
          <a:bodyPr/>
          <a:lstStyle/>
          <a:p>
            <a:r>
              <a:rPr lang="en-US" dirty="0"/>
              <a:t>Migrate to the cloud with Azure SQL Database </a:t>
            </a:r>
          </a:p>
        </p:txBody>
      </p:sp>
      <p:sp>
        <p:nvSpPr>
          <p:cNvPr id="3" name="Rectangle 2">
            <a:extLst>
              <a:ext uri="{FF2B5EF4-FFF2-40B4-BE49-F238E27FC236}">
                <a16:creationId xmlns:a16="http://schemas.microsoft.com/office/drawing/2014/main" id="{A1CB67CF-38A4-4E20-9C2C-B29E83FFAF2D}"/>
              </a:ext>
            </a:extLst>
          </p:cNvPr>
          <p:cNvSpPr/>
          <p:nvPr/>
        </p:nvSpPr>
        <p:spPr>
          <a:xfrm>
            <a:off x="7654810" y="1894929"/>
            <a:ext cx="1835261" cy="60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dirty="0">
                <a:solidFill>
                  <a:prstClr val="black"/>
                </a:solidFill>
                <a:latin typeface="Segoe UI Semibold" panose="020B0702040204020203" pitchFamily="34" charset="0"/>
                <a:cs typeface="Segoe UI Semibold" panose="020B0702040204020203" pitchFamily="34" charset="0"/>
              </a:rPr>
              <a:t>Seamless and compatible</a:t>
            </a:r>
          </a:p>
        </p:txBody>
      </p:sp>
      <p:grpSp>
        <p:nvGrpSpPr>
          <p:cNvPr id="17" name="Group 16">
            <a:extLst>
              <a:ext uri="{FF2B5EF4-FFF2-40B4-BE49-F238E27FC236}">
                <a16:creationId xmlns:a16="http://schemas.microsoft.com/office/drawing/2014/main" id="{89E983B8-AF99-47F2-BAEE-696EF6F347F6}"/>
              </a:ext>
            </a:extLst>
          </p:cNvPr>
          <p:cNvGrpSpPr/>
          <p:nvPr/>
        </p:nvGrpSpPr>
        <p:grpSpPr>
          <a:xfrm>
            <a:off x="8063809" y="3200467"/>
            <a:ext cx="976054" cy="986030"/>
            <a:chOff x="989277" y="3291886"/>
            <a:chExt cx="957003" cy="966784"/>
          </a:xfrm>
        </p:grpSpPr>
        <p:sp>
          <p:nvSpPr>
            <p:cNvPr id="5" name="Freeform 5">
              <a:extLst>
                <a:ext uri="{FF2B5EF4-FFF2-40B4-BE49-F238E27FC236}">
                  <a16:creationId xmlns:a16="http://schemas.microsoft.com/office/drawing/2014/main" id="{5868BF74-4622-435F-A18A-623EF99DE0BF}"/>
                </a:ext>
              </a:extLst>
            </p:cNvPr>
            <p:cNvSpPr>
              <a:spLocks/>
            </p:cNvSpPr>
            <p:nvPr/>
          </p:nvSpPr>
          <p:spPr bwMode="auto">
            <a:xfrm>
              <a:off x="1043759" y="3352917"/>
              <a:ext cx="505038" cy="513552"/>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38100" cap="flat">
              <a:solidFill>
                <a:schemeClr val="accent1"/>
              </a:solidFill>
              <a:prstDash val="solid"/>
              <a:miter lim="800000"/>
              <a:headEnd type="none" w="lg" len="med"/>
              <a:tailEnd type="triangle" w="lg" len="me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sp>
          <p:nvSpPr>
            <p:cNvPr id="6" name="Freeform 6">
              <a:extLst>
                <a:ext uri="{FF2B5EF4-FFF2-40B4-BE49-F238E27FC236}">
                  <a16:creationId xmlns:a16="http://schemas.microsoft.com/office/drawing/2014/main" id="{C287A137-0505-43DA-B188-00CD5CFA3D36}"/>
                </a:ext>
              </a:extLst>
            </p:cNvPr>
            <p:cNvSpPr>
              <a:spLocks/>
            </p:cNvSpPr>
            <p:nvPr/>
          </p:nvSpPr>
          <p:spPr bwMode="auto">
            <a:xfrm>
              <a:off x="1367211" y="3744466"/>
              <a:ext cx="573134" cy="502202"/>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38100" cap="flat">
              <a:solidFill>
                <a:schemeClr val="accent1"/>
              </a:solidFill>
              <a:prstDash val="solid"/>
              <a:miter lim="800000"/>
              <a:headEnd type="triangle" w="lg" len="med"/>
              <a:tailEnd type="none" w="lg" len="me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sp>
          <p:nvSpPr>
            <p:cNvPr id="9" name="Oval 10">
              <a:extLst>
                <a:ext uri="{FF2B5EF4-FFF2-40B4-BE49-F238E27FC236}">
                  <a16:creationId xmlns:a16="http://schemas.microsoft.com/office/drawing/2014/main" id="{108D8AF1-5F69-43A8-9BBA-0FB61EEEEFBD}"/>
                </a:ext>
              </a:extLst>
            </p:cNvPr>
            <p:cNvSpPr>
              <a:spLocks noChangeArrowheads="1"/>
            </p:cNvSpPr>
            <p:nvPr/>
          </p:nvSpPr>
          <p:spPr bwMode="auto">
            <a:xfrm>
              <a:off x="989277" y="3982034"/>
              <a:ext cx="279677" cy="276636"/>
            </a:xfrm>
            <a:prstGeom prst="ellipse">
              <a:avLst/>
            </a:prstGeom>
            <a:solidFill>
              <a:schemeClr val="accent2"/>
            </a:solidFill>
            <a:ln w="15875"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sp>
          <p:nvSpPr>
            <p:cNvPr id="10" name="Rectangle 9">
              <a:extLst>
                <a:ext uri="{FF2B5EF4-FFF2-40B4-BE49-F238E27FC236}">
                  <a16:creationId xmlns:a16="http://schemas.microsoft.com/office/drawing/2014/main" id="{63B2732B-A443-4342-85FB-C10EE150325B}"/>
                </a:ext>
              </a:extLst>
            </p:cNvPr>
            <p:cNvSpPr/>
            <p:nvPr/>
          </p:nvSpPr>
          <p:spPr bwMode="auto">
            <a:xfrm>
              <a:off x="1672052" y="3291886"/>
              <a:ext cx="274228" cy="274228"/>
            </a:xfrm>
            <a:prstGeom prst="rect">
              <a:avLst/>
            </a:prstGeom>
            <a:solidFill>
              <a:schemeClr val="accent2"/>
            </a:solidFill>
            <a:ln w="15875"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grpSp>
      <p:sp>
        <p:nvSpPr>
          <p:cNvPr id="13" name="Rectangle 12">
            <a:extLst>
              <a:ext uri="{FF2B5EF4-FFF2-40B4-BE49-F238E27FC236}">
                <a16:creationId xmlns:a16="http://schemas.microsoft.com/office/drawing/2014/main" id="{09F84B3F-C680-4EB2-9E6F-914166335A9B}"/>
              </a:ext>
            </a:extLst>
          </p:cNvPr>
          <p:cNvSpPr/>
          <p:nvPr/>
        </p:nvSpPr>
        <p:spPr>
          <a:xfrm>
            <a:off x="10005463" y="2020490"/>
            <a:ext cx="1835261" cy="350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dirty="0">
                <a:solidFill>
                  <a:prstClr val="black"/>
                </a:solidFill>
                <a:latin typeface="Segoe UI Semibold" panose="020B0702040204020203" pitchFamily="34" charset="0"/>
                <a:cs typeface="Segoe UI Semibold" panose="020B0702040204020203" pitchFamily="34" charset="0"/>
              </a:rPr>
              <a:t>Competitive TCO</a:t>
            </a:r>
          </a:p>
        </p:txBody>
      </p:sp>
      <p:sp>
        <p:nvSpPr>
          <p:cNvPr id="26" name="Rectangle 25">
            <a:extLst>
              <a:ext uri="{FF2B5EF4-FFF2-40B4-BE49-F238E27FC236}">
                <a16:creationId xmlns:a16="http://schemas.microsoft.com/office/drawing/2014/main" id="{8CE8AC68-A1DB-44B8-B986-BB23A36A9BFE}"/>
              </a:ext>
            </a:extLst>
          </p:cNvPr>
          <p:cNvSpPr/>
          <p:nvPr/>
        </p:nvSpPr>
        <p:spPr>
          <a:xfrm>
            <a:off x="5284498" y="1894929"/>
            <a:ext cx="1835261" cy="60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dirty="0">
                <a:solidFill>
                  <a:prstClr val="black"/>
                </a:solidFill>
                <a:latin typeface="Segoe UI Semibold" panose="020B0702040204020203" pitchFamily="34" charset="0"/>
                <a:cs typeface="Segoe UI Semibold" panose="020B0702040204020203" pitchFamily="34" charset="0"/>
              </a:rPr>
              <a:t>Built-in intelligence</a:t>
            </a:r>
          </a:p>
        </p:txBody>
      </p:sp>
      <p:sp>
        <p:nvSpPr>
          <p:cNvPr id="44" name="Rectangle 43">
            <a:extLst>
              <a:ext uri="{FF2B5EF4-FFF2-40B4-BE49-F238E27FC236}">
                <a16:creationId xmlns:a16="http://schemas.microsoft.com/office/drawing/2014/main" id="{87A0C22F-5B9F-439D-9DA4-CCBE7F38F99E}"/>
              </a:ext>
            </a:extLst>
          </p:cNvPr>
          <p:cNvSpPr/>
          <p:nvPr/>
        </p:nvSpPr>
        <p:spPr>
          <a:xfrm>
            <a:off x="583192" y="1769368"/>
            <a:ext cx="1835262" cy="862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dirty="0">
                <a:solidFill>
                  <a:prstClr val="black"/>
                </a:solidFill>
                <a:latin typeface="Segoe UI Semibold" panose="020B0702040204020203" pitchFamily="34" charset="0"/>
                <a:cs typeface="Segoe UI Semibold" panose="020B0702040204020203" pitchFamily="34" charset="0"/>
              </a:rPr>
              <a:t>Breakthrough productivity &amp; performance </a:t>
            </a:r>
          </a:p>
        </p:txBody>
      </p:sp>
      <p:sp>
        <p:nvSpPr>
          <p:cNvPr id="45" name="Rectangle 44">
            <a:extLst>
              <a:ext uri="{FF2B5EF4-FFF2-40B4-BE49-F238E27FC236}">
                <a16:creationId xmlns:a16="http://schemas.microsoft.com/office/drawing/2014/main" id="{DEAC823D-982B-48F3-83FE-280DD1545C0B}"/>
              </a:ext>
            </a:extLst>
          </p:cNvPr>
          <p:cNvSpPr/>
          <p:nvPr/>
        </p:nvSpPr>
        <p:spPr>
          <a:xfrm>
            <a:off x="2933846" y="1894929"/>
            <a:ext cx="1835262" cy="60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dirty="0">
                <a:solidFill>
                  <a:prstClr val="black"/>
                </a:solidFill>
                <a:latin typeface="Segoe UI Semibold" panose="020B0702040204020203" pitchFamily="34" charset="0"/>
                <a:cs typeface="Segoe UI Semibold" panose="020B0702040204020203" pitchFamily="34" charset="0"/>
              </a:rPr>
              <a:t>Industry-leading security </a:t>
            </a:r>
          </a:p>
        </p:txBody>
      </p:sp>
      <p:grpSp>
        <p:nvGrpSpPr>
          <p:cNvPr id="51" name="Group 50">
            <a:extLst>
              <a:ext uri="{FF2B5EF4-FFF2-40B4-BE49-F238E27FC236}">
                <a16:creationId xmlns:a16="http://schemas.microsoft.com/office/drawing/2014/main" id="{8B64F3E0-422E-4860-B35D-C75C2BDC45DC}"/>
              </a:ext>
            </a:extLst>
          </p:cNvPr>
          <p:cNvGrpSpPr/>
          <p:nvPr/>
        </p:nvGrpSpPr>
        <p:grpSpPr>
          <a:xfrm>
            <a:off x="5559168" y="3166565"/>
            <a:ext cx="1285918" cy="1095411"/>
            <a:chOff x="8659722" y="4264035"/>
            <a:chExt cx="771525" cy="657225"/>
          </a:xfrm>
          <a:solidFill>
            <a:schemeClr val="accent2"/>
          </a:solidFill>
        </p:grpSpPr>
        <p:sp>
          <p:nvSpPr>
            <p:cNvPr id="52" name="Freeform: Shape 51">
              <a:extLst>
                <a:ext uri="{FF2B5EF4-FFF2-40B4-BE49-F238E27FC236}">
                  <a16:creationId xmlns:a16="http://schemas.microsoft.com/office/drawing/2014/main" id="{5BA5668F-FAC5-4ABA-B505-AACB2031ED80}"/>
                </a:ext>
              </a:extLst>
            </p:cNvPr>
            <p:cNvSpPr/>
            <p:nvPr/>
          </p:nvSpPr>
          <p:spPr bwMode="auto">
            <a:xfrm>
              <a:off x="8727621" y="4313464"/>
              <a:ext cx="650422" cy="605074"/>
            </a:xfrm>
            <a:custGeom>
              <a:avLst/>
              <a:gdLst>
                <a:gd name="connsiteX0" fmla="*/ 397329 w 650422"/>
                <a:gd name="connsiteY0" fmla="*/ 0 h 605074"/>
                <a:gd name="connsiteX1" fmla="*/ 541565 w 650422"/>
                <a:gd name="connsiteY1" fmla="*/ 43543 h 605074"/>
                <a:gd name="connsiteX2" fmla="*/ 579665 w 650422"/>
                <a:gd name="connsiteY2" fmla="*/ 100693 h 605074"/>
                <a:gd name="connsiteX3" fmla="*/ 636815 w 650422"/>
                <a:gd name="connsiteY3" fmla="*/ 125185 h 605074"/>
                <a:gd name="connsiteX4" fmla="*/ 650422 w 650422"/>
                <a:gd name="connsiteY4" fmla="*/ 299357 h 605074"/>
                <a:gd name="connsiteX5" fmla="*/ 606879 w 650422"/>
                <a:gd name="connsiteY5" fmla="*/ 424543 h 605074"/>
                <a:gd name="connsiteX6" fmla="*/ 476250 w 650422"/>
                <a:gd name="connsiteY6" fmla="*/ 453822 h 605074"/>
                <a:gd name="connsiteX7" fmla="*/ 476250 w 650422"/>
                <a:gd name="connsiteY7" fmla="*/ 605074 h 605074"/>
                <a:gd name="connsiteX8" fmla="*/ 367393 w 650422"/>
                <a:gd name="connsiteY8" fmla="*/ 605074 h 605074"/>
                <a:gd name="connsiteX9" fmla="*/ 367393 w 650422"/>
                <a:gd name="connsiteY9" fmla="*/ 433300 h 605074"/>
                <a:gd name="connsiteX10" fmla="*/ 234043 w 650422"/>
                <a:gd name="connsiteY10" fmla="*/ 304800 h 605074"/>
                <a:gd name="connsiteX11" fmla="*/ 70758 w 650422"/>
                <a:gd name="connsiteY11" fmla="*/ 342900 h 605074"/>
                <a:gd name="connsiteX12" fmla="*/ 0 w 650422"/>
                <a:gd name="connsiteY12" fmla="*/ 310243 h 605074"/>
                <a:gd name="connsiteX13" fmla="*/ 29936 w 650422"/>
                <a:gd name="connsiteY13" fmla="*/ 125185 h 605074"/>
                <a:gd name="connsiteX14" fmla="*/ 228600 w 650422"/>
                <a:gd name="connsiteY14" fmla="*/ 8164 h 60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0422" h="605074">
                  <a:moveTo>
                    <a:pt x="397329" y="0"/>
                  </a:moveTo>
                  <a:lnTo>
                    <a:pt x="541565" y="43543"/>
                  </a:lnTo>
                  <a:lnTo>
                    <a:pt x="579665" y="100693"/>
                  </a:lnTo>
                  <a:lnTo>
                    <a:pt x="636815" y="125185"/>
                  </a:lnTo>
                  <a:lnTo>
                    <a:pt x="650422" y="299357"/>
                  </a:lnTo>
                  <a:lnTo>
                    <a:pt x="606879" y="424543"/>
                  </a:lnTo>
                  <a:lnTo>
                    <a:pt x="476250" y="453822"/>
                  </a:lnTo>
                  <a:lnTo>
                    <a:pt x="476250" y="605074"/>
                  </a:lnTo>
                  <a:lnTo>
                    <a:pt x="367393" y="605074"/>
                  </a:lnTo>
                  <a:lnTo>
                    <a:pt x="367393" y="433300"/>
                  </a:lnTo>
                  <a:lnTo>
                    <a:pt x="234043" y="304800"/>
                  </a:lnTo>
                  <a:lnTo>
                    <a:pt x="70758" y="342900"/>
                  </a:lnTo>
                  <a:lnTo>
                    <a:pt x="0" y="310243"/>
                  </a:lnTo>
                  <a:lnTo>
                    <a:pt x="29936" y="125185"/>
                  </a:lnTo>
                  <a:lnTo>
                    <a:pt x="228600" y="816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Graphic 3" descr="Brain">
              <a:extLst>
                <a:ext uri="{FF2B5EF4-FFF2-40B4-BE49-F238E27FC236}">
                  <a16:creationId xmlns:a16="http://schemas.microsoft.com/office/drawing/2014/main" id="{90F44D77-E827-4EA1-87AF-2C8A9DDA583F}"/>
                </a:ext>
              </a:extLst>
            </p:cNvPr>
            <p:cNvSpPr/>
            <p:nvPr/>
          </p:nvSpPr>
          <p:spPr>
            <a:xfrm>
              <a:off x="8659722" y="4264035"/>
              <a:ext cx="771525" cy="657225"/>
            </a:xfrm>
            <a:custGeom>
              <a:avLst/>
              <a:gdLst>
                <a:gd name="connsiteX0" fmla="*/ 749390 w 771525"/>
                <a:gd name="connsiteY0" fmla="*/ 399794 h 657225"/>
                <a:gd name="connsiteX1" fmla="*/ 744628 w 771525"/>
                <a:gd name="connsiteY1" fmla="*/ 267397 h 657225"/>
                <a:gd name="connsiteX2" fmla="*/ 750343 w 771525"/>
                <a:gd name="connsiteY2" fmla="*/ 233107 h 657225"/>
                <a:gd name="connsiteX3" fmla="*/ 658903 w 771525"/>
                <a:gd name="connsiteY3" fmla="*/ 122617 h 657225"/>
                <a:gd name="connsiteX4" fmla="*/ 550318 w 771525"/>
                <a:gd name="connsiteY4" fmla="*/ 45464 h 657225"/>
                <a:gd name="connsiteX5" fmla="*/ 523648 w 771525"/>
                <a:gd name="connsiteY5" fmla="*/ 48322 h 657225"/>
                <a:gd name="connsiteX6" fmla="*/ 443638 w 771525"/>
                <a:gd name="connsiteY6" fmla="*/ 7364 h 657225"/>
                <a:gd name="connsiteX7" fmla="*/ 358865 w 771525"/>
                <a:gd name="connsiteY7" fmla="*/ 36892 h 657225"/>
                <a:gd name="connsiteX8" fmla="*/ 258853 w 771525"/>
                <a:gd name="connsiteY8" fmla="*/ 21652 h 657225"/>
                <a:gd name="connsiteX9" fmla="*/ 185510 w 771525"/>
                <a:gd name="connsiteY9" fmla="*/ 92137 h 657225"/>
                <a:gd name="connsiteX10" fmla="*/ 178843 w 771525"/>
                <a:gd name="connsiteY10" fmla="*/ 92137 h 657225"/>
                <a:gd name="connsiteX11" fmla="*/ 64543 w 771525"/>
                <a:gd name="connsiteY11" fmla="*/ 204532 h 657225"/>
                <a:gd name="connsiteX12" fmla="*/ 64543 w 771525"/>
                <a:gd name="connsiteY12" fmla="*/ 210247 h 657225"/>
                <a:gd name="connsiteX13" fmla="*/ 7393 w 771525"/>
                <a:gd name="connsiteY13" fmla="*/ 315974 h 657225"/>
                <a:gd name="connsiteX14" fmla="*/ 125503 w 771525"/>
                <a:gd name="connsiteY14" fmla="*/ 420749 h 657225"/>
                <a:gd name="connsiteX15" fmla="*/ 273140 w 771525"/>
                <a:gd name="connsiteY15" fmla="*/ 420749 h 657225"/>
                <a:gd name="connsiteX16" fmla="*/ 388393 w 771525"/>
                <a:gd name="connsiteY16" fmla="*/ 534097 h 657225"/>
                <a:gd name="connsiteX17" fmla="*/ 388393 w 771525"/>
                <a:gd name="connsiteY17" fmla="*/ 656017 h 657225"/>
                <a:gd name="connsiteX18" fmla="*/ 463640 w 771525"/>
                <a:gd name="connsiteY18" fmla="*/ 656017 h 657225"/>
                <a:gd name="connsiteX19" fmla="*/ 463640 w 771525"/>
                <a:gd name="connsiteY19" fmla="*/ 570292 h 657225"/>
                <a:gd name="connsiteX20" fmla="*/ 463640 w 771525"/>
                <a:gd name="connsiteY20" fmla="*/ 557909 h 657225"/>
                <a:gd name="connsiteX21" fmla="*/ 487453 w 771525"/>
                <a:gd name="connsiteY21" fmla="*/ 449324 h 657225"/>
                <a:gd name="connsiteX22" fmla="*/ 537935 w 771525"/>
                <a:gd name="connsiteY22" fmla="*/ 406462 h 657225"/>
                <a:gd name="connsiteX23" fmla="*/ 575083 w 771525"/>
                <a:gd name="connsiteY23" fmla="*/ 375029 h 657225"/>
                <a:gd name="connsiteX24" fmla="*/ 587465 w 771525"/>
                <a:gd name="connsiteY24" fmla="*/ 352169 h 657225"/>
                <a:gd name="connsiteX25" fmla="*/ 525553 w 771525"/>
                <a:gd name="connsiteY25" fmla="*/ 344549 h 657225"/>
                <a:gd name="connsiteX26" fmla="*/ 503645 w 771525"/>
                <a:gd name="connsiteY26" fmla="*/ 328357 h 657225"/>
                <a:gd name="connsiteX27" fmla="*/ 519838 w 771525"/>
                <a:gd name="connsiteY27" fmla="*/ 306449 h 657225"/>
                <a:gd name="connsiteX28" fmla="*/ 596038 w 771525"/>
                <a:gd name="connsiteY28" fmla="*/ 315022 h 657225"/>
                <a:gd name="connsiteX29" fmla="*/ 596990 w 771525"/>
                <a:gd name="connsiteY29" fmla="*/ 307402 h 657225"/>
                <a:gd name="connsiteX30" fmla="*/ 591275 w 771525"/>
                <a:gd name="connsiteY30" fmla="*/ 262634 h 657225"/>
                <a:gd name="connsiteX31" fmla="*/ 513170 w 771525"/>
                <a:gd name="connsiteY31" fmla="*/ 200722 h 657225"/>
                <a:gd name="connsiteX32" fmla="*/ 494120 w 771525"/>
                <a:gd name="connsiteY32" fmla="*/ 195007 h 657225"/>
                <a:gd name="connsiteX33" fmla="*/ 488405 w 771525"/>
                <a:gd name="connsiteY33" fmla="*/ 193102 h 657225"/>
                <a:gd name="connsiteX34" fmla="*/ 487453 w 771525"/>
                <a:gd name="connsiteY34" fmla="*/ 193102 h 657225"/>
                <a:gd name="connsiteX35" fmla="*/ 465545 w 771525"/>
                <a:gd name="connsiteY35" fmla="*/ 198817 h 657225"/>
                <a:gd name="connsiteX36" fmla="*/ 456973 w 771525"/>
                <a:gd name="connsiteY36" fmla="*/ 200722 h 657225"/>
                <a:gd name="connsiteX37" fmla="*/ 447448 w 771525"/>
                <a:gd name="connsiteY37" fmla="*/ 202627 h 657225"/>
                <a:gd name="connsiteX38" fmla="*/ 424588 w 771525"/>
                <a:gd name="connsiteY38" fmla="*/ 272159 h 657225"/>
                <a:gd name="connsiteX39" fmla="*/ 457925 w 771525"/>
                <a:gd name="connsiteY39" fmla="*/ 336929 h 657225"/>
                <a:gd name="connsiteX40" fmla="*/ 459830 w 771525"/>
                <a:gd name="connsiteY40" fmla="*/ 363599 h 657225"/>
                <a:gd name="connsiteX41" fmla="*/ 435065 w 771525"/>
                <a:gd name="connsiteY41" fmla="*/ 365504 h 657225"/>
                <a:gd name="connsiteX42" fmla="*/ 406490 w 771525"/>
                <a:gd name="connsiteY42" fmla="*/ 330262 h 657225"/>
                <a:gd name="connsiteX43" fmla="*/ 404585 w 771525"/>
                <a:gd name="connsiteY43" fmla="*/ 330262 h 657225"/>
                <a:gd name="connsiteX44" fmla="*/ 322670 w 771525"/>
                <a:gd name="connsiteY44" fmla="*/ 304544 h 657225"/>
                <a:gd name="connsiteX45" fmla="*/ 317908 w 771525"/>
                <a:gd name="connsiteY45" fmla="*/ 278827 h 657225"/>
                <a:gd name="connsiteX46" fmla="*/ 343625 w 771525"/>
                <a:gd name="connsiteY46" fmla="*/ 273112 h 657225"/>
                <a:gd name="connsiteX47" fmla="*/ 391250 w 771525"/>
                <a:gd name="connsiteY47" fmla="*/ 289304 h 657225"/>
                <a:gd name="connsiteX48" fmla="*/ 387440 w 771525"/>
                <a:gd name="connsiteY48" fmla="*/ 274064 h 657225"/>
                <a:gd name="connsiteX49" fmla="*/ 397918 w 771525"/>
                <a:gd name="connsiteY49" fmla="*/ 212152 h 657225"/>
                <a:gd name="connsiteX50" fmla="*/ 358865 w 771525"/>
                <a:gd name="connsiteY50" fmla="*/ 215009 h 657225"/>
                <a:gd name="connsiteX51" fmla="*/ 324575 w 771525"/>
                <a:gd name="connsiteY51" fmla="*/ 212152 h 657225"/>
                <a:gd name="connsiteX52" fmla="*/ 241708 w 771525"/>
                <a:gd name="connsiteY52" fmla="*/ 264539 h 657225"/>
                <a:gd name="connsiteX53" fmla="*/ 158840 w 771525"/>
                <a:gd name="connsiteY53" fmla="*/ 360742 h 657225"/>
                <a:gd name="connsiteX54" fmla="*/ 139790 w 771525"/>
                <a:gd name="connsiteY54" fmla="*/ 379792 h 657225"/>
                <a:gd name="connsiteX55" fmla="*/ 120740 w 771525"/>
                <a:gd name="connsiteY55" fmla="*/ 360742 h 657225"/>
                <a:gd name="connsiteX56" fmla="*/ 165508 w 771525"/>
                <a:gd name="connsiteY56" fmla="*/ 268349 h 657225"/>
                <a:gd name="connsiteX57" fmla="*/ 106453 w 771525"/>
                <a:gd name="connsiteY57" fmla="*/ 238822 h 657225"/>
                <a:gd name="connsiteX58" fmla="*/ 109310 w 771525"/>
                <a:gd name="connsiteY58" fmla="*/ 212152 h 657225"/>
                <a:gd name="connsiteX59" fmla="*/ 135980 w 771525"/>
                <a:gd name="connsiteY59" fmla="*/ 214057 h 657225"/>
                <a:gd name="connsiteX60" fmla="*/ 196940 w 771525"/>
                <a:gd name="connsiteY60" fmla="*/ 231202 h 657225"/>
                <a:gd name="connsiteX61" fmla="*/ 283618 w 771525"/>
                <a:gd name="connsiteY61" fmla="*/ 198817 h 657225"/>
                <a:gd name="connsiteX62" fmla="*/ 218848 w 771525"/>
                <a:gd name="connsiteY62" fmla="*/ 139762 h 657225"/>
                <a:gd name="connsiteX63" fmla="*/ 225515 w 771525"/>
                <a:gd name="connsiteY63" fmla="*/ 114044 h 657225"/>
                <a:gd name="connsiteX64" fmla="*/ 251233 w 771525"/>
                <a:gd name="connsiteY64" fmla="*/ 120712 h 657225"/>
                <a:gd name="connsiteX65" fmla="*/ 434113 w 771525"/>
                <a:gd name="connsiteY65" fmla="*/ 164527 h 657225"/>
                <a:gd name="connsiteX66" fmla="*/ 405538 w 771525"/>
                <a:gd name="connsiteY66" fmla="*/ 91184 h 657225"/>
                <a:gd name="connsiteX67" fmla="*/ 425540 w 771525"/>
                <a:gd name="connsiteY67" fmla="*/ 73087 h 657225"/>
                <a:gd name="connsiteX68" fmla="*/ 443638 w 771525"/>
                <a:gd name="connsiteY68" fmla="*/ 93089 h 657225"/>
                <a:gd name="connsiteX69" fmla="*/ 503645 w 771525"/>
                <a:gd name="connsiteY69" fmla="*/ 155954 h 657225"/>
                <a:gd name="connsiteX70" fmla="*/ 520790 w 771525"/>
                <a:gd name="connsiteY70" fmla="*/ 160717 h 657225"/>
                <a:gd name="connsiteX71" fmla="*/ 577940 w 771525"/>
                <a:gd name="connsiteY71" fmla="*/ 112139 h 657225"/>
                <a:gd name="connsiteX72" fmla="*/ 601753 w 771525"/>
                <a:gd name="connsiteY72" fmla="*/ 126427 h 657225"/>
                <a:gd name="connsiteX73" fmla="*/ 587465 w 771525"/>
                <a:gd name="connsiteY73" fmla="*/ 150239 h 657225"/>
                <a:gd name="connsiteX74" fmla="*/ 556985 w 771525"/>
                <a:gd name="connsiteY74" fmla="*/ 175004 h 657225"/>
                <a:gd name="connsiteX75" fmla="*/ 556985 w 771525"/>
                <a:gd name="connsiteY75" fmla="*/ 176909 h 657225"/>
                <a:gd name="connsiteX76" fmla="*/ 625565 w 771525"/>
                <a:gd name="connsiteY76" fmla="*/ 247394 h 657225"/>
                <a:gd name="connsiteX77" fmla="*/ 631280 w 771525"/>
                <a:gd name="connsiteY77" fmla="*/ 270254 h 657225"/>
                <a:gd name="connsiteX78" fmla="*/ 639853 w 771525"/>
                <a:gd name="connsiteY78" fmla="*/ 258824 h 657225"/>
                <a:gd name="connsiteX79" fmla="*/ 653188 w 771525"/>
                <a:gd name="connsiteY79" fmla="*/ 214057 h 657225"/>
                <a:gd name="connsiteX80" fmla="*/ 665570 w 771525"/>
                <a:gd name="connsiteY80" fmla="*/ 198817 h 657225"/>
                <a:gd name="connsiteX81" fmla="*/ 684620 w 771525"/>
                <a:gd name="connsiteY81" fmla="*/ 202627 h 657225"/>
                <a:gd name="connsiteX82" fmla="*/ 690335 w 771525"/>
                <a:gd name="connsiteY82" fmla="*/ 221677 h 657225"/>
                <a:gd name="connsiteX83" fmla="*/ 672238 w 771525"/>
                <a:gd name="connsiteY83" fmla="*/ 276922 h 657225"/>
                <a:gd name="connsiteX84" fmla="*/ 631280 w 771525"/>
                <a:gd name="connsiteY84" fmla="*/ 315974 h 657225"/>
                <a:gd name="connsiteX85" fmla="*/ 610325 w 771525"/>
                <a:gd name="connsiteY85" fmla="*/ 384554 h 657225"/>
                <a:gd name="connsiteX86" fmla="*/ 652235 w 771525"/>
                <a:gd name="connsiteY86" fmla="*/ 420749 h 657225"/>
                <a:gd name="connsiteX87" fmla="*/ 661760 w 771525"/>
                <a:gd name="connsiteY87" fmla="*/ 437894 h 657225"/>
                <a:gd name="connsiteX88" fmla="*/ 651283 w 771525"/>
                <a:gd name="connsiteY88" fmla="*/ 454087 h 657225"/>
                <a:gd name="connsiteX89" fmla="*/ 632233 w 771525"/>
                <a:gd name="connsiteY89" fmla="*/ 453134 h 657225"/>
                <a:gd name="connsiteX90" fmla="*/ 587465 w 771525"/>
                <a:gd name="connsiteY90" fmla="*/ 415034 h 657225"/>
                <a:gd name="connsiteX91" fmla="*/ 557938 w 771525"/>
                <a:gd name="connsiteY91" fmla="*/ 436942 h 657225"/>
                <a:gd name="connsiteX92" fmla="*/ 515075 w 771525"/>
                <a:gd name="connsiteY92" fmla="*/ 473137 h 657225"/>
                <a:gd name="connsiteX93" fmla="*/ 500788 w 771525"/>
                <a:gd name="connsiteY93" fmla="*/ 556957 h 657225"/>
                <a:gd name="connsiteX94" fmla="*/ 500788 w 771525"/>
                <a:gd name="connsiteY94" fmla="*/ 570292 h 657225"/>
                <a:gd name="connsiteX95" fmla="*/ 500788 w 771525"/>
                <a:gd name="connsiteY95" fmla="*/ 656017 h 657225"/>
                <a:gd name="connsiteX96" fmla="*/ 576988 w 771525"/>
                <a:gd name="connsiteY96" fmla="*/ 656017 h 657225"/>
                <a:gd name="connsiteX97" fmla="*/ 643663 w 771525"/>
                <a:gd name="connsiteY97" fmla="*/ 523619 h 657225"/>
                <a:gd name="connsiteX98" fmla="*/ 748438 w 771525"/>
                <a:gd name="connsiteY98" fmla="*/ 412177 h 657225"/>
                <a:gd name="connsiteX99" fmla="*/ 749390 w 771525"/>
                <a:gd name="connsiteY99" fmla="*/ 399794 h 657225"/>
                <a:gd name="connsiteX100" fmla="*/ 749390 w 771525"/>
                <a:gd name="connsiteY100" fmla="*/ 399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71525" h="657225">
                  <a:moveTo>
                    <a:pt x="749390" y="399794"/>
                  </a:moveTo>
                  <a:cubicBezTo>
                    <a:pt x="777013" y="359789"/>
                    <a:pt x="775108" y="305497"/>
                    <a:pt x="744628" y="267397"/>
                  </a:cubicBezTo>
                  <a:cubicBezTo>
                    <a:pt x="748438" y="255967"/>
                    <a:pt x="750343" y="244537"/>
                    <a:pt x="750343" y="233107"/>
                  </a:cubicBezTo>
                  <a:cubicBezTo>
                    <a:pt x="750343" y="178814"/>
                    <a:pt x="711290" y="133094"/>
                    <a:pt x="658903" y="122617"/>
                  </a:cubicBezTo>
                  <a:cubicBezTo>
                    <a:pt x="642710" y="75944"/>
                    <a:pt x="599848" y="45464"/>
                    <a:pt x="550318" y="45464"/>
                  </a:cubicBezTo>
                  <a:cubicBezTo>
                    <a:pt x="541745" y="45464"/>
                    <a:pt x="532220" y="46417"/>
                    <a:pt x="523648" y="48322"/>
                  </a:cubicBezTo>
                  <a:cubicBezTo>
                    <a:pt x="503645" y="24509"/>
                    <a:pt x="474118" y="10222"/>
                    <a:pt x="443638" y="7364"/>
                  </a:cubicBezTo>
                  <a:cubicBezTo>
                    <a:pt x="412205" y="5459"/>
                    <a:pt x="381725" y="15937"/>
                    <a:pt x="358865" y="36892"/>
                  </a:cubicBezTo>
                  <a:cubicBezTo>
                    <a:pt x="329338" y="16889"/>
                    <a:pt x="292190" y="11174"/>
                    <a:pt x="258853" y="21652"/>
                  </a:cubicBezTo>
                  <a:cubicBezTo>
                    <a:pt x="224563" y="32129"/>
                    <a:pt x="197893" y="57847"/>
                    <a:pt x="185510" y="92137"/>
                  </a:cubicBezTo>
                  <a:cubicBezTo>
                    <a:pt x="183605" y="92137"/>
                    <a:pt x="180748" y="92137"/>
                    <a:pt x="178843" y="92137"/>
                  </a:cubicBezTo>
                  <a:cubicBezTo>
                    <a:pt x="115978" y="92137"/>
                    <a:pt x="65495" y="141667"/>
                    <a:pt x="64543" y="204532"/>
                  </a:cubicBezTo>
                  <a:cubicBezTo>
                    <a:pt x="64543" y="206437"/>
                    <a:pt x="64543" y="208342"/>
                    <a:pt x="64543" y="210247"/>
                  </a:cubicBezTo>
                  <a:cubicBezTo>
                    <a:pt x="26443" y="231202"/>
                    <a:pt x="4535" y="272159"/>
                    <a:pt x="7393" y="315974"/>
                  </a:cubicBezTo>
                  <a:cubicBezTo>
                    <a:pt x="11203" y="375982"/>
                    <a:pt x="64543" y="420749"/>
                    <a:pt x="125503" y="420749"/>
                  </a:cubicBezTo>
                  <a:lnTo>
                    <a:pt x="273140" y="420749"/>
                  </a:lnTo>
                  <a:cubicBezTo>
                    <a:pt x="336005" y="420749"/>
                    <a:pt x="387440" y="471232"/>
                    <a:pt x="388393" y="534097"/>
                  </a:cubicBezTo>
                  <a:lnTo>
                    <a:pt x="388393" y="656017"/>
                  </a:lnTo>
                  <a:lnTo>
                    <a:pt x="463640" y="656017"/>
                  </a:lnTo>
                  <a:lnTo>
                    <a:pt x="463640" y="570292"/>
                  </a:lnTo>
                  <a:cubicBezTo>
                    <a:pt x="463640" y="566482"/>
                    <a:pt x="463640" y="561719"/>
                    <a:pt x="463640" y="557909"/>
                  </a:cubicBezTo>
                  <a:cubicBezTo>
                    <a:pt x="463640" y="522667"/>
                    <a:pt x="462688" y="477899"/>
                    <a:pt x="487453" y="449324"/>
                  </a:cubicBezTo>
                  <a:cubicBezTo>
                    <a:pt x="502693" y="433132"/>
                    <a:pt x="519838" y="418844"/>
                    <a:pt x="537935" y="406462"/>
                  </a:cubicBezTo>
                  <a:cubicBezTo>
                    <a:pt x="552223" y="397889"/>
                    <a:pt x="564605" y="387412"/>
                    <a:pt x="575083" y="375029"/>
                  </a:cubicBezTo>
                  <a:cubicBezTo>
                    <a:pt x="579845" y="367409"/>
                    <a:pt x="584608" y="359789"/>
                    <a:pt x="587465" y="352169"/>
                  </a:cubicBezTo>
                  <a:cubicBezTo>
                    <a:pt x="567463" y="344549"/>
                    <a:pt x="546508" y="341692"/>
                    <a:pt x="525553" y="344549"/>
                  </a:cubicBezTo>
                  <a:cubicBezTo>
                    <a:pt x="515075" y="345502"/>
                    <a:pt x="505550" y="338834"/>
                    <a:pt x="503645" y="328357"/>
                  </a:cubicBezTo>
                  <a:cubicBezTo>
                    <a:pt x="502693" y="317879"/>
                    <a:pt x="509360" y="308354"/>
                    <a:pt x="519838" y="306449"/>
                  </a:cubicBezTo>
                  <a:cubicBezTo>
                    <a:pt x="545555" y="302639"/>
                    <a:pt x="571273" y="305497"/>
                    <a:pt x="596038" y="315022"/>
                  </a:cubicBezTo>
                  <a:cubicBezTo>
                    <a:pt x="596038" y="312164"/>
                    <a:pt x="596038" y="310259"/>
                    <a:pt x="596990" y="307402"/>
                  </a:cubicBezTo>
                  <a:cubicBezTo>
                    <a:pt x="597943" y="292162"/>
                    <a:pt x="596038" y="276922"/>
                    <a:pt x="591275" y="262634"/>
                  </a:cubicBezTo>
                  <a:cubicBezTo>
                    <a:pt x="577940" y="228344"/>
                    <a:pt x="544603" y="213104"/>
                    <a:pt x="513170" y="200722"/>
                  </a:cubicBezTo>
                  <a:cubicBezTo>
                    <a:pt x="507455" y="198817"/>
                    <a:pt x="501740" y="196912"/>
                    <a:pt x="494120" y="195007"/>
                  </a:cubicBezTo>
                  <a:lnTo>
                    <a:pt x="488405" y="193102"/>
                  </a:lnTo>
                  <a:lnTo>
                    <a:pt x="487453" y="193102"/>
                  </a:lnTo>
                  <a:cubicBezTo>
                    <a:pt x="479833" y="194054"/>
                    <a:pt x="473165" y="195959"/>
                    <a:pt x="465545" y="198817"/>
                  </a:cubicBezTo>
                  <a:lnTo>
                    <a:pt x="456973" y="200722"/>
                  </a:lnTo>
                  <a:lnTo>
                    <a:pt x="447448" y="202627"/>
                  </a:lnTo>
                  <a:cubicBezTo>
                    <a:pt x="431255" y="221677"/>
                    <a:pt x="422683" y="246442"/>
                    <a:pt x="424588" y="272159"/>
                  </a:cubicBezTo>
                  <a:cubicBezTo>
                    <a:pt x="426493" y="297877"/>
                    <a:pt x="438875" y="320737"/>
                    <a:pt x="457925" y="336929"/>
                  </a:cubicBezTo>
                  <a:cubicBezTo>
                    <a:pt x="465545" y="343597"/>
                    <a:pt x="465545" y="355027"/>
                    <a:pt x="459830" y="363599"/>
                  </a:cubicBezTo>
                  <a:cubicBezTo>
                    <a:pt x="454115" y="370267"/>
                    <a:pt x="442685" y="371219"/>
                    <a:pt x="435065" y="365504"/>
                  </a:cubicBezTo>
                  <a:cubicBezTo>
                    <a:pt x="423635" y="355979"/>
                    <a:pt x="414110" y="343597"/>
                    <a:pt x="406490" y="330262"/>
                  </a:cubicBezTo>
                  <a:lnTo>
                    <a:pt x="404585" y="330262"/>
                  </a:lnTo>
                  <a:cubicBezTo>
                    <a:pt x="377915" y="325499"/>
                    <a:pt x="347435" y="320737"/>
                    <a:pt x="322670" y="304544"/>
                  </a:cubicBezTo>
                  <a:cubicBezTo>
                    <a:pt x="314098" y="298829"/>
                    <a:pt x="312193" y="287399"/>
                    <a:pt x="317908" y="278827"/>
                  </a:cubicBezTo>
                  <a:cubicBezTo>
                    <a:pt x="323623" y="270254"/>
                    <a:pt x="335053" y="267397"/>
                    <a:pt x="343625" y="273112"/>
                  </a:cubicBezTo>
                  <a:cubicBezTo>
                    <a:pt x="357913" y="281684"/>
                    <a:pt x="374105" y="287399"/>
                    <a:pt x="391250" y="289304"/>
                  </a:cubicBezTo>
                  <a:cubicBezTo>
                    <a:pt x="389345" y="284542"/>
                    <a:pt x="388393" y="279779"/>
                    <a:pt x="387440" y="274064"/>
                  </a:cubicBezTo>
                  <a:cubicBezTo>
                    <a:pt x="385535" y="253109"/>
                    <a:pt x="389345" y="231202"/>
                    <a:pt x="397918" y="212152"/>
                  </a:cubicBezTo>
                  <a:cubicBezTo>
                    <a:pt x="384583" y="214057"/>
                    <a:pt x="372200" y="215009"/>
                    <a:pt x="358865" y="215009"/>
                  </a:cubicBezTo>
                  <a:cubicBezTo>
                    <a:pt x="347435" y="215009"/>
                    <a:pt x="336005" y="214057"/>
                    <a:pt x="324575" y="212152"/>
                  </a:cubicBezTo>
                  <a:cubicBezTo>
                    <a:pt x="303620" y="237869"/>
                    <a:pt x="274093" y="256919"/>
                    <a:pt x="241708" y="264539"/>
                  </a:cubicBezTo>
                  <a:cubicBezTo>
                    <a:pt x="198845" y="286447"/>
                    <a:pt x="158840" y="314069"/>
                    <a:pt x="158840" y="360742"/>
                  </a:cubicBezTo>
                  <a:cubicBezTo>
                    <a:pt x="158840" y="371219"/>
                    <a:pt x="150268" y="379792"/>
                    <a:pt x="139790" y="379792"/>
                  </a:cubicBezTo>
                  <a:cubicBezTo>
                    <a:pt x="129313" y="379792"/>
                    <a:pt x="120740" y="371219"/>
                    <a:pt x="120740" y="360742"/>
                  </a:cubicBezTo>
                  <a:cubicBezTo>
                    <a:pt x="121693" y="324547"/>
                    <a:pt x="137885" y="291209"/>
                    <a:pt x="165508" y="268349"/>
                  </a:cubicBezTo>
                  <a:cubicBezTo>
                    <a:pt x="142648" y="265492"/>
                    <a:pt x="121693" y="255967"/>
                    <a:pt x="106453" y="238822"/>
                  </a:cubicBezTo>
                  <a:cubicBezTo>
                    <a:pt x="99785" y="230249"/>
                    <a:pt x="101690" y="218819"/>
                    <a:pt x="109310" y="212152"/>
                  </a:cubicBezTo>
                  <a:cubicBezTo>
                    <a:pt x="116930" y="205484"/>
                    <a:pt x="129313" y="206437"/>
                    <a:pt x="135980" y="214057"/>
                  </a:cubicBezTo>
                  <a:cubicBezTo>
                    <a:pt x="143600" y="223582"/>
                    <a:pt x="165508" y="232154"/>
                    <a:pt x="196940" y="231202"/>
                  </a:cubicBezTo>
                  <a:cubicBezTo>
                    <a:pt x="228373" y="231202"/>
                    <a:pt x="259805" y="219772"/>
                    <a:pt x="283618" y="198817"/>
                  </a:cubicBezTo>
                  <a:cubicBezTo>
                    <a:pt x="255995" y="187387"/>
                    <a:pt x="233135" y="166432"/>
                    <a:pt x="218848" y="139762"/>
                  </a:cubicBezTo>
                  <a:cubicBezTo>
                    <a:pt x="213133" y="130237"/>
                    <a:pt x="216943" y="118807"/>
                    <a:pt x="225515" y="114044"/>
                  </a:cubicBezTo>
                  <a:cubicBezTo>
                    <a:pt x="235040" y="108329"/>
                    <a:pt x="246470" y="112139"/>
                    <a:pt x="251233" y="120712"/>
                  </a:cubicBezTo>
                  <a:cubicBezTo>
                    <a:pt x="279808" y="172147"/>
                    <a:pt x="339815" y="186434"/>
                    <a:pt x="434113" y="164527"/>
                  </a:cubicBezTo>
                  <a:cubicBezTo>
                    <a:pt x="416968" y="150239"/>
                    <a:pt x="404585" y="127379"/>
                    <a:pt x="405538" y="91184"/>
                  </a:cubicBezTo>
                  <a:cubicBezTo>
                    <a:pt x="405538" y="80707"/>
                    <a:pt x="415063" y="72134"/>
                    <a:pt x="425540" y="73087"/>
                  </a:cubicBezTo>
                  <a:cubicBezTo>
                    <a:pt x="436018" y="73087"/>
                    <a:pt x="444590" y="82612"/>
                    <a:pt x="443638" y="93089"/>
                  </a:cubicBezTo>
                  <a:cubicBezTo>
                    <a:pt x="441733" y="135952"/>
                    <a:pt x="465545" y="144524"/>
                    <a:pt x="503645" y="155954"/>
                  </a:cubicBezTo>
                  <a:cubicBezTo>
                    <a:pt x="509360" y="157859"/>
                    <a:pt x="515075" y="158812"/>
                    <a:pt x="520790" y="160717"/>
                  </a:cubicBezTo>
                  <a:cubicBezTo>
                    <a:pt x="531268" y="136904"/>
                    <a:pt x="552223" y="118807"/>
                    <a:pt x="577940" y="112139"/>
                  </a:cubicBezTo>
                  <a:cubicBezTo>
                    <a:pt x="588418" y="109282"/>
                    <a:pt x="598895" y="115949"/>
                    <a:pt x="601753" y="126427"/>
                  </a:cubicBezTo>
                  <a:cubicBezTo>
                    <a:pt x="604610" y="136904"/>
                    <a:pt x="597943" y="147382"/>
                    <a:pt x="587465" y="150239"/>
                  </a:cubicBezTo>
                  <a:cubicBezTo>
                    <a:pt x="574130" y="154049"/>
                    <a:pt x="563653" y="162622"/>
                    <a:pt x="556985" y="175004"/>
                  </a:cubicBezTo>
                  <a:cubicBezTo>
                    <a:pt x="556985" y="175957"/>
                    <a:pt x="556985" y="175957"/>
                    <a:pt x="556985" y="176909"/>
                  </a:cubicBezTo>
                  <a:cubicBezTo>
                    <a:pt x="586513" y="191197"/>
                    <a:pt x="612230" y="212152"/>
                    <a:pt x="625565" y="247394"/>
                  </a:cubicBezTo>
                  <a:cubicBezTo>
                    <a:pt x="628423" y="255014"/>
                    <a:pt x="630328" y="262634"/>
                    <a:pt x="631280" y="270254"/>
                  </a:cubicBezTo>
                  <a:cubicBezTo>
                    <a:pt x="635090" y="267397"/>
                    <a:pt x="637948" y="263587"/>
                    <a:pt x="639853" y="258824"/>
                  </a:cubicBezTo>
                  <a:cubicBezTo>
                    <a:pt x="646520" y="244537"/>
                    <a:pt x="651283" y="230249"/>
                    <a:pt x="653188" y="214057"/>
                  </a:cubicBezTo>
                  <a:cubicBezTo>
                    <a:pt x="654140" y="207389"/>
                    <a:pt x="658903" y="201674"/>
                    <a:pt x="665570" y="198817"/>
                  </a:cubicBezTo>
                  <a:cubicBezTo>
                    <a:pt x="672238" y="195959"/>
                    <a:pt x="679858" y="197864"/>
                    <a:pt x="684620" y="202627"/>
                  </a:cubicBezTo>
                  <a:cubicBezTo>
                    <a:pt x="690335" y="207389"/>
                    <a:pt x="692240" y="214057"/>
                    <a:pt x="690335" y="221677"/>
                  </a:cubicBezTo>
                  <a:cubicBezTo>
                    <a:pt x="687478" y="240727"/>
                    <a:pt x="681763" y="259777"/>
                    <a:pt x="672238" y="276922"/>
                  </a:cubicBezTo>
                  <a:cubicBezTo>
                    <a:pt x="662713" y="293114"/>
                    <a:pt x="648425" y="306449"/>
                    <a:pt x="631280" y="315974"/>
                  </a:cubicBezTo>
                  <a:cubicBezTo>
                    <a:pt x="629375" y="339787"/>
                    <a:pt x="621755" y="363599"/>
                    <a:pt x="610325" y="384554"/>
                  </a:cubicBezTo>
                  <a:cubicBezTo>
                    <a:pt x="622708" y="398842"/>
                    <a:pt x="636043" y="411224"/>
                    <a:pt x="652235" y="420749"/>
                  </a:cubicBezTo>
                  <a:cubicBezTo>
                    <a:pt x="657950" y="424559"/>
                    <a:pt x="661760" y="431227"/>
                    <a:pt x="661760" y="437894"/>
                  </a:cubicBezTo>
                  <a:cubicBezTo>
                    <a:pt x="661760" y="444562"/>
                    <a:pt x="657950" y="451229"/>
                    <a:pt x="651283" y="454087"/>
                  </a:cubicBezTo>
                  <a:cubicBezTo>
                    <a:pt x="644615" y="456944"/>
                    <a:pt x="637948" y="456944"/>
                    <a:pt x="632233" y="453134"/>
                  </a:cubicBezTo>
                  <a:cubicBezTo>
                    <a:pt x="616040" y="442657"/>
                    <a:pt x="600800" y="429322"/>
                    <a:pt x="587465" y="415034"/>
                  </a:cubicBezTo>
                  <a:cubicBezTo>
                    <a:pt x="577940" y="422654"/>
                    <a:pt x="567463" y="430274"/>
                    <a:pt x="557938" y="436942"/>
                  </a:cubicBezTo>
                  <a:cubicBezTo>
                    <a:pt x="541745" y="447419"/>
                    <a:pt x="527458" y="458849"/>
                    <a:pt x="515075" y="473137"/>
                  </a:cubicBezTo>
                  <a:cubicBezTo>
                    <a:pt x="499835" y="491234"/>
                    <a:pt x="500788" y="526477"/>
                    <a:pt x="500788" y="556957"/>
                  </a:cubicBezTo>
                  <a:cubicBezTo>
                    <a:pt x="500788" y="561719"/>
                    <a:pt x="500788" y="565529"/>
                    <a:pt x="500788" y="570292"/>
                  </a:cubicBezTo>
                  <a:lnTo>
                    <a:pt x="500788" y="656017"/>
                  </a:lnTo>
                  <a:lnTo>
                    <a:pt x="576988" y="656017"/>
                  </a:lnTo>
                  <a:cubicBezTo>
                    <a:pt x="576988" y="532192"/>
                    <a:pt x="636043" y="525524"/>
                    <a:pt x="643663" y="523619"/>
                  </a:cubicBezTo>
                  <a:cubicBezTo>
                    <a:pt x="668428" y="516952"/>
                    <a:pt x="734150" y="482662"/>
                    <a:pt x="748438" y="412177"/>
                  </a:cubicBezTo>
                  <a:cubicBezTo>
                    <a:pt x="750343" y="408367"/>
                    <a:pt x="749390" y="403604"/>
                    <a:pt x="749390" y="399794"/>
                  </a:cubicBezTo>
                  <a:cubicBezTo>
                    <a:pt x="748438" y="399794"/>
                    <a:pt x="748438" y="399794"/>
                    <a:pt x="749390" y="399794"/>
                  </a:cubicBezTo>
                  <a:close/>
                </a:path>
              </a:pathLst>
            </a:custGeom>
            <a:solidFill>
              <a:schemeClr val="accent1"/>
            </a:solidFill>
            <a:ln w="9525" cap="flat">
              <a:noFill/>
              <a:prstDash val="solid"/>
              <a:miter/>
            </a:ln>
          </p:spPr>
          <p:txBody>
            <a:bodyPr rtlCol="0" anchor="ctr"/>
            <a:lstStyle/>
            <a:p>
              <a:pPr defTabSz="932597"/>
              <a:endParaRPr lang="en-US" sz="1836" dirty="0">
                <a:solidFill>
                  <a:prstClr val="black"/>
                </a:solidFill>
                <a:latin typeface="Segoe UI"/>
              </a:endParaRPr>
            </a:p>
          </p:txBody>
        </p:sp>
      </p:grpSp>
      <p:grpSp>
        <p:nvGrpSpPr>
          <p:cNvPr id="54" name="Group 53">
            <a:extLst>
              <a:ext uri="{FF2B5EF4-FFF2-40B4-BE49-F238E27FC236}">
                <a16:creationId xmlns:a16="http://schemas.microsoft.com/office/drawing/2014/main" id="{31E22BBF-1575-44E8-B80A-A26A104FC6B8}"/>
              </a:ext>
            </a:extLst>
          </p:cNvPr>
          <p:cNvGrpSpPr/>
          <p:nvPr/>
        </p:nvGrpSpPr>
        <p:grpSpPr>
          <a:xfrm>
            <a:off x="3412399" y="3137114"/>
            <a:ext cx="878153" cy="1154313"/>
            <a:chOff x="4373323" y="1855264"/>
            <a:chExt cx="2771333" cy="3642856"/>
          </a:xfrm>
        </p:grpSpPr>
        <p:sp>
          <p:nvSpPr>
            <p:cNvPr id="55" name="Freeform: Shape 54">
              <a:extLst>
                <a:ext uri="{FF2B5EF4-FFF2-40B4-BE49-F238E27FC236}">
                  <a16:creationId xmlns:a16="http://schemas.microsoft.com/office/drawing/2014/main" id="{EC362719-9AC1-4C07-B8D0-D116FDB501C9}"/>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dirty="0">
                <a:solidFill>
                  <a:prstClr val="black"/>
                </a:solidFill>
                <a:latin typeface="Segoe UI"/>
              </a:endParaRPr>
            </a:p>
          </p:txBody>
        </p:sp>
        <p:sp>
          <p:nvSpPr>
            <p:cNvPr id="56" name="Freeform: Shape 55">
              <a:extLst>
                <a:ext uri="{FF2B5EF4-FFF2-40B4-BE49-F238E27FC236}">
                  <a16:creationId xmlns:a16="http://schemas.microsoft.com/office/drawing/2014/main" id="{817421CB-1EDB-4255-BE65-F5A0BA8AA35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dirty="0">
                <a:solidFill>
                  <a:prstClr val="white"/>
                </a:solidFill>
                <a:latin typeface="Segoe UI"/>
              </a:endParaRPr>
            </a:p>
          </p:txBody>
        </p:sp>
      </p:grpSp>
      <p:grpSp>
        <p:nvGrpSpPr>
          <p:cNvPr id="57" name="Group 56">
            <a:extLst>
              <a:ext uri="{FF2B5EF4-FFF2-40B4-BE49-F238E27FC236}">
                <a16:creationId xmlns:a16="http://schemas.microsoft.com/office/drawing/2014/main" id="{6E7CA053-81AC-4ED1-844F-A95476C43733}"/>
              </a:ext>
            </a:extLst>
          </p:cNvPr>
          <p:cNvGrpSpPr/>
          <p:nvPr/>
        </p:nvGrpSpPr>
        <p:grpSpPr>
          <a:xfrm>
            <a:off x="10398162" y="3097535"/>
            <a:ext cx="1062529" cy="1233472"/>
            <a:chOff x="4972405" y="5350247"/>
            <a:chExt cx="570148" cy="661875"/>
          </a:xfrm>
        </p:grpSpPr>
        <p:sp>
          <p:nvSpPr>
            <p:cNvPr id="58" name="Rectangle 57">
              <a:extLst>
                <a:ext uri="{FF2B5EF4-FFF2-40B4-BE49-F238E27FC236}">
                  <a16:creationId xmlns:a16="http://schemas.microsoft.com/office/drawing/2014/main" id="{0D151E9A-A407-4DBB-A301-1EF7C041256E}"/>
                </a:ext>
              </a:extLst>
            </p:cNvPr>
            <p:cNvSpPr/>
            <p:nvPr/>
          </p:nvSpPr>
          <p:spPr>
            <a:xfrm rot="18000000">
              <a:off x="4991265" y="5570425"/>
              <a:ext cx="556178" cy="230415"/>
            </a:xfrm>
            <a:prstGeom prst="rect">
              <a:avLst/>
            </a:prstGeom>
            <a:solidFill>
              <a:schemeClr val="accent2"/>
            </a:solidFill>
            <a:ln w="6747" cap="flat">
              <a:noFill/>
              <a:prstDash val="solid"/>
              <a:miter/>
            </a:ln>
          </p:spPr>
          <p:txBody>
            <a:bodyPr rtlCol="0" anchor="ctr"/>
            <a:lstStyle/>
            <a:p>
              <a:pPr defTabSz="932597"/>
              <a:endParaRPr lang="en-US" sz="1836" dirty="0">
                <a:solidFill>
                  <a:prstClr val="black"/>
                </a:solidFill>
                <a:latin typeface="Segoe UI"/>
              </a:endParaRPr>
            </a:p>
          </p:txBody>
        </p:sp>
        <p:sp>
          <p:nvSpPr>
            <p:cNvPr id="59" name="Freeform: Shape 58">
              <a:extLst>
                <a:ext uri="{FF2B5EF4-FFF2-40B4-BE49-F238E27FC236}">
                  <a16:creationId xmlns:a16="http://schemas.microsoft.com/office/drawing/2014/main" id="{24E51BA7-B715-4106-BC7F-B9CE6B7B373E}"/>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accent2"/>
            </a:solidFill>
            <a:ln w="6747" cap="flat">
              <a:noFill/>
              <a:prstDash val="solid"/>
              <a:miter/>
            </a:ln>
          </p:spPr>
          <p:txBody>
            <a:bodyPr rtlCol="0" anchor="ctr"/>
            <a:lstStyle/>
            <a:p>
              <a:pPr defTabSz="932597"/>
              <a:endParaRPr lang="en-US" sz="1836" dirty="0">
                <a:solidFill>
                  <a:prstClr val="black"/>
                </a:solidFill>
                <a:latin typeface="Segoe UI"/>
              </a:endParaRPr>
            </a:p>
          </p:txBody>
        </p:sp>
        <p:sp>
          <p:nvSpPr>
            <p:cNvPr id="60" name="Freeform: Shape 59">
              <a:extLst>
                <a:ext uri="{FF2B5EF4-FFF2-40B4-BE49-F238E27FC236}">
                  <a16:creationId xmlns:a16="http://schemas.microsoft.com/office/drawing/2014/main" id="{E2C1F15C-ECD9-4318-AE1B-7AD3F6807882}"/>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pPr defTabSz="932597"/>
              <a:endParaRPr lang="en-US" sz="1836" dirty="0">
                <a:solidFill>
                  <a:prstClr val="black"/>
                </a:solidFill>
                <a:latin typeface="Segoe UI"/>
              </a:endParaRPr>
            </a:p>
          </p:txBody>
        </p:sp>
        <p:sp>
          <p:nvSpPr>
            <p:cNvPr id="61" name="Freeform: Shape 60">
              <a:extLst>
                <a:ext uri="{FF2B5EF4-FFF2-40B4-BE49-F238E27FC236}">
                  <a16:creationId xmlns:a16="http://schemas.microsoft.com/office/drawing/2014/main" id="{C062AF0E-83D9-4AB1-B2AB-1CA96820F163}"/>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62" name="Freeform: Shape 61">
              <a:extLst>
                <a:ext uri="{FF2B5EF4-FFF2-40B4-BE49-F238E27FC236}">
                  <a16:creationId xmlns:a16="http://schemas.microsoft.com/office/drawing/2014/main" id="{4B7B5E9A-85C4-4A69-A2DF-29FB6D135BF7}"/>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63" name="Freeform: Shape 62">
              <a:extLst>
                <a:ext uri="{FF2B5EF4-FFF2-40B4-BE49-F238E27FC236}">
                  <a16:creationId xmlns:a16="http://schemas.microsoft.com/office/drawing/2014/main" id="{9B4BF538-1AF8-401A-8F12-A449D25DB2A6}"/>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64" name="Freeform: Shape 63">
              <a:extLst>
                <a:ext uri="{FF2B5EF4-FFF2-40B4-BE49-F238E27FC236}">
                  <a16:creationId xmlns:a16="http://schemas.microsoft.com/office/drawing/2014/main" id="{D5E05CD3-6189-44FE-B15E-FAFE4CF90FB1}"/>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65" name="Freeform: Shape 64">
              <a:extLst>
                <a:ext uri="{FF2B5EF4-FFF2-40B4-BE49-F238E27FC236}">
                  <a16:creationId xmlns:a16="http://schemas.microsoft.com/office/drawing/2014/main" id="{E32AF856-E597-4AAD-9587-94CAEC0FF6C5}"/>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sp>
          <p:nvSpPr>
            <p:cNvPr id="66" name="Freeform: Shape 65">
              <a:extLst>
                <a:ext uri="{FF2B5EF4-FFF2-40B4-BE49-F238E27FC236}">
                  <a16:creationId xmlns:a16="http://schemas.microsoft.com/office/drawing/2014/main" id="{8562D8FA-25D1-4555-B1C1-0650D17FA7EC}"/>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dirty="0">
                <a:solidFill>
                  <a:prstClr val="black"/>
                </a:solidFill>
                <a:latin typeface="Arial" charset="0"/>
                <a:ea typeface="Arial" charset="0"/>
                <a:cs typeface="Arial" charset="0"/>
              </a:endParaRPr>
            </a:p>
          </p:txBody>
        </p:sp>
      </p:grpSp>
      <p:grpSp>
        <p:nvGrpSpPr>
          <p:cNvPr id="16" name="Group 15">
            <a:extLst>
              <a:ext uri="{FF2B5EF4-FFF2-40B4-BE49-F238E27FC236}">
                <a16:creationId xmlns:a16="http://schemas.microsoft.com/office/drawing/2014/main" id="{FCEFD313-588C-40E6-AE97-51DE9C8981D3}"/>
              </a:ext>
            </a:extLst>
          </p:cNvPr>
          <p:cNvGrpSpPr/>
          <p:nvPr/>
        </p:nvGrpSpPr>
        <p:grpSpPr>
          <a:xfrm>
            <a:off x="951886" y="3173587"/>
            <a:ext cx="1094768" cy="1081367"/>
            <a:chOff x="5316609" y="3216883"/>
            <a:chExt cx="1073399" cy="1060260"/>
          </a:xfrm>
        </p:grpSpPr>
        <p:sp>
          <p:nvSpPr>
            <p:cNvPr id="47" name="Rectangle 46">
              <a:extLst>
                <a:ext uri="{FF2B5EF4-FFF2-40B4-BE49-F238E27FC236}">
                  <a16:creationId xmlns:a16="http://schemas.microsoft.com/office/drawing/2014/main" id="{53698AE2-1629-4E73-822A-1255AB5D9E49}"/>
                </a:ext>
              </a:extLst>
            </p:cNvPr>
            <p:cNvSpPr/>
            <p:nvPr/>
          </p:nvSpPr>
          <p:spPr bwMode="auto">
            <a:xfrm>
              <a:off x="5316609" y="3453633"/>
              <a:ext cx="823510" cy="823510"/>
            </a:xfrm>
            <a:prstGeom prst="rect">
              <a:avLst/>
            </a:prstGeom>
            <a:solidFill>
              <a:schemeClr val="accent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95" name="Freeform: Shape 94">
              <a:extLst>
                <a:ext uri="{FF2B5EF4-FFF2-40B4-BE49-F238E27FC236}">
                  <a16:creationId xmlns:a16="http://schemas.microsoft.com/office/drawing/2014/main" id="{6767FBC3-33DA-4013-A5BA-34DC56671701}"/>
                </a:ext>
              </a:extLst>
            </p:cNvPr>
            <p:cNvSpPr/>
            <p:nvPr/>
          </p:nvSpPr>
          <p:spPr bwMode="auto">
            <a:xfrm>
              <a:off x="5316609" y="3216883"/>
              <a:ext cx="1073399" cy="1060260"/>
            </a:xfrm>
            <a:custGeom>
              <a:avLst/>
              <a:gdLst>
                <a:gd name="connsiteX0" fmla="*/ 1073399 w 1073399"/>
                <a:gd name="connsiteY0" fmla="*/ 0 h 1060260"/>
                <a:gd name="connsiteX1" fmla="*/ 1036388 w 1073399"/>
                <a:gd name="connsiteY1" fmla="*/ 355572 h 1060260"/>
                <a:gd name="connsiteX2" fmla="*/ 956748 w 1073399"/>
                <a:gd name="connsiteY2" fmla="*/ 275931 h 1060260"/>
                <a:gd name="connsiteX3" fmla="*/ 172419 w 1073399"/>
                <a:gd name="connsiteY3" fmla="*/ 1060260 h 1060260"/>
                <a:gd name="connsiteX4" fmla="*/ 0 w 1073399"/>
                <a:gd name="connsiteY4" fmla="*/ 1060260 h 1060260"/>
                <a:gd name="connsiteX5" fmla="*/ 0 w 1073399"/>
                <a:gd name="connsiteY5" fmla="*/ 914117 h 1060260"/>
                <a:gd name="connsiteX6" fmla="*/ 797467 w 1073399"/>
                <a:gd name="connsiteY6" fmla="*/ 116651 h 1060260"/>
                <a:gd name="connsiteX7" fmla="*/ 717826 w 1073399"/>
                <a:gd name="connsiteY7" fmla="*/ 37010 h 10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99" h="1060260">
                  <a:moveTo>
                    <a:pt x="1073399" y="0"/>
                  </a:moveTo>
                  <a:lnTo>
                    <a:pt x="1036388" y="355572"/>
                  </a:lnTo>
                  <a:lnTo>
                    <a:pt x="956748" y="275931"/>
                  </a:lnTo>
                  <a:lnTo>
                    <a:pt x="172419" y="1060260"/>
                  </a:lnTo>
                  <a:lnTo>
                    <a:pt x="0" y="1060260"/>
                  </a:lnTo>
                  <a:lnTo>
                    <a:pt x="0" y="914117"/>
                  </a:lnTo>
                  <a:lnTo>
                    <a:pt x="797467" y="116651"/>
                  </a:lnTo>
                  <a:lnTo>
                    <a:pt x="717826" y="37010"/>
                  </a:lnTo>
                  <a:close/>
                </a:path>
              </a:pathLst>
            </a:custGeom>
            <a:solidFill>
              <a:schemeClr val="accent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grpSp>
      <p:cxnSp>
        <p:nvCxnSpPr>
          <p:cNvPr id="19" name="Straight Connector 18">
            <a:extLst>
              <a:ext uri="{FF2B5EF4-FFF2-40B4-BE49-F238E27FC236}">
                <a16:creationId xmlns:a16="http://schemas.microsoft.com/office/drawing/2014/main" id="{5AE0978A-771F-4836-B7EE-E0E215DDE059}"/>
              </a:ext>
            </a:extLst>
          </p:cNvPr>
          <p:cNvCxnSpPr/>
          <p:nvPr/>
        </p:nvCxnSpPr>
        <p:spPr>
          <a:xfrm>
            <a:off x="2693810" y="1717137"/>
            <a:ext cx="0" cy="3290757"/>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0901B6C-3FDC-4A31-987D-23039D8D4538}"/>
              </a:ext>
            </a:extLst>
          </p:cNvPr>
          <p:cNvCxnSpPr/>
          <p:nvPr/>
        </p:nvCxnSpPr>
        <p:spPr>
          <a:xfrm>
            <a:off x="5044464" y="1717137"/>
            <a:ext cx="0" cy="3290757"/>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76C82B7-C43C-42D6-B484-523510F15593}"/>
              </a:ext>
            </a:extLst>
          </p:cNvPr>
          <p:cNvCxnSpPr/>
          <p:nvPr/>
        </p:nvCxnSpPr>
        <p:spPr>
          <a:xfrm>
            <a:off x="7395118" y="1717137"/>
            <a:ext cx="0" cy="3290757"/>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8E701A-1D36-4B0D-A789-1D5E37A17C6C}"/>
              </a:ext>
            </a:extLst>
          </p:cNvPr>
          <p:cNvCxnSpPr/>
          <p:nvPr/>
        </p:nvCxnSpPr>
        <p:spPr>
          <a:xfrm>
            <a:off x="9745771" y="1717137"/>
            <a:ext cx="0" cy="3290757"/>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645F531-B328-42EA-8C2E-B0A4CF307B68}"/>
              </a:ext>
            </a:extLst>
          </p:cNvPr>
          <p:cNvSpPr txBox="1"/>
          <p:nvPr/>
        </p:nvSpPr>
        <p:spPr>
          <a:xfrm>
            <a:off x="7639837" y="4488301"/>
            <a:ext cx="1865207" cy="670577"/>
          </a:xfrm>
          <a:prstGeom prst="rect">
            <a:avLst/>
          </a:prstGeom>
          <a:noFill/>
        </p:spPr>
        <p:txBody>
          <a:bodyPr wrap="square" lIns="93260" tIns="46630" rIns="93260" bIns="46630" rtlCol="0">
            <a:spAutoFit/>
          </a:bodyPr>
          <a:lstStyle/>
          <a:p>
            <a:pPr algn="ctr" defTabSz="932597">
              <a:spcAft>
                <a:spcPts val="612"/>
              </a:spcAft>
            </a:pPr>
            <a:r>
              <a:rPr lang="en-US" sz="1224" dirty="0">
                <a:gradFill>
                  <a:gsLst>
                    <a:gs pos="2917">
                      <a:prstClr val="black"/>
                    </a:gs>
                    <a:gs pos="30000">
                      <a:prstClr val="black"/>
                    </a:gs>
                  </a:gsLst>
                  <a:lin ang="5400000" scaled="0"/>
                </a:gradFill>
                <a:latin typeface="Segoe UI"/>
              </a:rPr>
              <a:t>The broadest SQL Server compatibility and VNET support</a:t>
            </a:r>
          </a:p>
        </p:txBody>
      </p:sp>
      <p:sp>
        <p:nvSpPr>
          <p:cNvPr id="37" name="TextBox 36">
            <a:extLst>
              <a:ext uri="{FF2B5EF4-FFF2-40B4-BE49-F238E27FC236}">
                <a16:creationId xmlns:a16="http://schemas.microsoft.com/office/drawing/2014/main" id="{B8518AC2-F406-4F42-B387-0F0C0FEACD54}"/>
              </a:ext>
            </a:extLst>
          </p:cNvPr>
          <p:cNvSpPr txBox="1"/>
          <p:nvPr/>
        </p:nvSpPr>
        <p:spPr>
          <a:xfrm>
            <a:off x="9990490" y="4483860"/>
            <a:ext cx="1865207" cy="670577"/>
          </a:xfrm>
          <a:prstGeom prst="rect">
            <a:avLst/>
          </a:prstGeom>
          <a:noFill/>
        </p:spPr>
        <p:txBody>
          <a:bodyPr wrap="square" lIns="93260" tIns="46630" rIns="93260" bIns="46630" rtlCol="0">
            <a:spAutoFit/>
          </a:bodyPr>
          <a:lstStyle/>
          <a:p>
            <a:pPr algn="ctr" defTabSz="932597">
              <a:spcAft>
                <a:spcPts val="612"/>
              </a:spcAft>
            </a:pPr>
            <a:r>
              <a:rPr lang="en-US" sz="1224" dirty="0">
                <a:gradFill>
                  <a:gsLst>
                    <a:gs pos="2917">
                      <a:prstClr val="black"/>
                    </a:gs>
                    <a:gs pos="30000">
                      <a:prstClr val="black"/>
                    </a:gs>
                  </a:gsLst>
                  <a:lin ang="5400000" scaled="0"/>
                </a:gradFill>
                <a:latin typeface="Segoe UI"/>
              </a:rPr>
              <a:t>Up to 80% savings with Azure Hybrid Benefit and reserved capacity </a:t>
            </a:r>
          </a:p>
        </p:txBody>
      </p:sp>
      <p:sp>
        <p:nvSpPr>
          <p:cNvPr id="38" name="TextBox 37">
            <a:extLst>
              <a:ext uri="{FF2B5EF4-FFF2-40B4-BE49-F238E27FC236}">
                <a16:creationId xmlns:a16="http://schemas.microsoft.com/office/drawing/2014/main" id="{E35200FE-941E-4F36-9864-E5F27FEB8471}"/>
              </a:ext>
            </a:extLst>
          </p:cNvPr>
          <p:cNvSpPr txBox="1"/>
          <p:nvPr/>
        </p:nvSpPr>
        <p:spPr>
          <a:xfrm>
            <a:off x="568221" y="4483860"/>
            <a:ext cx="1865207" cy="670577"/>
          </a:xfrm>
          <a:prstGeom prst="rect">
            <a:avLst/>
          </a:prstGeom>
          <a:noFill/>
        </p:spPr>
        <p:txBody>
          <a:bodyPr wrap="square" lIns="93260" tIns="46630" rIns="93260" bIns="46630" rtlCol="0">
            <a:spAutoFit/>
          </a:bodyPr>
          <a:lstStyle/>
          <a:p>
            <a:pPr algn="ctr" defTabSz="932597">
              <a:spcAft>
                <a:spcPts val="612"/>
              </a:spcAft>
            </a:pPr>
            <a:r>
              <a:rPr lang="en-US" sz="1224" dirty="0">
                <a:gradFill>
                  <a:gsLst>
                    <a:gs pos="2917">
                      <a:prstClr val="black"/>
                    </a:gs>
                    <a:gs pos="30000">
                      <a:prstClr val="black"/>
                    </a:gs>
                  </a:gsLst>
                  <a:lin ang="5400000" scaled="0"/>
                </a:gradFill>
                <a:latin typeface="Segoe UI"/>
              </a:rPr>
              <a:t>Up to 100 TB of on-demand scalable</a:t>
            </a:r>
            <a:br>
              <a:rPr lang="en-US" sz="1224" dirty="0">
                <a:gradFill>
                  <a:gsLst>
                    <a:gs pos="2917">
                      <a:prstClr val="black"/>
                    </a:gs>
                    <a:gs pos="30000">
                      <a:prstClr val="black"/>
                    </a:gs>
                  </a:gsLst>
                  <a:lin ang="5400000" scaled="0"/>
                </a:gradFill>
                <a:latin typeface="Segoe UI"/>
              </a:rPr>
            </a:br>
            <a:r>
              <a:rPr lang="en-US" sz="1224" dirty="0">
                <a:gradFill>
                  <a:gsLst>
                    <a:gs pos="2917">
                      <a:prstClr val="black"/>
                    </a:gs>
                    <a:gs pos="30000">
                      <a:prstClr val="black"/>
                    </a:gs>
                  </a:gsLst>
                  <a:lin ang="5400000" scaled="0"/>
                </a:gradFill>
                <a:latin typeface="Segoe UI"/>
              </a:rPr>
              <a:t> storage per DB </a:t>
            </a:r>
          </a:p>
        </p:txBody>
      </p:sp>
      <p:sp>
        <p:nvSpPr>
          <p:cNvPr id="40" name="TextBox 39">
            <a:extLst>
              <a:ext uri="{FF2B5EF4-FFF2-40B4-BE49-F238E27FC236}">
                <a16:creationId xmlns:a16="http://schemas.microsoft.com/office/drawing/2014/main" id="{F77F9A81-4F8C-4FF1-91F9-48E02403D7EE}"/>
              </a:ext>
            </a:extLst>
          </p:cNvPr>
          <p:cNvSpPr txBox="1"/>
          <p:nvPr/>
        </p:nvSpPr>
        <p:spPr>
          <a:xfrm>
            <a:off x="2918875" y="4467423"/>
            <a:ext cx="1865207" cy="670577"/>
          </a:xfrm>
          <a:prstGeom prst="rect">
            <a:avLst/>
          </a:prstGeom>
          <a:noFill/>
        </p:spPr>
        <p:txBody>
          <a:bodyPr wrap="square" lIns="93260" tIns="46630" rIns="93260" bIns="46630" rtlCol="0">
            <a:spAutoFit/>
          </a:bodyPr>
          <a:lstStyle/>
          <a:p>
            <a:pPr algn="ctr" defTabSz="932597">
              <a:spcAft>
                <a:spcPts val="612"/>
              </a:spcAft>
            </a:pPr>
            <a:r>
              <a:rPr lang="en-US" sz="1224" dirty="0">
                <a:gradFill>
                  <a:gsLst>
                    <a:gs pos="2917">
                      <a:prstClr val="black"/>
                    </a:gs>
                    <a:gs pos="30000">
                      <a:prstClr val="black"/>
                    </a:gs>
                  </a:gsLst>
                  <a:lin ang="5400000" scaled="0"/>
                </a:gradFill>
                <a:latin typeface="Segoe UI"/>
              </a:rPr>
              <a:t>Layers of security and 99.99 percent availability SLA </a:t>
            </a:r>
          </a:p>
        </p:txBody>
      </p:sp>
      <p:sp>
        <p:nvSpPr>
          <p:cNvPr id="41" name="TextBox 40">
            <a:extLst>
              <a:ext uri="{FF2B5EF4-FFF2-40B4-BE49-F238E27FC236}">
                <a16:creationId xmlns:a16="http://schemas.microsoft.com/office/drawing/2014/main" id="{93B0571B-1563-47BD-B319-1782F71BF8C6}"/>
              </a:ext>
            </a:extLst>
          </p:cNvPr>
          <p:cNvSpPr txBox="1"/>
          <p:nvPr/>
        </p:nvSpPr>
        <p:spPr>
          <a:xfrm>
            <a:off x="5269524" y="4442129"/>
            <a:ext cx="1865207" cy="670577"/>
          </a:xfrm>
          <a:prstGeom prst="rect">
            <a:avLst/>
          </a:prstGeom>
          <a:noFill/>
        </p:spPr>
        <p:txBody>
          <a:bodyPr wrap="square" lIns="93260" tIns="46630" rIns="93260" bIns="46630" rtlCol="0">
            <a:spAutoFit/>
          </a:bodyPr>
          <a:lstStyle/>
          <a:p>
            <a:pPr algn="ctr" defTabSz="932597">
              <a:spcAft>
                <a:spcPts val="612"/>
              </a:spcAft>
            </a:pPr>
            <a:r>
              <a:rPr lang="en-US" sz="1224" dirty="0">
                <a:gradFill>
                  <a:gsLst>
                    <a:gs pos="2917">
                      <a:prstClr val="black"/>
                    </a:gs>
                    <a:gs pos="30000">
                      <a:prstClr val="black"/>
                    </a:gs>
                  </a:gsLst>
                  <a:lin ang="5400000" scaled="0"/>
                </a:gradFill>
                <a:latin typeface="Segoe UI"/>
              </a:rPr>
              <a:t>Intelligent performance tuning and intelligent protection </a:t>
            </a:r>
          </a:p>
        </p:txBody>
      </p:sp>
      <p:sp>
        <p:nvSpPr>
          <p:cNvPr id="42" name="TextBox 41">
            <a:extLst>
              <a:ext uri="{FF2B5EF4-FFF2-40B4-BE49-F238E27FC236}">
                <a16:creationId xmlns:a16="http://schemas.microsoft.com/office/drawing/2014/main" id="{0F29F343-C745-45CD-ADA5-15488EA239E5}"/>
              </a:ext>
            </a:extLst>
          </p:cNvPr>
          <p:cNvSpPr txBox="1"/>
          <p:nvPr/>
        </p:nvSpPr>
        <p:spPr>
          <a:xfrm>
            <a:off x="1223535" y="5648623"/>
            <a:ext cx="9989407" cy="353469"/>
          </a:xfrm>
          <a:prstGeom prst="rect">
            <a:avLst/>
          </a:prstGeom>
          <a:noFill/>
        </p:spPr>
        <p:txBody>
          <a:bodyPr wrap="square" lIns="93260" tIns="46630" rIns="93260" bIns="46630" rtlCol="0">
            <a:spAutoFit/>
          </a:bodyPr>
          <a:lstStyle/>
          <a:p>
            <a:pPr algn="ctr" defTabSz="932597">
              <a:lnSpc>
                <a:spcPct val="90000"/>
              </a:lnSpc>
              <a:spcAft>
                <a:spcPts val="612"/>
              </a:spcAft>
            </a:pPr>
            <a:r>
              <a:rPr lang="en-US" sz="1836" dirty="0">
                <a:solidFill>
                  <a:srgbClr val="0078D4"/>
                </a:solidFill>
                <a:latin typeface="Segoe UI Semibold"/>
              </a:rPr>
              <a:t>The best and most economical cloud destination</a:t>
            </a:r>
          </a:p>
        </p:txBody>
      </p:sp>
    </p:spTree>
    <p:extLst>
      <p:ext uri="{BB962C8B-B14F-4D97-AF65-F5344CB8AC3E}">
        <p14:creationId xmlns:p14="http://schemas.microsoft.com/office/powerpoint/2010/main" val="833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compatibility: what’s is missing?</a:t>
            </a:r>
          </a:p>
        </p:txBody>
      </p:sp>
      <p:sp>
        <p:nvSpPr>
          <p:cNvPr id="6" name="Content Placeholder 4">
            <a:extLst>
              <a:ext uri="{FF2B5EF4-FFF2-40B4-BE49-F238E27FC236}">
                <a16:creationId xmlns:a16="http://schemas.microsoft.com/office/drawing/2014/main" id="{DA9BEACB-3964-440D-AD81-F30FB4C756E1}"/>
              </a:ext>
            </a:extLst>
          </p:cNvPr>
          <p:cNvSpPr>
            <a:spLocks noGrp="1"/>
          </p:cNvSpPr>
          <p:nvPr>
            <p:ph type="body" sz="quarter" idx="10"/>
          </p:nvPr>
        </p:nvSpPr>
        <p:spPr>
          <a:xfrm>
            <a:off x="5931239" y="707876"/>
            <a:ext cx="6309922" cy="5928897"/>
          </a:xfrm>
        </p:spPr>
        <p:txBody>
          <a:bodyPr>
            <a:normAutofit fontScale="77500" lnSpcReduction="20000"/>
          </a:bodyPr>
          <a:lstStyle/>
          <a:p>
            <a:pPr marL="0" indent="0">
              <a:buNone/>
            </a:pPr>
            <a:r>
              <a:rPr lang="en-US" sz="2600" spc="-50" dirty="0">
                <a:solidFill>
                  <a:schemeClr val="tx1"/>
                </a:solidFill>
                <a:latin typeface="Segoe UI Semibold"/>
                <a:cs typeface="+mn-cs"/>
              </a:rPr>
              <a:t>Features with a better alternative in Azure</a:t>
            </a:r>
          </a:p>
          <a:p>
            <a:pPr marL="0" indent="0">
              <a:buNone/>
            </a:pPr>
            <a:r>
              <a:rPr lang="en-US" spc="0" dirty="0">
                <a:gradFill>
                  <a:gsLst>
                    <a:gs pos="1250">
                      <a:srgbClr val="000000"/>
                    </a:gs>
                    <a:gs pos="100000">
                      <a:srgbClr val="000000"/>
                    </a:gs>
                  </a:gsLst>
                  <a:lin ang="5400000" scaled="0"/>
                </a:gradFill>
                <a:latin typeface="Segoe UI"/>
                <a:ea typeface="+mn-ea"/>
                <a:cs typeface="+mn-cs"/>
              </a:rPr>
              <a:t>Always-On Availability Groups: local HA, active geo-replication</a:t>
            </a:r>
          </a:p>
          <a:p>
            <a:pPr marL="0" indent="0">
              <a:buNone/>
            </a:pPr>
            <a:r>
              <a:rPr lang="en-US" spc="0" dirty="0">
                <a:gradFill>
                  <a:gsLst>
                    <a:gs pos="1250">
                      <a:srgbClr val="000000"/>
                    </a:gs>
                    <a:gs pos="100000">
                      <a:srgbClr val="000000"/>
                    </a:gs>
                  </a:gsLst>
                  <a:lin ang="5400000" scaled="0"/>
                </a:gradFill>
                <a:latin typeface="Segoe UI"/>
                <a:ea typeface="+mn-ea"/>
                <a:cs typeface="+mn-cs"/>
              </a:rPr>
              <a:t>Windows Authentication:  Azure Active Directory is the alternative.</a:t>
            </a:r>
          </a:p>
          <a:p>
            <a:pPr marL="0" indent="0">
              <a:buNone/>
            </a:pPr>
            <a:r>
              <a:rPr lang="en-US" spc="0" dirty="0">
                <a:gradFill>
                  <a:gsLst>
                    <a:gs pos="1250">
                      <a:srgbClr val="000000"/>
                    </a:gs>
                    <a:gs pos="100000">
                      <a:srgbClr val="000000"/>
                    </a:gs>
                  </a:gsLst>
                  <a:lin ang="5400000" scaled="0"/>
                </a:gradFill>
                <a:latin typeface="Segoe UI"/>
                <a:ea typeface="+mn-ea"/>
                <a:cs typeface="+mn-cs"/>
              </a:rPr>
              <a:t>Management Data Warehouse : </a:t>
            </a:r>
            <a:r>
              <a:rPr lang="en-US" spc="0" dirty="0">
                <a:gradFill>
                  <a:gsLst>
                    <a:gs pos="1250">
                      <a:srgbClr val="000000"/>
                    </a:gs>
                    <a:gs pos="100000">
                      <a:srgbClr val="000000"/>
                    </a:gs>
                  </a:gsLst>
                  <a:lin ang="5400000" scaled="0"/>
                </a:gradFill>
                <a:latin typeface="Segoe UI"/>
                <a:ea typeface="+mn-ea"/>
                <a:cs typeface="+mn-cs"/>
                <a:hlinkClick r:id="rId3">
                  <a:extLst>
                    <a:ext uri="{A12FA001-AC4F-418D-AE19-62706E023703}">
                      <ahyp:hlinkClr xmlns:ahyp="http://schemas.microsoft.com/office/drawing/2018/hyperlinkcolor" val="tx"/>
                    </a:ext>
                  </a:extLst>
                </a:hlinkClick>
              </a:rPr>
              <a:t>OMS</a:t>
            </a:r>
            <a:r>
              <a:rPr lang="en-US" spc="0" dirty="0">
                <a:gradFill>
                  <a:gsLst>
                    <a:gs pos="1250">
                      <a:srgbClr val="000000"/>
                    </a:gs>
                    <a:gs pos="100000">
                      <a:srgbClr val="000000"/>
                    </a:gs>
                  </a:gsLst>
                  <a:lin ang="5400000" scaled="0"/>
                </a:gradFill>
                <a:latin typeface="Segoe UI"/>
                <a:ea typeface="+mn-ea"/>
                <a:cs typeface="+mn-cs"/>
              </a:rPr>
              <a:t> integration is the alternative.</a:t>
            </a:r>
          </a:p>
          <a:p>
            <a:pPr marL="0" indent="0">
              <a:lnSpc>
                <a:spcPct val="110000"/>
              </a:lnSpc>
              <a:buNone/>
            </a:pPr>
            <a:endParaRPr lang="en-US" sz="1836" spc="0" dirty="0">
              <a:solidFill>
                <a:srgbClr val="0078D7"/>
              </a:solidFill>
              <a:latin typeface="Segoe UI Semilight" panose="020B0402040204020203" pitchFamily="34" charset="0"/>
              <a:ea typeface="+mn-ea"/>
              <a:cs typeface="Segoe UI Semilight" panose="020B0402040204020203" pitchFamily="34" charset="0"/>
            </a:endParaRPr>
          </a:p>
          <a:p>
            <a:pPr marL="0" indent="0">
              <a:buNone/>
            </a:pPr>
            <a:r>
              <a:rPr lang="en-US" sz="2600" spc="-50" dirty="0">
                <a:solidFill>
                  <a:schemeClr val="tx1"/>
                </a:solidFill>
                <a:latin typeface="Segoe UI Semibold"/>
                <a:cs typeface="+mn-cs"/>
              </a:rPr>
              <a:t>Retired features</a:t>
            </a:r>
          </a:p>
          <a:p>
            <a:pPr marL="0" indent="0">
              <a:buNone/>
            </a:pPr>
            <a:r>
              <a:rPr lang="en-US" spc="0" dirty="0">
                <a:gradFill>
                  <a:gsLst>
                    <a:gs pos="1250">
                      <a:srgbClr val="000000"/>
                    </a:gs>
                    <a:gs pos="100000">
                      <a:srgbClr val="000000"/>
                    </a:gs>
                  </a:gsLst>
                  <a:lin ang="5400000" scaled="0"/>
                </a:gradFill>
                <a:latin typeface="Segoe UI"/>
                <a:ea typeface="+mn-ea"/>
                <a:cs typeface="+mn-cs"/>
              </a:rPr>
              <a:t>Database Mirroring: built-in HA / geo-replication</a:t>
            </a:r>
          </a:p>
          <a:p>
            <a:pPr marL="0" indent="0">
              <a:buNone/>
            </a:pPr>
            <a:r>
              <a:rPr lang="en-US" spc="0" dirty="0">
                <a:gradFill>
                  <a:gsLst>
                    <a:gs pos="1250">
                      <a:srgbClr val="000000"/>
                    </a:gs>
                    <a:gs pos="100000">
                      <a:srgbClr val="000000"/>
                    </a:gs>
                  </a:gsLst>
                  <a:lin ang="5400000" scaled="0"/>
                </a:gradFill>
                <a:latin typeface="Segoe UI"/>
                <a:ea typeface="+mn-ea"/>
                <a:cs typeface="+mn-cs"/>
              </a:rPr>
              <a:t>Extended stored procedures: customers should use CLR</a:t>
            </a:r>
          </a:p>
          <a:p>
            <a:pPr marL="0" indent="0">
              <a:lnSpc>
                <a:spcPct val="120000"/>
              </a:lnSpc>
              <a:buNone/>
            </a:pPr>
            <a:endParaRPr lang="en-US" sz="1836" spc="0" dirty="0">
              <a:solidFill>
                <a:srgbClr val="0078D7"/>
              </a:solidFill>
              <a:latin typeface="Segoe UI Semilight" panose="020B0402040204020203" pitchFamily="34" charset="0"/>
              <a:ea typeface="+mn-ea"/>
              <a:cs typeface="Segoe UI Semilight" panose="020B0402040204020203" pitchFamily="34" charset="0"/>
            </a:endParaRPr>
          </a:p>
          <a:p>
            <a:pPr marL="0" indent="0">
              <a:buNone/>
            </a:pPr>
            <a:r>
              <a:rPr lang="en-US" sz="2600" spc="-50" dirty="0">
                <a:solidFill>
                  <a:schemeClr val="tx1"/>
                </a:solidFill>
                <a:latin typeface="Segoe UI Semibold"/>
                <a:cs typeface="+mn-cs"/>
              </a:rPr>
              <a:t>Features considered post-GA</a:t>
            </a:r>
          </a:p>
          <a:p>
            <a:pPr marL="0" indent="0">
              <a:buNone/>
            </a:pPr>
            <a:r>
              <a:rPr lang="en-US" spc="0" dirty="0" err="1">
                <a:gradFill>
                  <a:gsLst>
                    <a:gs pos="1250">
                      <a:srgbClr val="000000"/>
                    </a:gs>
                    <a:gs pos="100000">
                      <a:srgbClr val="000000"/>
                    </a:gs>
                  </a:gsLst>
                  <a:lin ang="5400000" scaled="0"/>
                </a:gradFill>
                <a:latin typeface="Segoe UI"/>
                <a:ea typeface="+mn-ea"/>
                <a:cs typeface="+mn-cs"/>
              </a:rPr>
              <a:t>Filestream</a:t>
            </a:r>
            <a:r>
              <a:rPr lang="en-US" spc="0" dirty="0">
                <a:gradFill>
                  <a:gsLst>
                    <a:gs pos="1250">
                      <a:srgbClr val="000000"/>
                    </a:gs>
                    <a:gs pos="100000">
                      <a:srgbClr val="000000"/>
                    </a:gs>
                  </a:gsLst>
                  <a:lin ang="5400000" scaled="0"/>
                </a:gradFill>
                <a:latin typeface="Segoe UI"/>
                <a:ea typeface="+mn-ea"/>
                <a:cs typeface="+mn-cs"/>
              </a:rPr>
              <a:t>, </a:t>
            </a:r>
            <a:r>
              <a:rPr lang="en-US" spc="0" dirty="0" err="1">
                <a:gradFill>
                  <a:gsLst>
                    <a:gs pos="1250">
                      <a:srgbClr val="000000"/>
                    </a:gs>
                    <a:gs pos="100000">
                      <a:srgbClr val="000000"/>
                    </a:gs>
                  </a:gsLst>
                  <a:lin ang="5400000" scaled="0"/>
                </a:gradFill>
                <a:latin typeface="Segoe UI"/>
                <a:ea typeface="+mn-ea"/>
                <a:cs typeface="+mn-cs"/>
              </a:rPr>
              <a:t>Filetable</a:t>
            </a:r>
            <a:endParaRPr lang="en-US" spc="0" dirty="0">
              <a:gradFill>
                <a:gsLst>
                  <a:gs pos="1250">
                    <a:srgbClr val="000000"/>
                  </a:gs>
                  <a:gs pos="100000">
                    <a:srgbClr val="000000"/>
                  </a:gs>
                </a:gsLst>
                <a:lin ang="5400000" scaled="0"/>
              </a:gradFill>
              <a:latin typeface="Segoe UI"/>
              <a:ea typeface="+mn-ea"/>
              <a:cs typeface="+mn-cs"/>
            </a:endParaRPr>
          </a:p>
          <a:p>
            <a:pPr marL="0" indent="0">
              <a:buNone/>
            </a:pPr>
            <a:r>
              <a:rPr lang="en-US" spc="0" dirty="0">
                <a:gradFill>
                  <a:gsLst>
                    <a:gs pos="1250">
                      <a:srgbClr val="000000"/>
                    </a:gs>
                    <a:gs pos="100000">
                      <a:srgbClr val="000000"/>
                    </a:gs>
                  </a:gsLst>
                  <a:lin ang="5400000" scaled="0"/>
                </a:gradFill>
                <a:latin typeface="Segoe UI"/>
                <a:ea typeface="+mn-ea"/>
                <a:cs typeface="+mn-cs"/>
              </a:rPr>
              <a:t>Cross-instance distributed transactions (MS DTC)</a:t>
            </a:r>
          </a:p>
          <a:p>
            <a:pPr marL="0" indent="0">
              <a:buNone/>
            </a:pPr>
            <a:r>
              <a:rPr lang="en-US" spc="0" dirty="0">
                <a:gradFill>
                  <a:gsLst>
                    <a:gs pos="1250">
                      <a:srgbClr val="000000"/>
                    </a:gs>
                    <a:gs pos="100000">
                      <a:srgbClr val="000000"/>
                    </a:gs>
                  </a:gsLst>
                  <a:lin ang="5400000" scaled="0"/>
                </a:gradFill>
                <a:latin typeface="Segoe UI"/>
                <a:ea typeface="+mn-ea"/>
                <a:cs typeface="+mn-cs"/>
              </a:rPr>
              <a:t>Stretch Database</a:t>
            </a:r>
          </a:p>
          <a:p>
            <a:pPr marL="0" indent="0">
              <a:buNone/>
            </a:pPr>
            <a:r>
              <a:rPr lang="en-US" spc="0" dirty="0" err="1">
                <a:gradFill>
                  <a:gsLst>
                    <a:gs pos="1250">
                      <a:srgbClr val="000000"/>
                    </a:gs>
                    <a:gs pos="100000">
                      <a:srgbClr val="000000"/>
                    </a:gs>
                  </a:gsLst>
                  <a:lin ang="5400000" scaled="0"/>
                </a:gradFill>
                <a:latin typeface="Segoe UI"/>
                <a:ea typeface="+mn-ea"/>
                <a:cs typeface="+mn-cs"/>
              </a:rPr>
              <a:t>PolyBase</a:t>
            </a:r>
            <a:endParaRPr lang="en-US" spc="0" dirty="0">
              <a:gradFill>
                <a:gsLst>
                  <a:gs pos="1250">
                    <a:srgbClr val="000000"/>
                  </a:gs>
                  <a:gs pos="100000">
                    <a:srgbClr val="000000"/>
                  </a:gs>
                </a:gsLst>
                <a:lin ang="5400000" scaled="0"/>
              </a:gradFill>
              <a:latin typeface="Segoe UI"/>
              <a:ea typeface="+mn-ea"/>
              <a:cs typeface="+mn-cs"/>
            </a:endParaRPr>
          </a:p>
        </p:txBody>
      </p:sp>
    </p:spTree>
    <p:extLst>
      <p:ext uri="{BB962C8B-B14F-4D97-AF65-F5344CB8AC3E}">
        <p14:creationId xmlns:p14="http://schemas.microsoft.com/office/powerpoint/2010/main" val="3405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64575C-047B-4059-9F4A-83928C3E5428}"/>
              </a:ext>
            </a:extLst>
          </p:cNvPr>
          <p:cNvSpPr>
            <a:spLocks noGrp="1"/>
          </p:cNvSpPr>
          <p:nvPr>
            <p:ph type="title"/>
          </p:nvPr>
        </p:nvSpPr>
        <p:spPr/>
        <p:txBody>
          <a:bodyPr/>
          <a:lstStyle/>
          <a:p>
            <a:r>
              <a:rPr lang="en-US"/>
              <a:t>Azure AD</a:t>
            </a:r>
          </a:p>
        </p:txBody>
      </p:sp>
      <p:sp>
        <p:nvSpPr>
          <p:cNvPr id="5" name="Content Placeholder 2">
            <a:extLst>
              <a:ext uri="{FF2B5EF4-FFF2-40B4-BE49-F238E27FC236}">
                <a16:creationId xmlns:a16="http://schemas.microsoft.com/office/drawing/2014/main" id="{E83FF44F-3BD1-4FCC-BE8E-635C6C2034F0}"/>
              </a:ext>
            </a:extLst>
          </p:cNvPr>
          <p:cNvSpPr txBox="1">
            <a:spLocks/>
          </p:cNvSpPr>
          <p:nvPr/>
        </p:nvSpPr>
        <p:spPr>
          <a:xfrm>
            <a:off x="394854" y="1543595"/>
            <a:ext cx="11430705" cy="5673728"/>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32" dirty="0">
                <a:solidFill>
                  <a:srgbClr val="0070C0"/>
                </a:solidFill>
                <a:latin typeface="Segoe UI Semibold" panose="020B0702040204020203" pitchFamily="34" charset="0"/>
                <a:cs typeface="Segoe UI Semibold" panose="020B0702040204020203" pitchFamily="34" charset="0"/>
              </a:rPr>
              <a:t>Provides an alternative to SQL Server authentication so database permissions can be managed via external (Azure AD) groups</a:t>
            </a:r>
          </a:p>
          <a:p>
            <a:r>
              <a:rPr lang="en-US" sz="1800" dirty="0"/>
              <a:t>Supports:</a:t>
            </a:r>
          </a:p>
          <a:p>
            <a:r>
              <a:rPr lang="en-US" sz="1800" dirty="0"/>
              <a:t>Token-based authentication for applications connecting to SQL Database</a:t>
            </a:r>
          </a:p>
          <a:p>
            <a:r>
              <a:rPr lang="en-US" sz="1800" dirty="0"/>
              <a:t>ADFS or native user/password authentication for a local Azure Active Directory without domain synchronization</a:t>
            </a:r>
          </a:p>
          <a:p>
            <a:r>
              <a:rPr lang="en-US" sz="1800" dirty="0"/>
              <a:t>Multi-Factor Authentication (MFA)</a:t>
            </a:r>
          </a:p>
          <a:p>
            <a:r>
              <a:rPr lang="en-US" sz="1800" b="1" dirty="0"/>
              <a:t>Windows logins are not supported</a:t>
            </a:r>
          </a:p>
          <a:p>
            <a:pPr marL="233149" lvl="1"/>
            <a:r>
              <a:rPr lang="en-US" sz="1200" spc="102" dirty="0">
                <a:latin typeface="Segoe UI Semilight" charset="0"/>
                <a:cs typeface="Segoe UI Semilight" charset="0"/>
              </a:rPr>
              <a:t>CREATE LOGIN... FROM WINDOWS is not permitted</a:t>
            </a:r>
          </a:p>
          <a:p>
            <a:endParaRPr lang="en-US" dirty="0"/>
          </a:p>
          <a:p>
            <a:r>
              <a:rPr lang="en-US" sz="1800" dirty="0"/>
              <a:t>SQL logins are fully supported when created using:</a:t>
            </a:r>
          </a:p>
          <a:p>
            <a:pPr marL="233149" lvl="1"/>
            <a:r>
              <a:rPr lang="en-US" sz="1428" spc="102" dirty="0">
                <a:latin typeface="Segoe UI Semilight" charset="0"/>
                <a:cs typeface="Segoe UI Semilight" charset="0"/>
              </a:rPr>
              <a:t>FROM CERTIFICATE</a:t>
            </a:r>
          </a:p>
          <a:p>
            <a:pPr marL="233149" lvl="1"/>
            <a:r>
              <a:rPr lang="en-US" sz="1428" spc="102" dirty="0">
                <a:latin typeface="Segoe UI Semilight" charset="0"/>
                <a:cs typeface="Segoe UI Semilight" charset="0"/>
              </a:rPr>
              <a:t>FROM ASYMMETRIC KEY,</a:t>
            </a:r>
          </a:p>
          <a:p>
            <a:pPr marL="233149" lvl="1"/>
            <a:r>
              <a:rPr lang="en-US" sz="1428" spc="102" dirty="0">
                <a:latin typeface="Segoe UI Semilight" charset="0"/>
                <a:cs typeface="Segoe UI Semilight" charset="0"/>
              </a:rPr>
              <a:t>FROM SID</a:t>
            </a:r>
          </a:p>
          <a:p>
            <a:pPr marL="233149" lvl="1"/>
            <a:endParaRPr lang="en-US" sz="1428" spc="102" dirty="0">
              <a:latin typeface="Segoe UI Semilight" charset="0"/>
              <a:cs typeface="Segoe UI Semilight" charset="0"/>
            </a:endParaRPr>
          </a:p>
          <a:p>
            <a:r>
              <a:rPr lang="en-US" sz="1632" dirty="0">
                <a:solidFill>
                  <a:srgbClr val="0070C0"/>
                </a:solidFill>
                <a:latin typeface="Segoe UI Semibold" panose="020B0702040204020203" pitchFamily="34" charset="0"/>
                <a:cs typeface="Segoe UI Semibold" panose="020B0702040204020203" pitchFamily="34" charset="0"/>
              </a:rPr>
              <a:t>Azure AD user who creates the Managed Instance has unrestricted administrative privileges by default</a:t>
            </a:r>
          </a:p>
          <a:p>
            <a:r>
              <a:rPr lang="en-US" sz="1800" dirty="0"/>
              <a:t>This can be changed from an individual to a security group account</a:t>
            </a:r>
          </a:p>
          <a:p>
            <a:endParaRPr lang="en-US" dirty="0"/>
          </a:p>
          <a:p>
            <a:r>
              <a:rPr lang="en-US" sz="1632" dirty="0">
                <a:solidFill>
                  <a:srgbClr val="0070C0"/>
                </a:solidFill>
                <a:latin typeface="Segoe UI Semibold" panose="020B0702040204020203" pitchFamily="34" charset="0"/>
                <a:cs typeface="Segoe UI Semibold" panose="020B0702040204020203" pitchFamily="34" charset="0"/>
              </a:rPr>
              <a:t>Azure AD non-admin database users can be created using CREATE USER… FROM EXTERNAL PROVIDER syntax</a:t>
            </a:r>
          </a:p>
          <a:p>
            <a:pPr marL="233149" lvl="1"/>
            <a:endParaRPr lang="en-US" sz="1428" spc="102" dirty="0">
              <a:latin typeface="Segoe UI Semilight" charset="0"/>
              <a:cs typeface="Segoe UI Semilight" charset="0"/>
            </a:endParaRPr>
          </a:p>
          <a:p>
            <a:endParaRPr lang="en-US" dirty="0"/>
          </a:p>
        </p:txBody>
      </p:sp>
    </p:spTree>
    <p:extLst>
      <p:ext uri="{BB962C8B-B14F-4D97-AF65-F5344CB8AC3E}">
        <p14:creationId xmlns:p14="http://schemas.microsoft.com/office/powerpoint/2010/main" val="159069845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F7DF0B-8FA2-4900-959B-E85F6729B0D7}"/>
              </a:ext>
            </a:extLst>
          </p:cNvPr>
          <p:cNvSpPr>
            <a:spLocks noGrp="1"/>
          </p:cNvSpPr>
          <p:nvPr>
            <p:ph type="title"/>
          </p:nvPr>
        </p:nvSpPr>
        <p:spPr/>
        <p:txBody>
          <a:bodyPr/>
          <a:lstStyle/>
          <a:p>
            <a:r>
              <a:rPr lang="en-US"/>
              <a:t>CLR Considerations</a:t>
            </a:r>
          </a:p>
        </p:txBody>
      </p:sp>
      <p:sp>
        <p:nvSpPr>
          <p:cNvPr id="5" name="Content Placeholder 2">
            <a:extLst>
              <a:ext uri="{FF2B5EF4-FFF2-40B4-BE49-F238E27FC236}">
                <a16:creationId xmlns:a16="http://schemas.microsoft.com/office/drawing/2014/main" id="{2694EEAF-2BD0-41C3-A7EF-8E55A3D9B6A2}"/>
              </a:ext>
            </a:extLst>
          </p:cNvPr>
          <p:cNvSpPr txBox="1">
            <a:spLocks/>
          </p:cNvSpPr>
          <p:nvPr/>
        </p:nvSpPr>
        <p:spPr>
          <a:xfrm>
            <a:off x="536402" y="1788141"/>
            <a:ext cx="10400193" cy="346074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40" spc="0" dirty="0">
                <a:solidFill>
                  <a:srgbClr val="0070C0"/>
                </a:solidFill>
                <a:latin typeface="Segoe UI Semibold" panose="020B0702040204020203" pitchFamily="34" charset="0"/>
                <a:cs typeface="Segoe UI Semibold" panose="020B0702040204020203" pitchFamily="34" charset="0"/>
              </a:rPr>
              <a:t>Managed Instance cannot access file shares and Windows folders</a:t>
            </a:r>
          </a:p>
          <a:p>
            <a:endParaRPr lang="en-US" sz="2040" spc="0" dirty="0">
              <a:solidFill>
                <a:srgbClr val="0070C0"/>
              </a:solidFill>
              <a:latin typeface="Segoe UI Semibold" panose="020B0702040204020203" pitchFamily="34" charset="0"/>
              <a:cs typeface="Segoe UI Semibold" panose="020B0702040204020203" pitchFamily="34" charset="0"/>
            </a:endParaRPr>
          </a:p>
          <a:p>
            <a:r>
              <a:rPr lang="en-US" sz="1800" dirty="0">
                <a:latin typeface="+mn-lt"/>
              </a:rPr>
              <a:t>Only CREATE ASSEMBLY FROM BINARY is supported</a:t>
            </a:r>
          </a:p>
          <a:p>
            <a:endParaRPr lang="en-US" sz="1800" dirty="0">
              <a:latin typeface="+mn-lt"/>
            </a:endParaRPr>
          </a:p>
          <a:p>
            <a:r>
              <a:rPr lang="en-US" sz="1800" dirty="0">
                <a:latin typeface="+mn-lt"/>
              </a:rPr>
              <a:t>CREATE ASSEMBLY FROM FILE is not supported</a:t>
            </a:r>
          </a:p>
          <a:p>
            <a:endParaRPr lang="en-US" sz="1800" dirty="0">
              <a:latin typeface="+mn-lt"/>
            </a:endParaRPr>
          </a:p>
          <a:p>
            <a:r>
              <a:rPr lang="en-US" sz="1800" dirty="0">
                <a:latin typeface="+mn-lt"/>
              </a:rPr>
              <a:t>ALTER ASSEMBLY can’t reference files</a:t>
            </a:r>
          </a:p>
        </p:txBody>
      </p:sp>
    </p:spTree>
    <p:extLst>
      <p:ext uri="{BB962C8B-B14F-4D97-AF65-F5344CB8AC3E}">
        <p14:creationId xmlns:p14="http://schemas.microsoft.com/office/powerpoint/2010/main" val="61179908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D9527-B456-40C8-B73A-938478F70A68}"/>
              </a:ext>
            </a:extLst>
          </p:cNvPr>
          <p:cNvSpPr>
            <a:spLocks noGrp="1"/>
          </p:cNvSpPr>
          <p:nvPr>
            <p:ph type="title"/>
          </p:nvPr>
        </p:nvSpPr>
        <p:spPr/>
        <p:txBody>
          <a:bodyPr/>
          <a:lstStyle/>
          <a:p>
            <a:r>
              <a:rPr lang="en-US"/>
              <a:t>SQL Server Agent</a:t>
            </a:r>
          </a:p>
        </p:txBody>
      </p:sp>
      <p:sp>
        <p:nvSpPr>
          <p:cNvPr id="5" name="Content Placeholder 4">
            <a:extLst>
              <a:ext uri="{FF2B5EF4-FFF2-40B4-BE49-F238E27FC236}">
                <a16:creationId xmlns:a16="http://schemas.microsoft.com/office/drawing/2014/main" id="{690F0150-7136-46AF-BBB3-6A1C33F63D1A}"/>
              </a:ext>
            </a:extLst>
          </p:cNvPr>
          <p:cNvSpPr txBox="1">
            <a:spLocks/>
          </p:cNvSpPr>
          <p:nvPr/>
        </p:nvSpPr>
        <p:spPr>
          <a:xfrm>
            <a:off x="620436" y="1398899"/>
            <a:ext cx="11336482" cy="5136986"/>
          </a:xfrm>
          <a:prstGeom prst="rect">
            <a:avLst/>
          </a:prstGeom>
        </p:spPr>
        <p:txBody>
          <a:bodyPr>
            <a:normAutofit fontScale="92500" lnSpcReduction="1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solidFill>
                  <a:srgbClr val="0070C0"/>
                </a:solidFill>
                <a:latin typeface="Segoe UI Semibold" panose="020B0702040204020203" pitchFamily="34" charset="0"/>
                <a:cs typeface="Segoe UI Semibold" panose="020B0702040204020203" pitchFamily="34" charset="0"/>
              </a:rPr>
              <a:t>Built into Managed Instance</a:t>
            </a:r>
          </a:p>
          <a:p>
            <a:pPr marL="233149" lvl="1"/>
            <a:r>
              <a:rPr lang="en-US" sz="1400" dirty="0"/>
              <a:t>Azure SQL Database requires using on-premises SQL Server Agent, Azure Automation, Elastic Jobs, or PowerShell</a:t>
            </a:r>
          </a:p>
          <a:p>
            <a:endParaRPr lang="en-US" sz="1400" spc="0" dirty="0">
              <a:latin typeface="+mn-lt"/>
            </a:endParaRPr>
          </a:p>
          <a:p>
            <a:r>
              <a:rPr lang="en-US" sz="2000" spc="0" dirty="0">
                <a:solidFill>
                  <a:srgbClr val="0070C0"/>
                </a:solidFill>
                <a:latin typeface="Segoe UI Semibold" panose="020B0702040204020203" pitchFamily="34" charset="0"/>
                <a:cs typeface="Segoe UI Semibold" panose="020B0702040204020203" pitchFamily="34" charset="0"/>
              </a:rPr>
              <a:t>Always running</a:t>
            </a:r>
          </a:p>
          <a:p>
            <a:pPr marL="233149" lvl="1"/>
            <a:r>
              <a:rPr lang="en-US" sz="1400" dirty="0"/>
              <a:t>Services cannot be stopped or restarted like they can with on-premises</a:t>
            </a:r>
          </a:p>
          <a:p>
            <a:pPr marL="233149" lvl="1"/>
            <a:r>
              <a:rPr lang="en-US" sz="1400" dirty="0"/>
              <a:t>Option to auto-restart SQL Server if it stops unexpectedly is disabled</a:t>
            </a:r>
          </a:p>
          <a:p>
            <a:pPr marL="233149" lvl="1"/>
            <a:r>
              <a:rPr lang="en-US" sz="1400" dirty="0"/>
              <a:t>Option to auto-restart SQL Server Agent if it stops unexpectedly is disabled</a:t>
            </a:r>
          </a:p>
          <a:p>
            <a:endParaRPr lang="en-US" sz="1400" spc="0" dirty="0">
              <a:latin typeface="+mn-lt"/>
            </a:endParaRPr>
          </a:p>
          <a:p>
            <a:r>
              <a:rPr lang="en-US" sz="2000" spc="0" dirty="0">
                <a:solidFill>
                  <a:srgbClr val="0070C0"/>
                </a:solidFill>
                <a:latin typeface="Segoe UI Semibold" panose="020B0702040204020203" pitchFamily="34" charset="0"/>
                <a:cs typeface="Segoe UI Semibold" panose="020B0702040204020203" pitchFamily="34" charset="0"/>
              </a:rPr>
              <a:t>Forwarding SQL Server events is disabled</a:t>
            </a:r>
          </a:p>
          <a:p>
            <a:pPr marL="233149" lvl="1"/>
            <a:r>
              <a:rPr lang="en-US" sz="1400" dirty="0"/>
              <a:t>On-premises SQL Server Agent allows for forwarding events to another server but this is currently not an option for a Managed Instance</a:t>
            </a:r>
          </a:p>
          <a:p>
            <a:endParaRPr lang="en-US" sz="1400" spc="0" dirty="0">
              <a:latin typeface="+mn-lt"/>
            </a:endParaRPr>
          </a:p>
          <a:p>
            <a:r>
              <a:rPr lang="en-US" sz="2000" spc="0" dirty="0">
                <a:solidFill>
                  <a:srgbClr val="0070C0"/>
                </a:solidFill>
                <a:latin typeface="Segoe UI Semibold" panose="020B0702040204020203" pitchFamily="34" charset="0"/>
                <a:cs typeface="Segoe UI Semibold" panose="020B0702040204020203" pitchFamily="34" charset="0"/>
              </a:rPr>
              <a:t>Connection</a:t>
            </a:r>
          </a:p>
          <a:p>
            <a:pPr marL="233149" lvl="1"/>
            <a:r>
              <a:rPr lang="en-US" sz="1400" dirty="0"/>
              <a:t>Alias local host server is predefined for a Managed Instance, whereas on-premises SQL Server Agent allows that to be configured if needed</a:t>
            </a:r>
          </a:p>
          <a:p>
            <a:endParaRPr lang="en-US" sz="1400" spc="0" dirty="0">
              <a:latin typeface="+mn-lt"/>
            </a:endParaRPr>
          </a:p>
          <a:p>
            <a:r>
              <a:rPr lang="en-US" sz="2000" spc="0" dirty="0">
                <a:solidFill>
                  <a:srgbClr val="0070C0"/>
                </a:solidFill>
                <a:latin typeface="Segoe UI Semibold" panose="020B0702040204020203" pitchFamily="34" charset="0"/>
                <a:cs typeface="Segoe UI Semibold" panose="020B0702040204020203" pitchFamily="34" charset="0"/>
              </a:rPr>
              <a:t>Creating jobs</a:t>
            </a:r>
          </a:p>
          <a:p>
            <a:pPr marL="233149" lvl="1"/>
            <a:r>
              <a:rPr lang="en-US" sz="1400" dirty="0"/>
              <a:t>Creating jobs is as simple and easy as on-premises</a:t>
            </a:r>
          </a:p>
          <a:p>
            <a:pPr marL="233149" lvl="1"/>
            <a:r>
              <a:rPr lang="en-US" sz="1400" dirty="0"/>
              <a:t>Jobs can be created using the UI or T-SQL</a:t>
            </a:r>
          </a:p>
          <a:p>
            <a:pPr marL="233149" lvl="1"/>
            <a:endParaRPr lang="en-US" sz="1400" dirty="0"/>
          </a:p>
          <a:p>
            <a:pPr>
              <a:lnSpc>
                <a:spcPct val="120000"/>
              </a:lnSpc>
            </a:pPr>
            <a:r>
              <a:rPr lang="en-US" sz="2000" spc="0" dirty="0">
                <a:solidFill>
                  <a:srgbClr val="0070C0"/>
                </a:solidFill>
                <a:latin typeface="Segoe UI Semibold" panose="020B0702040204020203" pitchFamily="34" charset="0"/>
                <a:cs typeface="Segoe UI Semibold" panose="020B0702040204020203" pitchFamily="34" charset="0"/>
              </a:rPr>
              <a:t>Alert System</a:t>
            </a:r>
          </a:p>
          <a:p>
            <a:pPr marL="233149" lvl="1"/>
            <a:r>
              <a:rPr lang="en-US" sz="1400" dirty="0"/>
              <a:t>Functions the same as on-premises for sending email alerts</a:t>
            </a:r>
          </a:p>
          <a:p>
            <a:pPr marL="233149" lvl="1"/>
            <a:endParaRPr lang="en-US" sz="1400" dirty="0"/>
          </a:p>
          <a:p>
            <a:pPr>
              <a:lnSpc>
                <a:spcPct val="110000"/>
              </a:lnSpc>
            </a:pPr>
            <a:r>
              <a:rPr lang="en-US" sz="2000" spc="0" dirty="0">
                <a:solidFill>
                  <a:srgbClr val="0070C0"/>
                </a:solidFill>
                <a:latin typeface="Segoe UI Semibold" panose="020B0702040204020203" pitchFamily="34" charset="0"/>
                <a:cs typeface="Segoe UI Semibold" panose="020B0702040204020203" pitchFamily="34" charset="0"/>
              </a:rPr>
              <a:t>SQLCMD</a:t>
            </a:r>
          </a:p>
          <a:p>
            <a:pPr marL="233149" lvl="1"/>
            <a:r>
              <a:rPr lang="en-US" sz="1400" dirty="0"/>
              <a:t>Cannot be called within a SQL Server Agent job</a:t>
            </a:r>
          </a:p>
          <a:p>
            <a:pPr marL="233149" lvl="1"/>
            <a:r>
              <a:rPr lang="en-US" sz="1400" dirty="0"/>
              <a:t>Can be used to connect to a Managed Instance</a:t>
            </a:r>
          </a:p>
          <a:p>
            <a:pPr marL="233149" lvl="1"/>
            <a:endParaRPr lang="en-US" sz="1400" dirty="0"/>
          </a:p>
          <a:p>
            <a:pPr marL="233149" lvl="1"/>
            <a:endParaRPr lang="en-US" sz="1400" dirty="0"/>
          </a:p>
          <a:p>
            <a:pPr marL="233149" lvl="1"/>
            <a:endParaRPr lang="en-US" sz="1400" dirty="0"/>
          </a:p>
          <a:p>
            <a:endParaRPr lang="en-US" sz="3200" dirty="0"/>
          </a:p>
        </p:txBody>
      </p:sp>
    </p:spTree>
    <p:extLst>
      <p:ext uri="{BB962C8B-B14F-4D97-AF65-F5344CB8AC3E}">
        <p14:creationId xmlns:p14="http://schemas.microsoft.com/office/powerpoint/2010/main" val="2872650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9DC27-60C4-4C13-9E7E-40CEB390778B}"/>
              </a:ext>
            </a:extLst>
          </p:cNvPr>
          <p:cNvSpPr>
            <a:spLocks noGrp="1"/>
          </p:cNvSpPr>
          <p:nvPr>
            <p:ph type="title"/>
          </p:nvPr>
        </p:nvSpPr>
        <p:spPr/>
        <p:txBody>
          <a:bodyPr/>
          <a:lstStyle/>
          <a:p>
            <a:r>
              <a:rPr lang="en-US"/>
              <a:t>Service broker within instances</a:t>
            </a:r>
          </a:p>
        </p:txBody>
      </p:sp>
      <p:sp>
        <p:nvSpPr>
          <p:cNvPr id="5" name="Content Placeholder 2">
            <a:extLst>
              <a:ext uri="{FF2B5EF4-FFF2-40B4-BE49-F238E27FC236}">
                <a16:creationId xmlns:a16="http://schemas.microsoft.com/office/drawing/2014/main" id="{64964B49-7737-45AD-A178-5E00B5481EA0}"/>
              </a:ext>
            </a:extLst>
          </p:cNvPr>
          <p:cNvSpPr txBox="1">
            <a:spLocks/>
          </p:cNvSpPr>
          <p:nvPr/>
        </p:nvSpPr>
        <p:spPr>
          <a:xfrm>
            <a:off x="421582" y="2338856"/>
            <a:ext cx="6546950" cy="313489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solidFill>
                  <a:srgbClr val="0070C0"/>
                </a:solidFill>
                <a:latin typeface="Segoe UI Semibold" panose="020B0702040204020203" pitchFamily="34" charset="0"/>
                <a:cs typeface="Segoe UI Semibold" panose="020B0702040204020203" pitchFamily="34" charset="0"/>
              </a:rPr>
              <a:t>Service broker is on by default for all user databases</a:t>
            </a:r>
          </a:p>
          <a:p>
            <a:endParaRPr lang="en-US" sz="1800" spc="0" dirty="0">
              <a:solidFill>
                <a:srgbClr val="0070C0"/>
              </a:solidFill>
              <a:latin typeface="Segoe UI Semibold" panose="020B0702040204020203" pitchFamily="34" charset="0"/>
              <a:cs typeface="Segoe UI Semibold" panose="020B0702040204020203" pitchFamily="34" charset="0"/>
            </a:endParaRPr>
          </a:p>
          <a:p>
            <a:r>
              <a:rPr lang="en-US" sz="1800" spc="0" dirty="0">
                <a:solidFill>
                  <a:srgbClr val="0070C0"/>
                </a:solidFill>
                <a:latin typeface="Segoe UI Semibold" panose="020B0702040204020203" pitchFamily="34" charset="0"/>
                <a:cs typeface="Segoe UI Semibold" panose="020B0702040204020203" pitchFamily="34" charset="0"/>
              </a:rPr>
              <a:t>Cross-instance service broker is not supported</a:t>
            </a:r>
          </a:p>
          <a:p>
            <a:pPr marL="233149" lvl="1"/>
            <a:r>
              <a:rPr lang="en-US" sz="1600" dirty="0"/>
              <a:t>CREATE ROUTE does not work with ADDRESS other than LOCAL</a:t>
            </a:r>
          </a:p>
          <a:p>
            <a:pPr marL="233149" lvl="1"/>
            <a:r>
              <a:rPr lang="en-US" sz="1600" dirty="0"/>
              <a:t>ALTER ROUTE does not work with ADDRESS other than LOCAL</a:t>
            </a:r>
          </a:p>
        </p:txBody>
      </p:sp>
    </p:spTree>
    <p:extLst>
      <p:ext uri="{BB962C8B-B14F-4D97-AF65-F5344CB8AC3E}">
        <p14:creationId xmlns:p14="http://schemas.microsoft.com/office/powerpoint/2010/main" val="289224202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492775E-710A-4FDE-BB82-36794B582A53}"/>
              </a:ext>
            </a:extLst>
          </p:cNvPr>
          <p:cNvSpPr txBox="1">
            <a:spLocks/>
          </p:cNvSpPr>
          <p:nvPr/>
        </p:nvSpPr>
        <p:spPr>
          <a:xfrm>
            <a:off x="420732" y="2123233"/>
            <a:ext cx="6636839" cy="1959177"/>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36" spc="0" dirty="0">
                <a:solidFill>
                  <a:srgbClr val="0070C0"/>
                </a:solidFill>
                <a:latin typeface="Segoe UI Semibold" panose="020B0702040204020203" pitchFamily="34" charset="0"/>
                <a:cs typeface="Segoe UI Semibold" panose="020B0702040204020203" pitchFamily="34" charset="0"/>
              </a:rPr>
              <a:t>Fully supported in Managed Instance </a:t>
            </a:r>
          </a:p>
          <a:p>
            <a:r>
              <a:rPr lang="en-US" sz="1632" dirty="0"/>
              <a:t>Functions the same as on-premises to set up and use</a:t>
            </a:r>
          </a:p>
          <a:p>
            <a:endParaRPr lang="en-US" sz="1836" spc="0" dirty="0">
              <a:solidFill>
                <a:srgbClr val="0070C0"/>
              </a:solidFill>
              <a:latin typeface="Segoe UI Semibold" panose="020B0702040204020203" pitchFamily="34" charset="0"/>
              <a:cs typeface="Segoe UI Semibold" panose="020B0702040204020203" pitchFamily="34" charset="0"/>
            </a:endParaRPr>
          </a:p>
          <a:p>
            <a:r>
              <a:rPr lang="en-US" sz="1836" spc="0" dirty="0">
                <a:solidFill>
                  <a:srgbClr val="0070C0"/>
                </a:solidFill>
                <a:latin typeface="Segoe UI Semibold" panose="020B0702040204020203" pitchFamily="34" charset="0"/>
                <a:cs typeface="Segoe UI Semibold" panose="020B0702040204020203" pitchFamily="34" charset="0"/>
              </a:rPr>
              <a:t>Azure SQL Database does not have Database Mail support</a:t>
            </a:r>
          </a:p>
          <a:p>
            <a:endParaRPr lang="en-US" sz="1632" dirty="0"/>
          </a:p>
        </p:txBody>
      </p:sp>
      <p:sp>
        <p:nvSpPr>
          <p:cNvPr id="4" name="Title 3">
            <a:extLst>
              <a:ext uri="{FF2B5EF4-FFF2-40B4-BE49-F238E27FC236}">
                <a16:creationId xmlns:a16="http://schemas.microsoft.com/office/drawing/2014/main" id="{0EDDDB01-9E8F-44D6-97BB-7699EFB68B52}"/>
              </a:ext>
            </a:extLst>
          </p:cNvPr>
          <p:cNvSpPr>
            <a:spLocks noGrp="1"/>
          </p:cNvSpPr>
          <p:nvPr>
            <p:ph type="title"/>
          </p:nvPr>
        </p:nvSpPr>
        <p:spPr/>
        <p:txBody>
          <a:bodyPr/>
          <a:lstStyle/>
          <a:p>
            <a:r>
              <a:rPr lang="en-US" dirty="0"/>
              <a:t>Database mail</a:t>
            </a:r>
          </a:p>
        </p:txBody>
      </p:sp>
    </p:spTree>
    <p:extLst>
      <p:ext uri="{BB962C8B-B14F-4D97-AF65-F5344CB8AC3E}">
        <p14:creationId xmlns:p14="http://schemas.microsoft.com/office/powerpoint/2010/main" val="118780923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9DC27-60C4-4C13-9E7E-40CEB390778B}"/>
              </a:ext>
            </a:extLst>
          </p:cNvPr>
          <p:cNvSpPr>
            <a:spLocks noGrp="1"/>
          </p:cNvSpPr>
          <p:nvPr>
            <p:ph type="title"/>
          </p:nvPr>
        </p:nvSpPr>
        <p:spPr/>
        <p:txBody>
          <a:bodyPr/>
          <a:lstStyle/>
          <a:p>
            <a:r>
              <a:rPr lang="en-US"/>
              <a:t>Replication support</a:t>
            </a:r>
          </a:p>
        </p:txBody>
      </p:sp>
      <p:sp>
        <p:nvSpPr>
          <p:cNvPr id="5" name="Content Placeholder 2">
            <a:extLst>
              <a:ext uri="{FF2B5EF4-FFF2-40B4-BE49-F238E27FC236}">
                <a16:creationId xmlns:a16="http://schemas.microsoft.com/office/drawing/2014/main" id="{A5E35798-F7E4-4201-9279-5632E51A66AD}"/>
              </a:ext>
            </a:extLst>
          </p:cNvPr>
          <p:cNvSpPr txBox="1">
            <a:spLocks/>
          </p:cNvSpPr>
          <p:nvPr/>
        </p:nvSpPr>
        <p:spPr>
          <a:xfrm>
            <a:off x="211574" y="1347940"/>
            <a:ext cx="11789926" cy="5431315"/>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r>
              <a:rPr lang="en-US" sz="1800" dirty="0">
                <a:solidFill>
                  <a:srgbClr val="0070C0"/>
                </a:solidFill>
                <a:latin typeface="Segoe UI Semibold" panose="020B0702040204020203" pitchFamily="34" charset="0"/>
                <a:cs typeface="Segoe UI Semibold" panose="020B0702040204020203" pitchFamily="34" charset="0"/>
              </a:rPr>
              <a:t>Supported</a:t>
            </a:r>
          </a:p>
          <a:p>
            <a:pPr marL="228600" lvl="1"/>
            <a:r>
              <a:rPr lang="en-US" sz="1400" dirty="0"/>
              <a:t>Snapshot replication. Same functionality as on-premises</a:t>
            </a:r>
          </a:p>
          <a:p>
            <a:pPr marL="228600" lvl="1"/>
            <a:r>
              <a:rPr lang="en-US" sz="1400" dirty="0"/>
              <a:t>Transactional replication</a:t>
            </a:r>
          </a:p>
          <a:p>
            <a:pPr marL="228600" lvl="1"/>
            <a:endParaRPr lang="en-US" dirty="0"/>
          </a:p>
          <a:p>
            <a:pPr marL="228600" lvl="1"/>
            <a:r>
              <a:rPr lang="en-US" sz="1800" dirty="0">
                <a:solidFill>
                  <a:srgbClr val="0070C0"/>
                </a:solidFill>
                <a:latin typeface="Segoe UI Semibold" panose="020B0702040204020203" pitchFamily="34" charset="0"/>
                <a:cs typeface="Segoe UI Semibold" panose="020B0702040204020203" pitchFamily="34" charset="0"/>
              </a:rPr>
              <a:t>Unsupported</a:t>
            </a:r>
          </a:p>
          <a:p>
            <a:pPr marL="228600" lvl="1"/>
            <a:r>
              <a:rPr lang="en-US" sz="1400" dirty="0"/>
              <a:t>Peer-to-peer replication</a:t>
            </a:r>
          </a:p>
          <a:p>
            <a:pPr marL="228600" lvl="1"/>
            <a:r>
              <a:rPr lang="en-US" sz="1400" dirty="0"/>
              <a:t>Merge replication</a:t>
            </a:r>
          </a:p>
          <a:p>
            <a:pPr marL="228600" lvl="1"/>
            <a:r>
              <a:rPr lang="en-US" sz="1400" dirty="0"/>
              <a:t>Heterogeneous replication</a:t>
            </a:r>
          </a:p>
          <a:p>
            <a:pPr marL="228600" lvl="1"/>
            <a:r>
              <a:rPr lang="en-US" sz="1400" dirty="0"/>
              <a:t>Oracle publisher</a:t>
            </a:r>
          </a:p>
          <a:p>
            <a:pPr marL="228600" lvl="1"/>
            <a:r>
              <a:rPr lang="en-US" sz="1400" dirty="0">
                <a:highlight>
                  <a:srgbClr val="C0C0C0"/>
                </a:highlight>
              </a:rPr>
              <a:t>For comparison, Azure SQL Database only supports being a transactional replication push subscriber</a:t>
            </a:r>
          </a:p>
          <a:p>
            <a:pPr marL="228600" lvl="1"/>
            <a:endParaRPr lang="en-US" sz="1800" dirty="0">
              <a:solidFill>
                <a:srgbClr val="0070C0"/>
              </a:solidFill>
              <a:latin typeface="Segoe UI Semibold" panose="020B0702040204020203" pitchFamily="34" charset="0"/>
              <a:cs typeface="Segoe UI Semibold" panose="020B0702040204020203" pitchFamily="34" charset="0"/>
            </a:endParaRPr>
          </a:p>
          <a:p>
            <a:pPr marL="228600" lvl="1"/>
            <a:r>
              <a:rPr lang="en-US" sz="1800" dirty="0">
                <a:solidFill>
                  <a:srgbClr val="0070C0"/>
                </a:solidFill>
                <a:latin typeface="Segoe UI Semibold" panose="020B0702040204020203" pitchFamily="34" charset="0"/>
                <a:cs typeface="Segoe UI Semibold" panose="020B0702040204020203" pitchFamily="34" charset="0"/>
              </a:rPr>
              <a:t>Some restrictions when used with a Managed Instance</a:t>
            </a:r>
          </a:p>
          <a:p>
            <a:pPr marL="228600" lvl="1"/>
            <a:r>
              <a:rPr lang="en-US" sz="1400" dirty="0"/>
              <a:t>Updatable subscriptions are not permitted</a:t>
            </a:r>
          </a:p>
          <a:p>
            <a:pPr marL="228600" lvl="1"/>
            <a:r>
              <a:rPr lang="en-US" sz="1400" dirty="0"/>
              <a:t>Publisher and distributor must be in the same location</a:t>
            </a:r>
          </a:p>
          <a:p>
            <a:pPr marL="228600" lvl="1"/>
            <a:r>
              <a:rPr lang="en-US" sz="1400" dirty="0"/>
              <a:t>If publisher and distributor are in a Managed Instance, Azure file share must be used to store data and schema from the publication</a:t>
            </a:r>
          </a:p>
          <a:p>
            <a:pPr marL="228600" lvl="1"/>
            <a:r>
              <a:rPr lang="en-US" sz="1400" dirty="0"/>
              <a:t>Connections to the Distributor must use SQL authentication </a:t>
            </a:r>
          </a:p>
          <a:p>
            <a:endParaRPr lang="en-US" sz="2000" spc="0" dirty="0">
              <a:latin typeface="+mn-lt"/>
            </a:endParaRPr>
          </a:p>
          <a:p>
            <a:pPr marL="228600" lvl="1"/>
            <a:r>
              <a:rPr lang="en-US" sz="1800" dirty="0">
                <a:solidFill>
                  <a:srgbClr val="0070C0"/>
                </a:solidFill>
                <a:latin typeface="Segoe UI Semibold" panose="020B0702040204020203" pitchFamily="34" charset="0"/>
                <a:cs typeface="Segoe UI Semibold" panose="020B0702040204020203" pitchFamily="34" charset="0"/>
              </a:rPr>
              <a:t>Additions to support Managed Instance</a:t>
            </a:r>
          </a:p>
          <a:p>
            <a:pPr marL="228600" lvl="1"/>
            <a:r>
              <a:rPr lang="en-US" sz="1400" dirty="0"/>
              <a:t>New fields have been added in replication-related tables in </a:t>
            </a:r>
            <a:r>
              <a:rPr lang="en-US" sz="1400" dirty="0" err="1"/>
              <a:t>msdb</a:t>
            </a:r>
            <a:endParaRPr lang="en-US" sz="1400" dirty="0"/>
          </a:p>
          <a:p>
            <a:pPr marL="228600" lvl="1"/>
            <a:r>
              <a:rPr lang="en-US" sz="1400" dirty="0" err="1"/>
              <a:t>job_login</a:t>
            </a:r>
            <a:r>
              <a:rPr lang="en-US" sz="1400" dirty="0"/>
              <a:t>, </a:t>
            </a:r>
            <a:r>
              <a:rPr lang="en-US" sz="1400" dirty="0" err="1"/>
              <a:t>job_password</a:t>
            </a:r>
            <a:r>
              <a:rPr lang="en-US" sz="1400" dirty="0"/>
              <a:t>, </a:t>
            </a:r>
            <a:r>
              <a:rPr lang="en-US" sz="1400" dirty="0" err="1"/>
              <a:t>storage_connection_string</a:t>
            </a:r>
            <a:endParaRPr lang="en-US" sz="1400" dirty="0"/>
          </a:p>
          <a:p>
            <a:pPr marL="228600" lvl="1"/>
            <a:r>
              <a:rPr lang="en-US" sz="1400" dirty="0"/>
              <a:t>SSMS replication wizard supports using a Managed Instance</a:t>
            </a:r>
          </a:p>
        </p:txBody>
      </p:sp>
    </p:spTree>
    <p:extLst>
      <p:ext uri="{BB962C8B-B14F-4D97-AF65-F5344CB8AC3E}">
        <p14:creationId xmlns:p14="http://schemas.microsoft.com/office/powerpoint/2010/main" val="19577153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1667B-1133-4026-8566-D7A678CD7041}"/>
              </a:ext>
            </a:extLst>
          </p:cNvPr>
          <p:cNvPicPr>
            <a:picLocks noChangeAspect="1"/>
          </p:cNvPicPr>
          <p:nvPr/>
        </p:nvPicPr>
        <p:blipFill>
          <a:blip r:embed="rId2"/>
          <a:stretch>
            <a:fillRect/>
          </a:stretch>
        </p:blipFill>
        <p:spPr>
          <a:xfrm>
            <a:off x="7237840" y="362318"/>
            <a:ext cx="3162084" cy="1851612"/>
          </a:xfrm>
          <a:prstGeom prst="rect">
            <a:avLst/>
          </a:prstGeom>
        </p:spPr>
      </p:pic>
      <p:pic>
        <p:nvPicPr>
          <p:cNvPr id="4" name="Picture 3">
            <a:extLst>
              <a:ext uri="{FF2B5EF4-FFF2-40B4-BE49-F238E27FC236}">
                <a16:creationId xmlns:a16="http://schemas.microsoft.com/office/drawing/2014/main" id="{75C95F5D-4FBE-42AF-BCD2-E7F6EF402306}"/>
              </a:ext>
            </a:extLst>
          </p:cNvPr>
          <p:cNvPicPr>
            <a:picLocks noChangeAspect="1"/>
          </p:cNvPicPr>
          <p:nvPr/>
        </p:nvPicPr>
        <p:blipFill>
          <a:blip r:embed="rId3"/>
          <a:stretch>
            <a:fillRect/>
          </a:stretch>
        </p:blipFill>
        <p:spPr>
          <a:xfrm>
            <a:off x="6440815" y="2533880"/>
            <a:ext cx="4069276" cy="1802288"/>
          </a:xfrm>
          <a:prstGeom prst="rect">
            <a:avLst/>
          </a:prstGeom>
        </p:spPr>
      </p:pic>
      <p:sp>
        <p:nvSpPr>
          <p:cNvPr id="6" name="Title 1">
            <a:extLst>
              <a:ext uri="{FF2B5EF4-FFF2-40B4-BE49-F238E27FC236}">
                <a16:creationId xmlns:a16="http://schemas.microsoft.com/office/drawing/2014/main" id="{46CB2383-2F61-48F3-AF23-E6DE8B149717}"/>
              </a:ext>
            </a:extLst>
          </p:cNvPr>
          <p:cNvSpPr txBox="1">
            <a:spLocks/>
          </p:cNvSpPr>
          <p:nvPr/>
        </p:nvSpPr>
        <p:spPr>
          <a:xfrm>
            <a:off x="553130" y="2959968"/>
            <a:ext cx="5356681" cy="603242"/>
          </a:xfrm>
          <a:prstGeom prst="rect">
            <a:avLst/>
          </a:prstGeom>
          <a:noFill/>
        </p:spPr>
        <p:txBody>
          <a:bodyPr wrap="square" lIns="182880" tIns="146304" rIns="182880" bIns="146304" rtlCol="0">
            <a:spAutoFit/>
          </a:bodyPr>
          <a:lstStyle>
            <a:defPPr>
              <a:defRPr lang="en-US"/>
            </a:defPPr>
            <a:lvl1pPr>
              <a:defRPr sz="20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defRPr>
            </a:lvl1pPr>
          </a:lstStyle>
          <a:p>
            <a:r>
              <a:rPr lang="en-US"/>
              <a:t>Publisher with Remote Distributor on MI</a:t>
            </a:r>
          </a:p>
        </p:txBody>
      </p:sp>
      <p:sp>
        <p:nvSpPr>
          <p:cNvPr id="7" name="Title 1">
            <a:extLst>
              <a:ext uri="{FF2B5EF4-FFF2-40B4-BE49-F238E27FC236}">
                <a16:creationId xmlns:a16="http://schemas.microsoft.com/office/drawing/2014/main" id="{A48777E3-63B4-4F7D-A93B-F743E427FEE6}"/>
              </a:ext>
            </a:extLst>
          </p:cNvPr>
          <p:cNvSpPr txBox="1">
            <a:spLocks/>
          </p:cNvSpPr>
          <p:nvPr/>
        </p:nvSpPr>
        <p:spPr>
          <a:xfrm>
            <a:off x="553130" y="5125281"/>
            <a:ext cx="5120714" cy="911019"/>
          </a:xfrm>
          <a:prstGeom prst="rect">
            <a:avLst/>
          </a:prstGeom>
          <a:noFill/>
        </p:spPr>
        <p:txBody>
          <a:bodyPr wrap="square" lIns="182880" tIns="146304" rIns="182880" bIns="146304" rtlCol="0">
            <a:spAutoFit/>
          </a:bodyPr>
          <a:lstStyle>
            <a:defPPr>
              <a:defRPr lang="en-US"/>
            </a:defPPr>
            <a:lvl1pPr>
              <a:defRPr sz="20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defRPr>
            </a:lvl1pPr>
          </a:lstStyle>
          <a:p>
            <a:r>
              <a:rPr lang="en-US"/>
              <a:t>Publisher and distributor on-premises with subscriber on managed instance</a:t>
            </a:r>
          </a:p>
        </p:txBody>
      </p:sp>
      <p:pic>
        <p:nvPicPr>
          <p:cNvPr id="8" name="Picture 7">
            <a:extLst>
              <a:ext uri="{FF2B5EF4-FFF2-40B4-BE49-F238E27FC236}">
                <a16:creationId xmlns:a16="http://schemas.microsoft.com/office/drawing/2014/main" id="{AD67D5F2-FF34-4E48-9BE6-F0483191537C}"/>
              </a:ext>
            </a:extLst>
          </p:cNvPr>
          <p:cNvPicPr>
            <a:picLocks noChangeAspect="1"/>
          </p:cNvPicPr>
          <p:nvPr/>
        </p:nvPicPr>
        <p:blipFill>
          <a:blip r:embed="rId4"/>
          <a:stretch>
            <a:fillRect/>
          </a:stretch>
        </p:blipFill>
        <p:spPr>
          <a:xfrm>
            <a:off x="7491471" y="4725045"/>
            <a:ext cx="3317803" cy="1813294"/>
          </a:xfrm>
          <a:prstGeom prst="rect">
            <a:avLst/>
          </a:prstGeom>
        </p:spPr>
      </p:pic>
      <p:cxnSp>
        <p:nvCxnSpPr>
          <p:cNvPr id="9" name="Straight Connector 8">
            <a:extLst>
              <a:ext uri="{FF2B5EF4-FFF2-40B4-BE49-F238E27FC236}">
                <a16:creationId xmlns:a16="http://schemas.microsoft.com/office/drawing/2014/main" id="{8911726C-625A-4CD5-B5F8-FDFFE5E3117C}"/>
              </a:ext>
            </a:extLst>
          </p:cNvPr>
          <p:cNvCxnSpPr/>
          <p:nvPr/>
        </p:nvCxnSpPr>
        <p:spPr>
          <a:xfrm>
            <a:off x="613275" y="2286000"/>
            <a:ext cx="1062026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4E0A9A-50F7-46E0-821D-F4DE77D0A2F8}"/>
              </a:ext>
            </a:extLst>
          </p:cNvPr>
          <p:cNvCxnSpPr/>
          <p:nvPr/>
        </p:nvCxnSpPr>
        <p:spPr>
          <a:xfrm>
            <a:off x="613275" y="4572000"/>
            <a:ext cx="1062026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1A7458-A07A-4DA1-B8DF-5086E3806153}"/>
              </a:ext>
            </a:extLst>
          </p:cNvPr>
          <p:cNvSpPr txBox="1"/>
          <p:nvPr/>
        </p:nvSpPr>
        <p:spPr>
          <a:xfrm>
            <a:off x="553130" y="787639"/>
            <a:ext cx="5887685" cy="603242"/>
          </a:xfrm>
          <a:prstGeom prst="rect">
            <a:avLst/>
          </a:prstGeom>
          <a:noFill/>
        </p:spPr>
        <p:txBody>
          <a:bodyPr wrap="square" lIns="182880" tIns="146304" rIns="182880" bIns="146304" rtlCol="0">
            <a:spAutoFit/>
          </a:bodyPr>
          <a:lstStyle/>
          <a:p>
            <a:r>
              <a:rPr lang="en-US" sz="20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Publisher with Local Distributor on MI</a:t>
            </a:r>
          </a:p>
        </p:txBody>
      </p:sp>
    </p:spTree>
    <p:extLst>
      <p:ext uri="{BB962C8B-B14F-4D97-AF65-F5344CB8AC3E}">
        <p14:creationId xmlns:p14="http://schemas.microsoft.com/office/powerpoint/2010/main" val="383328506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a:xfrm>
            <a:off x="539097" y="711544"/>
            <a:ext cx="4254129" cy="2223385"/>
          </a:xfrm>
        </p:spPr>
        <p:txBody>
          <a:bodyPr/>
          <a:lstStyle/>
          <a:p>
            <a:r>
              <a:rPr lang="en-US" sz="3600" dirty="0"/>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5560143" y="467700"/>
            <a:ext cx="6681018" cy="6425113"/>
          </a:xfrm>
        </p:spPr>
        <p:txBody>
          <a:bodyPr vert="horz" wrap="square" lIns="149217" tIns="93260" rIns="149217" bIns="93260" rtlCol="0" anchor="t">
            <a:spAutoFit/>
          </a:bodyPr>
          <a:lstStyle/>
          <a:p>
            <a:pPr marL="0" indent="0">
              <a:buNone/>
            </a:pPr>
            <a:r>
              <a:rPr lang="en-US" sz="2040" spc="0" dirty="0">
                <a:solidFill>
                  <a:schemeClr val="tx1"/>
                </a:solidFill>
                <a:latin typeface="Segoe UI Semibold" panose="020B0702040204020203" pitchFamily="34" charset="0"/>
                <a:ea typeface="+mn-ea"/>
                <a:cs typeface="Segoe UI Semibold" panose="020B0702040204020203" pitchFamily="34" charset="0"/>
              </a:rPr>
              <a:t>Microsoft Database Compatibility Level Protection</a:t>
            </a:r>
          </a:p>
          <a:p>
            <a:pPr marL="0" indent="0">
              <a:buNone/>
            </a:pPr>
            <a:r>
              <a:rPr lang="en-US" sz="2000" spc="0" dirty="0">
                <a:gradFill>
                  <a:gsLst>
                    <a:gs pos="1250">
                      <a:srgbClr val="000000"/>
                    </a:gs>
                    <a:gs pos="100000">
                      <a:srgbClr val="000000"/>
                    </a:gs>
                  </a:gsLst>
                  <a:lin ang="5400000" scaled="0"/>
                </a:gradFill>
                <a:latin typeface="Segoe UI"/>
                <a:ea typeface="+mn-ea"/>
                <a:cs typeface="+mn-cs"/>
              </a:rPr>
              <a:t>Full Functional protection once assessment tool runs clean.</a:t>
            </a:r>
          </a:p>
          <a:p>
            <a:pPr marL="0" indent="0">
              <a:buNone/>
            </a:pPr>
            <a:r>
              <a:rPr lang="en-US" sz="2000" spc="0" dirty="0">
                <a:gradFill>
                  <a:gsLst>
                    <a:gs pos="1250">
                      <a:srgbClr val="000000"/>
                    </a:gs>
                    <a:gs pos="100000">
                      <a:srgbClr val="000000"/>
                    </a:gs>
                  </a:gsLst>
                  <a:lin ang="5400000" scaled="0"/>
                </a:gradFill>
                <a:latin typeface="Segoe UI"/>
                <a:ea typeface="+mn-ea"/>
                <a:cs typeface="+mn-cs"/>
              </a:rPr>
              <a:t>Maintaining backward compatibility is very important to SQL Server team.</a:t>
            </a:r>
          </a:p>
          <a:p>
            <a:pPr marL="0" indent="0">
              <a:buNone/>
            </a:pPr>
            <a:r>
              <a:rPr lang="en-US" sz="2000" spc="0" dirty="0">
                <a:gradFill>
                  <a:gsLst>
                    <a:gs pos="1250">
                      <a:srgbClr val="000000"/>
                    </a:gs>
                    <a:gs pos="100000">
                      <a:srgbClr val="000000"/>
                    </a:gs>
                  </a:gsLst>
                  <a:lin ang="5400000" scaled="0"/>
                </a:gradFill>
                <a:latin typeface="Segoe UI"/>
                <a:ea typeface="+mn-ea"/>
                <a:cs typeface="+mn-cs"/>
              </a:rPr>
              <a:t>Query Plan shape protection.</a:t>
            </a:r>
          </a:p>
          <a:p>
            <a:pPr marL="0" indent="0">
              <a:buNone/>
            </a:pPr>
            <a:endParaRPr lang="en-US" sz="2448" b="1" dirty="0">
              <a:solidFill>
                <a:schemeClr val="tx1"/>
              </a:solidFill>
              <a:cs typeface="Segoe UI Light"/>
            </a:endParaRPr>
          </a:p>
          <a:p>
            <a:pPr marL="0" indent="0">
              <a:buNone/>
            </a:pPr>
            <a:r>
              <a:rPr lang="en-US" sz="2040" spc="0" dirty="0">
                <a:solidFill>
                  <a:schemeClr val="tx1"/>
                </a:solidFill>
                <a:latin typeface="Segoe UI Semibold" panose="020B0702040204020203" pitchFamily="34" charset="0"/>
                <a:ea typeface="+mn-ea"/>
                <a:cs typeface="Segoe UI Semibold" panose="020B0702040204020203" pitchFamily="34" charset="0"/>
              </a:rPr>
              <a:t>Overall process</a:t>
            </a:r>
          </a:p>
          <a:p>
            <a:pPr marL="0" indent="0">
              <a:buNone/>
            </a:pPr>
            <a:r>
              <a:rPr lang="en-US" sz="2000" spc="0" dirty="0">
                <a:gradFill>
                  <a:gsLst>
                    <a:gs pos="1250">
                      <a:srgbClr val="000000"/>
                    </a:gs>
                    <a:gs pos="100000">
                      <a:srgbClr val="000000"/>
                    </a:gs>
                  </a:gsLst>
                  <a:lin ang="5400000" scaled="0"/>
                </a:gradFill>
                <a:latin typeface="Segoe UI"/>
                <a:ea typeface="+mn-ea"/>
                <a:cs typeface="+mn-cs"/>
              </a:rPr>
              <a:t>Use Database Migration Assistant (DMA) and Database Experimentation Assistant (DEA) for assessment.</a:t>
            </a:r>
          </a:p>
          <a:p>
            <a:pPr marL="0" indent="0">
              <a:buNone/>
            </a:pPr>
            <a:r>
              <a:rPr lang="en-US" sz="2000" spc="0" dirty="0">
                <a:gradFill>
                  <a:gsLst>
                    <a:gs pos="1250">
                      <a:srgbClr val="000000"/>
                    </a:gs>
                    <a:gs pos="100000">
                      <a:srgbClr val="000000"/>
                    </a:gs>
                  </a:gsLst>
                  <a:lin ang="5400000" scaled="0"/>
                </a:gradFill>
                <a:latin typeface="Segoe UI"/>
                <a:ea typeface="+mn-ea"/>
                <a:cs typeface="+mn-cs"/>
              </a:rPr>
              <a:t>Migrate database and keep/set source Database Compatibility Level on target.</a:t>
            </a:r>
          </a:p>
          <a:p>
            <a:pPr marL="0" indent="0">
              <a:buNone/>
            </a:pPr>
            <a:r>
              <a:rPr lang="en-US" sz="2000" spc="0" dirty="0">
                <a:gradFill>
                  <a:gsLst>
                    <a:gs pos="1250">
                      <a:srgbClr val="000000"/>
                    </a:gs>
                    <a:gs pos="100000">
                      <a:srgbClr val="000000"/>
                    </a:gs>
                  </a:gsLst>
                  <a:lin ang="5400000" scaled="0"/>
                </a:gradFill>
                <a:latin typeface="Segoe UI"/>
                <a:ea typeface="+mn-ea"/>
                <a:cs typeface="+mn-cs"/>
              </a:rPr>
              <a:t>Perform minimal testing or as determined by your organization.</a:t>
            </a:r>
          </a:p>
        </p:txBody>
      </p:sp>
      <p:sp>
        <p:nvSpPr>
          <p:cNvPr id="5" name="Content Placeholder 2">
            <a:extLst>
              <a:ext uri="{FF2B5EF4-FFF2-40B4-BE49-F238E27FC236}">
                <a16:creationId xmlns:a16="http://schemas.microsoft.com/office/drawing/2014/main" id="{1B4B1BF3-FF6B-4D20-840C-8F632788535E}"/>
              </a:ext>
            </a:extLst>
          </p:cNvPr>
          <p:cNvSpPr txBox="1">
            <a:spLocks/>
          </p:cNvSpPr>
          <p:nvPr/>
        </p:nvSpPr>
        <p:spPr>
          <a:xfrm>
            <a:off x="319727" y="3805657"/>
            <a:ext cx="4638222" cy="1475873"/>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accent2"/>
                </a:solidFill>
              </a:rPr>
              <a:t>Microsoft database compatibility level protection</a:t>
            </a:r>
          </a:p>
          <a:p>
            <a:r>
              <a:rPr lang="en-US" sz="1800" dirty="0">
                <a:solidFill>
                  <a:schemeClr val="accent2"/>
                </a:solidFill>
              </a:rPr>
              <a:t>Easy to use tools to help you access migration</a:t>
            </a:r>
          </a:p>
        </p:txBody>
      </p:sp>
    </p:spTree>
    <p:extLst>
      <p:ext uri="{BB962C8B-B14F-4D97-AF65-F5344CB8AC3E}">
        <p14:creationId xmlns:p14="http://schemas.microsoft.com/office/powerpoint/2010/main" val="1333644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compatibility: what’s is missing?</a:t>
            </a:r>
          </a:p>
        </p:txBody>
      </p:sp>
      <p:sp>
        <p:nvSpPr>
          <p:cNvPr id="6" name="Content Placeholder 4">
            <a:extLst>
              <a:ext uri="{FF2B5EF4-FFF2-40B4-BE49-F238E27FC236}">
                <a16:creationId xmlns:a16="http://schemas.microsoft.com/office/drawing/2014/main" id="{16F57FE7-3175-4A6B-8AAE-C7A77ACC5ADB}"/>
              </a:ext>
            </a:extLst>
          </p:cNvPr>
          <p:cNvSpPr>
            <a:spLocks noGrp="1"/>
          </p:cNvSpPr>
          <p:nvPr>
            <p:ph type="body" sz="quarter" idx="10"/>
          </p:nvPr>
        </p:nvSpPr>
        <p:spPr>
          <a:xfrm>
            <a:off x="5931239" y="707877"/>
            <a:ext cx="5946290" cy="5792252"/>
          </a:xfrm>
        </p:spPr>
        <p:txBody>
          <a:bodyPr>
            <a:normAutofit fontScale="77500" lnSpcReduction="20000"/>
          </a:bodyPr>
          <a:lstStyle/>
          <a:p>
            <a:pPr marL="0" indent="0">
              <a:buNone/>
            </a:pPr>
            <a:r>
              <a:rPr lang="en-US" sz="2040" spc="0" dirty="0">
                <a:solidFill>
                  <a:schemeClr val="tx1"/>
                </a:solidFill>
                <a:latin typeface="Segoe UI Semibold" panose="020B0702040204020203" pitchFamily="34" charset="0"/>
                <a:ea typeface="+mn-ea"/>
                <a:cs typeface="Segoe UI Semibold" panose="020B0702040204020203" pitchFamily="34" charset="0"/>
              </a:rPr>
              <a:t>Features with a better alternative in Azure</a:t>
            </a:r>
          </a:p>
          <a:p>
            <a:pPr marL="0" indent="0">
              <a:buNone/>
            </a:pPr>
            <a:r>
              <a:rPr lang="en-US" spc="0" dirty="0">
                <a:gradFill>
                  <a:gsLst>
                    <a:gs pos="1250">
                      <a:srgbClr val="000000"/>
                    </a:gs>
                    <a:gs pos="100000">
                      <a:srgbClr val="000000"/>
                    </a:gs>
                  </a:gsLst>
                  <a:lin ang="5400000" scaled="0"/>
                </a:gradFill>
                <a:latin typeface="Segoe UI"/>
                <a:ea typeface="+mn-ea"/>
                <a:cs typeface="+mn-cs"/>
              </a:rPr>
              <a:t>Always-On Availability Groups: local HA, active geo-replication</a:t>
            </a:r>
          </a:p>
          <a:p>
            <a:pPr marL="0" indent="0">
              <a:buNone/>
            </a:pPr>
            <a:r>
              <a:rPr lang="en-US" spc="0" dirty="0">
                <a:gradFill>
                  <a:gsLst>
                    <a:gs pos="1250">
                      <a:srgbClr val="000000"/>
                    </a:gs>
                    <a:gs pos="100000">
                      <a:srgbClr val="000000"/>
                    </a:gs>
                  </a:gsLst>
                  <a:lin ang="5400000" scaled="0"/>
                </a:gradFill>
                <a:latin typeface="Segoe UI"/>
                <a:ea typeface="+mn-ea"/>
                <a:cs typeface="+mn-cs"/>
              </a:rPr>
              <a:t>Windows Authentication:  Azure Active Directory is the alternative.</a:t>
            </a:r>
          </a:p>
          <a:p>
            <a:pPr marL="0" indent="0">
              <a:buNone/>
            </a:pPr>
            <a:r>
              <a:rPr lang="en-US" spc="0" dirty="0">
                <a:gradFill>
                  <a:gsLst>
                    <a:gs pos="1250">
                      <a:srgbClr val="000000"/>
                    </a:gs>
                    <a:gs pos="100000">
                      <a:srgbClr val="000000"/>
                    </a:gs>
                  </a:gsLst>
                  <a:lin ang="5400000" scaled="0"/>
                </a:gradFill>
                <a:latin typeface="Segoe UI"/>
                <a:ea typeface="+mn-ea"/>
                <a:cs typeface="+mn-cs"/>
              </a:rPr>
              <a:t>Management Data Warehouse : </a:t>
            </a:r>
            <a:r>
              <a:rPr lang="en-US" spc="0" dirty="0">
                <a:gradFill>
                  <a:gsLst>
                    <a:gs pos="1250">
                      <a:srgbClr val="000000"/>
                    </a:gs>
                    <a:gs pos="100000">
                      <a:srgbClr val="000000"/>
                    </a:gs>
                  </a:gsLst>
                  <a:lin ang="5400000" scaled="0"/>
                </a:gradFill>
                <a:latin typeface="Segoe UI"/>
                <a:ea typeface="+mn-ea"/>
                <a:cs typeface="+mn-cs"/>
                <a:hlinkClick r:id="rId3">
                  <a:extLst>
                    <a:ext uri="{A12FA001-AC4F-418D-AE19-62706E023703}">
                      <ahyp:hlinkClr xmlns:ahyp="http://schemas.microsoft.com/office/drawing/2018/hyperlinkcolor" val="tx"/>
                    </a:ext>
                  </a:extLst>
                </a:hlinkClick>
              </a:rPr>
              <a:t>OMS</a:t>
            </a:r>
            <a:r>
              <a:rPr lang="en-US" spc="0" dirty="0">
                <a:gradFill>
                  <a:gsLst>
                    <a:gs pos="1250">
                      <a:srgbClr val="000000"/>
                    </a:gs>
                    <a:gs pos="100000">
                      <a:srgbClr val="000000"/>
                    </a:gs>
                  </a:gsLst>
                  <a:lin ang="5400000" scaled="0"/>
                </a:gradFill>
                <a:latin typeface="Segoe UI"/>
                <a:ea typeface="+mn-ea"/>
                <a:cs typeface="+mn-cs"/>
              </a:rPr>
              <a:t> integration is the alternative.</a:t>
            </a:r>
          </a:p>
          <a:p>
            <a:pPr marL="0" indent="0">
              <a:lnSpc>
                <a:spcPct val="110000"/>
              </a:lnSpc>
              <a:buNone/>
            </a:pPr>
            <a:endParaRPr lang="en-US" sz="1836" spc="0" dirty="0">
              <a:solidFill>
                <a:srgbClr val="0078D7"/>
              </a:solidFill>
              <a:latin typeface="Segoe UI Semilight" panose="020B0402040204020203" pitchFamily="34" charset="0"/>
              <a:ea typeface="+mn-ea"/>
              <a:cs typeface="Segoe UI Semilight" panose="020B0402040204020203" pitchFamily="34" charset="0"/>
            </a:endParaRPr>
          </a:p>
          <a:p>
            <a:pPr marL="0" indent="0">
              <a:lnSpc>
                <a:spcPct val="110000"/>
              </a:lnSpc>
              <a:buNone/>
            </a:pPr>
            <a:r>
              <a:rPr lang="en-US" sz="2040" spc="0" dirty="0">
                <a:solidFill>
                  <a:schemeClr val="tx1"/>
                </a:solidFill>
                <a:latin typeface="Segoe UI Semibold" panose="020B0702040204020203" pitchFamily="34" charset="0"/>
                <a:ea typeface="+mn-ea"/>
                <a:cs typeface="Segoe UI Semibold" panose="020B0702040204020203" pitchFamily="34" charset="0"/>
              </a:rPr>
              <a:t>Retired features</a:t>
            </a:r>
          </a:p>
          <a:p>
            <a:pPr marL="0" indent="0">
              <a:buNone/>
            </a:pPr>
            <a:r>
              <a:rPr lang="en-US" spc="0" dirty="0">
                <a:gradFill>
                  <a:gsLst>
                    <a:gs pos="1250">
                      <a:srgbClr val="000000"/>
                    </a:gs>
                    <a:gs pos="100000">
                      <a:srgbClr val="000000"/>
                    </a:gs>
                  </a:gsLst>
                  <a:lin ang="5400000" scaled="0"/>
                </a:gradFill>
                <a:latin typeface="Segoe UI"/>
                <a:ea typeface="+mn-ea"/>
                <a:cs typeface="+mn-cs"/>
              </a:rPr>
              <a:t>Database Mirroring: built-in HA / geo-replication</a:t>
            </a:r>
          </a:p>
          <a:p>
            <a:pPr marL="0" indent="0">
              <a:buNone/>
            </a:pPr>
            <a:r>
              <a:rPr lang="en-US" spc="0" dirty="0">
                <a:gradFill>
                  <a:gsLst>
                    <a:gs pos="1250">
                      <a:srgbClr val="000000"/>
                    </a:gs>
                    <a:gs pos="100000">
                      <a:srgbClr val="000000"/>
                    </a:gs>
                  </a:gsLst>
                  <a:lin ang="5400000" scaled="0"/>
                </a:gradFill>
                <a:latin typeface="Segoe UI"/>
                <a:ea typeface="+mn-ea"/>
                <a:cs typeface="+mn-cs"/>
              </a:rPr>
              <a:t>Extended stored procedures: customers should use CLR</a:t>
            </a:r>
          </a:p>
          <a:p>
            <a:pPr marL="0" indent="0">
              <a:lnSpc>
                <a:spcPct val="120000"/>
              </a:lnSpc>
              <a:buNone/>
            </a:pPr>
            <a:endParaRPr lang="en-US" sz="1836" spc="0" dirty="0">
              <a:solidFill>
                <a:srgbClr val="0078D7"/>
              </a:solidFill>
              <a:latin typeface="Segoe UI Semilight" panose="020B0402040204020203" pitchFamily="34" charset="0"/>
              <a:ea typeface="+mn-ea"/>
              <a:cs typeface="Segoe UI Semilight" panose="020B0402040204020203" pitchFamily="34" charset="0"/>
            </a:endParaRPr>
          </a:p>
          <a:p>
            <a:pPr marL="0" indent="0">
              <a:lnSpc>
                <a:spcPct val="110000"/>
              </a:lnSpc>
              <a:buNone/>
            </a:pPr>
            <a:r>
              <a:rPr lang="en-US" sz="2040" spc="0" dirty="0">
                <a:solidFill>
                  <a:schemeClr val="tx1"/>
                </a:solidFill>
                <a:latin typeface="Segoe UI Semibold" panose="020B0702040204020203" pitchFamily="34" charset="0"/>
                <a:ea typeface="+mn-ea"/>
                <a:cs typeface="Segoe UI Semibold" panose="020B0702040204020203" pitchFamily="34" charset="0"/>
              </a:rPr>
              <a:t>Features considered post-GA</a:t>
            </a:r>
          </a:p>
          <a:p>
            <a:pPr marL="0" indent="0">
              <a:buNone/>
            </a:pPr>
            <a:r>
              <a:rPr lang="en-US" spc="0" dirty="0" err="1">
                <a:gradFill>
                  <a:gsLst>
                    <a:gs pos="1250">
                      <a:srgbClr val="000000"/>
                    </a:gs>
                    <a:gs pos="100000">
                      <a:srgbClr val="000000"/>
                    </a:gs>
                  </a:gsLst>
                  <a:lin ang="5400000" scaled="0"/>
                </a:gradFill>
                <a:latin typeface="Segoe UI"/>
                <a:ea typeface="+mn-ea"/>
                <a:cs typeface="+mn-cs"/>
              </a:rPr>
              <a:t>Filestream</a:t>
            </a:r>
            <a:r>
              <a:rPr lang="en-US" spc="0" dirty="0">
                <a:gradFill>
                  <a:gsLst>
                    <a:gs pos="1250">
                      <a:srgbClr val="000000"/>
                    </a:gs>
                    <a:gs pos="100000">
                      <a:srgbClr val="000000"/>
                    </a:gs>
                  </a:gsLst>
                  <a:lin ang="5400000" scaled="0"/>
                </a:gradFill>
                <a:latin typeface="Segoe UI"/>
                <a:ea typeface="+mn-ea"/>
                <a:cs typeface="+mn-cs"/>
              </a:rPr>
              <a:t>, </a:t>
            </a:r>
            <a:r>
              <a:rPr lang="en-US" spc="0" dirty="0" err="1">
                <a:gradFill>
                  <a:gsLst>
                    <a:gs pos="1250">
                      <a:srgbClr val="000000"/>
                    </a:gs>
                    <a:gs pos="100000">
                      <a:srgbClr val="000000"/>
                    </a:gs>
                  </a:gsLst>
                  <a:lin ang="5400000" scaled="0"/>
                </a:gradFill>
                <a:latin typeface="Segoe UI"/>
                <a:ea typeface="+mn-ea"/>
                <a:cs typeface="+mn-cs"/>
              </a:rPr>
              <a:t>Filetable</a:t>
            </a:r>
            <a:endParaRPr lang="en-US" spc="0" dirty="0">
              <a:gradFill>
                <a:gsLst>
                  <a:gs pos="1250">
                    <a:srgbClr val="000000"/>
                  </a:gs>
                  <a:gs pos="100000">
                    <a:srgbClr val="000000"/>
                  </a:gs>
                </a:gsLst>
                <a:lin ang="5400000" scaled="0"/>
              </a:gradFill>
              <a:latin typeface="Segoe UI"/>
              <a:ea typeface="+mn-ea"/>
              <a:cs typeface="+mn-cs"/>
            </a:endParaRPr>
          </a:p>
          <a:p>
            <a:pPr marL="0" indent="0">
              <a:buNone/>
            </a:pPr>
            <a:r>
              <a:rPr lang="en-US" spc="0" dirty="0">
                <a:gradFill>
                  <a:gsLst>
                    <a:gs pos="1250">
                      <a:srgbClr val="000000"/>
                    </a:gs>
                    <a:gs pos="100000">
                      <a:srgbClr val="000000"/>
                    </a:gs>
                  </a:gsLst>
                  <a:lin ang="5400000" scaled="0"/>
                </a:gradFill>
                <a:latin typeface="Segoe UI"/>
                <a:ea typeface="+mn-ea"/>
                <a:cs typeface="+mn-cs"/>
              </a:rPr>
              <a:t>Cross-instance distributed transactions (MS DTC)</a:t>
            </a:r>
          </a:p>
          <a:p>
            <a:pPr marL="0" indent="0">
              <a:buNone/>
            </a:pPr>
            <a:r>
              <a:rPr lang="en-US" spc="0" dirty="0">
                <a:gradFill>
                  <a:gsLst>
                    <a:gs pos="1250">
                      <a:srgbClr val="000000"/>
                    </a:gs>
                    <a:gs pos="100000">
                      <a:srgbClr val="000000"/>
                    </a:gs>
                  </a:gsLst>
                  <a:lin ang="5400000" scaled="0"/>
                </a:gradFill>
                <a:latin typeface="Segoe UI"/>
                <a:ea typeface="+mn-ea"/>
                <a:cs typeface="+mn-cs"/>
              </a:rPr>
              <a:t>Stretch Database</a:t>
            </a:r>
          </a:p>
          <a:p>
            <a:pPr marL="0" indent="0">
              <a:buNone/>
            </a:pPr>
            <a:r>
              <a:rPr lang="en-US" spc="0" dirty="0" err="1">
                <a:gradFill>
                  <a:gsLst>
                    <a:gs pos="1250">
                      <a:srgbClr val="000000"/>
                    </a:gs>
                    <a:gs pos="100000">
                      <a:srgbClr val="000000"/>
                    </a:gs>
                  </a:gsLst>
                  <a:lin ang="5400000" scaled="0"/>
                </a:gradFill>
                <a:latin typeface="Segoe UI"/>
                <a:ea typeface="+mn-ea"/>
                <a:cs typeface="+mn-cs"/>
              </a:rPr>
              <a:t>PolyBase</a:t>
            </a:r>
            <a:endParaRPr lang="en-US" spc="0" dirty="0">
              <a:gradFill>
                <a:gsLst>
                  <a:gs pos="1250">
                    <a:srgbClr val="000000"/>
                  </a:gs>
                  <a:gs pos="100000">
                    <a:srgbClr val="000000"/>
                  </a:gs>
                </a:gsLst>
                <a:lin ang="5400000" scaled="0"/>
              </a:gradFill>
              <a:latin typeface="Segoe UI"/>
              <a:ea typeface="+mn-ea"/>
              <a:cs typeface="+mn-cs"/>
            </a:endParaRPr>
          </a:p>
        </p:txBody>
      </p:sp>
    </p:spTree>
    <p:extLst>
      <p:ext uri="{BB962C8B-B14F-4D97-AF65-F5344CB8AC3E}">
        <p14:creationId xmlns:p14="http://schemas.microsoft.com/office/powerpoint/2010/main" val="36479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dirty="0"/>
              <a:t>Breakthrough productivity and performance</a:t>
            </a:r>
          </a:p>
        </p:txBody>
      </p:sp>
      <p:sp>
        <p:nvSpPr>
          <p:cNvPr id="5" name="TextBox 4">
            <a:extLst>
              <a:ext uri="{FF2B5EF4-FFF2-40B4-BE49-F238E27FC236}">
                <a16:creationId xmlns:a16="http://schemas.microsoft.com/office/drawing/2014/main" id="{29CD4E08-A9B1-4832-B104-213352BD4AB7}"/>
              </a:ext>
            </a:extLst>
          </p:cNvPr>
          <p:cNvSpPr txBox="1"/>
          <p:nvPr/>
        </p:nvSpPr>
        <p:spPr>
          <a:xfrm>
            <a:off x="2157815" y="4499402"/>
            <a:ext cx="4460012" cy="670512"/>
          </a:xfrm>
          <a:prstGeom prst="rect">
            <a:avLst/>
          </a:prstGeom>
          <a:noFill/>
        </p:spPr>
        <p:txBody>
          <a:bodyPr wrap="square" rtlCol="0">
            <a:spAutoFit/>
          </a:bodyPr>
          <a:lstStyle/>
          <a:p>
            <a:pPr defTabSz="932597">
              <a:defRPr/>
            </a:pPr>
            <a:r>
              <a:rPr lang="en-US" sz="1632" b="1" dirty="0">
                <a:solidFill>
                  <a:prstClr val="black"/>
                </a:solidFill>
                <a:latin typeface="Segoe UI Semibold" panose="020B0702040204020203" pitchFamily="34" charset="0"/>
                <a:cs typeface="Segoe UI Semibold" panose="020B0702040204020203" pitchFamily="34" charset="0"/>
              </a:rPr>
              <a:t>near </a:t>
            </a:r>
            <a:r>
              <a:rPr lang="en-US" sz="2040" dirty="0">
                <a:solidFill>
                  <a:srgbClr val="0078D7"/>
                </a:solidFill>
                <a:latin typeface="Segoe UI Semibold" panose="020B0502040204020203" pitchFamily="34" charset="0"/>
                <a:cs typeface="Segoe UI Semibold" panose="020B0502040204020203" pitchFamily="34" charset="0"/>
              </a:rPr>
              <a:t>100%</a:t>
            </a:r>
          </a:p>
          <a:p>
            <a:pPr defTabSz="932597">
              <a:defRPr/>
            </a:pPr>
            <a:r>
              <a:rPr lang="en-US" sz="1632" b="1" dirty="0">
                <a:solidFill>
                  <a:prstClr val="black"/>
                </a:solidFill>
                <a:latin typeface="Segoe UI Semibold" panose="020B0702040204020203" pitchFamily="34" charset="0"/>
                <a:cs typeface="Segoe UI Semibold" panose="020B0702040204020203" pitchFamily="34" charset="0"/>
              </a:rPr>
              <a:t>uptime with dynamic scalability</a:t>
            </a:r>
          </a:p>
        </p:txBody>
      </p:sp>
      <p:sp>
        <p:nvSpPr>
          <p:cNvPr id="6" name="TextBox 5">
            <a:extLst>
              <a:ext uri="{FF2B5EF4-FFF2-40B4-BE49-F238E27FC236}">
                <a16:creationId xmlns:a16="http://schemas.microsoft.com/office/drawing/2014/main" id="{C1E57E79-E8AA-4A80-9739-29F48251CA0A}"/>
              </a:ext>
            </a:extLst>
          </p:cNvPr>
          <p:cNvSpPr txBox="1"/>
          <p:nvPr/>
        </p:nvSpPr>
        <p:spPr>
          <a:xfrm>
            <a:off x="2157815" y="1557680"/>
            <a:ext cx="4460014" cy="670512"/>
          </a:xfrm>
          <a:prstGeom prst="rect">
            <a:avLst/>
          </a:prstGeom>
          <a:noFill/>
        </p:spPr>
        <p:txBody>
          <a:bodyPr wrap="square" rtlCol="0">
            <a:spAutoFit/>
          </a:bodyPr>
          <a:lstStyle/>
          <a:p>
            <a:pPr defTabSz="932597">
              <a:defRPr/>
            </a:pPr>
            <a:r>
              <a:rPr lang="en-US" sz="2040" dirty="0">
                <a:solidFill>
                  <a:srgbClr val="0078D7"/>
                </a:solidFill>
                <a:latin typeface="Segoe UI Semibold" panose="020B0502040204020203" pitchFamily="34" charset="0"/>
                <a:cs typeface="Segoe UI Semibold" panose="020B0502040204020203" pitchFamily="34" charset="0"/>
              </a:rPr>
              <a:t>30x</a:t>
            </a:r>
            <a:br>
              <a:rPr lang="en-US" sz="1836" b="1" dirty="0">
                <a:solidFill>
                  <a:prstClr val="black"/>
                </a:solidFill>
                <a:latin typeface="Segoe UI Semibold" panose="020B0702040204020203" pitchFamily="34" charset="0"/>
                <a:cs typeface="Segoe UI Semibold" panose="020B0702040204020203" pitchFamily="34" charset="0"/>
              </a:rPr>
            </a:br>
            <a:r>
              <a:rPr lang="en-US" sz="1632" b="1" dirty="0">
                <a:solidFill>
                  <a:prstClr val="black"/>
                </a:solidFill>
                <a:latin typeface="Segoe UI Semibold" panose="020B0702040204020203" pitchFamily="34" charset="0"/>
                <a:cs typeface="Segoe UI Semibold" panose="020B0702040204020203" pitchFamily="34" charset="0"/>
              </a:rPr>
              <a:t>faster transactions with in-memory OLTP</a:t>
            </a:r>
            <a:endParaRPr lang="en-US" sz="1836" b="1" dirty="0">
              <a:solidFill>
                <a:prstClr val="black"/>
              </a:solidFill>
              <a:latin typeface="Segoe UI Semibold" panose="020B0702040204020203" pitchFamily="34" charset="0"/>
              <a:cs typeface="Segoe UI Semibold" panose="020B0702040204020203" pitchFamily="34" charset="0"/>
            </a:endParaRPr>
          </a:p>
        </p:txBody>
      </p:sp>
      <p:grpSp>
        <p:nvGrpSpPr>
          <p:cNvPr id="11" name="Group 10">
            <a:extLst>
              <a:ext uri="{FF2B5EF4-FFF2-40B4-BE49-F238E27FC236}">
                <a16:creationId xmlns:a16="http://schemas.microsoft.com/office/drawing/2014/main" id="{BB28F211-00E4-4F8C-9311-9B6B34DA5E71}"/>
              </a:ext>
            </a:extLst>
          </p:cNvPr>
          <p:cNvGrpSpPr/>
          <p:nvPr/>
        </p:nvGrpSpPr>
        <p:grpSpPr>
          <a:xfrm>
            <a:off x="680326" y="1483885"/>
            <a:ext cx="1240469" cy="1078919"/>
            <a:chOff x="5784000" y="1284630"/>
            <a:chExt cx="1216256" cy="1057860"/>
          </a:xfrm>
        </p:grpSpPr>
        <p:sp>
          <p:nvSpPr>
            <p:cNvPr id="3" name="Rectangle 2">
              <a:extLst>
                <a:ext uri="{FF2B5EF4-FFF2-40B4-BE49-F238E27FC236}">
                  <a16:creationId xmlns:a16="http://schemas.microsoft.com/office/drawing/2014/main" id="{AD5EE6B5-7A02-4A4D-A344-062C1E19FA80}"/>
                </a:ext>
              </a:extLst>
            </p:cNvPr>
            <p:cNvSpPr/>
            <p:nvPr/>
          </p:nvSpPr>
          <p:spPr bwMode="auto">
            <a:xfrm>
              <a:off x="5784000" y="1284630"/>
              <a:ext cx="1042416" cy="777240"/>
            </a:xfrm>
            <a:prstGeom prst="rect">
              <a:avLst/>
            </a:prstGeom>
            <a:noFill/>
            <a:ln w="25400">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grpSp>
          <p:nvGrpSpPr>
            <p:cNvPr id="4" name="Group 3">
              <a:extLst>
                <a:ext uri="{FF2B5EF4-FFF2-40B4-BE49-F238E27FC236}">
                  <a16:creationId xmlns:a16="http://schemas.microsoft.com/office/drawing/2014/main" id="{26120969-B421-4143-8BA2-9D44EE34CCA3}"/>
                </a:ext>
              </a:extLst>
            </p:cNvPr>
            <p:cNvGrpSpPr/>
            <p:nvPr/>
          </p:nvGrpSpPr>
          <p:grpSpPr>
            <a:xfrm>
              <a:off x="5893405" y="1356984"/>
              <a:ext cx="828524" cy="632531"/>
              <a:chOff x="5896095" y="1356984"/>
              <a:chExt cx="823143" cy="632531"/>
            </a:xfrm>
          </p:grpSpPr>
          <p:cxnSp>
            <p:nvCxnSpPr>
              <p:cNvPr id="14" name="Straight Connector 13">
                <a:extLst>
                  <a:ext uri="{FF2B5EF4-FFF2-40B4-BE49-F238E27FC236}">
                    <a16:creationId xmlns:a16="http://schemas.microsoft.com/office/drawing/2014/main" id="{CC02A0B7-941A-4F12-87C9-DA356E282B95}"/>
                  </a:ext>
                </a:extLst>
              </p:cNvPr>
              <p:cNvCxnSpPr/>
              <p:nvPr/>
            </p:nvCxnSpPr>
            <p:spPr>
              <a:xfrm>
                <a:off x="5896095"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1DDBD6B-4A83-4CAC-99D9-7AE1D924F5EE}"/>
                  </a:ext>
                </a:extLst>
              </p:cNvPr>
              <p:cNvCxnSpPr/>
              <p:nvPr/>
            </p:nvCxnSpPr>
            <p:spPr>
              <a:xfrm>
                <a:off x="6033286"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E3F1CF-8716-48AA-B7AC-403A1B435A4D}"/>
                  </a:ext>
                </a:extLst>
              </p:cNvPr>
              <p:cNvCxnSpPr/>
              <p:nvPr/>
            </p:nvCxnSpPr>
            <p:spPr>
              <a:xfrm>
                <a:off x="6170476"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2CF1FB5-AE9E-40F6-8CB0-30E54A8123A7}"/>
                  </a:ext>
                </a:extLst>
              </p:cNvPr>
              <p:cNvCxnSpPr/>
              <p:nvPr/>
            </p:nvCxnSpPr>
            <p:spPr>
              <a:xfrm>
                <a:off x="6307667"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4983992-6170-42A1-B47C-99AC2A734617}"/>
                  </a:ext>
                </a:extLst>
              </p:cNvPr>
              <p:cNvCxnSpPr/>
              <p:nvPr/>
            </p:nvCxnSpPr>
            <p:spPr>
              <a:xfrm>
                <a:off x="6444857"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311D5A-CF27-4D90-B823-6C3F83ABD856}"/>
                  </a:ext>
                </a:extLst>
              </p:cNvPr>
              <p:cNvCxnSpPr/>
              <p:nvPr/>
            </p:nvCxnSpPr>
            <p:spPr>
              <a:xfrm>
                <a:off x="6582048"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0E90568-636D-4AC2-AEDD-B452BA8408C5}"/>
                  </a:ext>
                </a:extLst>
              </p:cNvPr>
              <p:cNvCxnSpPr/>
              <p:nvPr/>
            </p:nvCxnSpPr>
            <p:spPr>
              <a:xfrm>
                <a:off x="6719238"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0" name="Freeform 28">
              <a:extLst>
                <a:ext uri="{FF2B5EF4-FFF2-40B4-BE49-F238E27FC236}">
                  <a16:creationId xmlns:a16="http://schemas.microsoft.com/office/drawing/2014/main" id="{CA58ED8A-6DAA-472F-9495-836073D3DD28}"/>
                </a:ext>
              </a:extLst>
            </p:cNvPr>
            <p:cNvSpPr/>
            <p:nvPr/>
          </p:nvSpPr>
          <p:spPr bwMode="auto">
            <a:xfrm>
              <a:off x="6610613" y="1671746"/>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accent2"/>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41AD3348-575B-4D52-A6D7-A56552E7796B}"/>
              </a:ext>
            </a:extLst>
          </p:cNvPr>
          <p:cNvGrpSpPr/>
          <p:nvPr/>
        </p:nvGrpSpPr>
        <p:grpSpPr>
          <a:xfrm>
            <a:off x="679300" y="2977889"/>
            <a:ext cx="1241495" cy="1090989"/>
            <a:chOff x="5782994" y="3097435"/>
            <a:chExt cx="1217262" cy="1069694"/>
          </a:xfrm>
        </p:grpSpPr>
        <p:sp>
          <p:nvSpPr>
            <p:cNvPr id="58" name="Rectangle 57">
              <a:extLst>
                <a:ext uri="{FF2B5EF4-FFF2-40B4-BE49-F238E27FC236}">
                  <a16:creationId xmlns:a16="http://schemas.microsoft.com/office/drawing/2014/main" id="{36E0EA5D-1CCA-44E1-AAEC-104759A03980}"/>
                </a:ext>
              </a:extLst>
            </p:cNvPr>
            <p:cNvSpPr/>
            <p:nvPr/>
          </p:nvSpPr>
          <p:spPr bwMode="auto">
            <a:xfrm>
              <a:off x="5782994" y="3097435"/>
              <a:ext cx="1042416" cy="777240"/>
            </a:xfrm>
            <a:prstGeom prst="rect">
              <a:avLst/>
            </a:prstGeom>
            <a:noFill/>
            <a:ln w="25400">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grpSp>
          <p:nvGrpSpPr>
            <p:cNvPr id="8" name="Group 7">
              <a:extLst>
                <a:ext uri="{FF2B5EF4-FFF2-40B4-BE49-F238E27FC236}">
                  <a16:creationId xmlns:a16="http://schemas.microsoft.com/office/drawing/2014/main" id="{99314803-A327-4229-B4AD-F1C3FB74E635}"/>
                </a:ext>
              </a:extLst>
            </p:cNvPr>
            <p:cNvGrpSpPr/>
            <p:nvPr/>
          </p:nvGrpSpPr>
          <p:grpSpPr>
            <a:xfrm>
              <a:off x="5862500" y="3215765"/>
              <a:ext cx="890477" cy="561240"/>
              <a:chOff x="5862500" y="3388985"/>
              <a:chExt cx="890477" cy="429608"/>
            </a:xfrm>
          </p:grpSpPr>
          <p:cxnSp>
            <p:nvCxnSpPr>
              <p:cNvPr id="59" name="Straight Connector 58">
                <a:extLst>
                  <a:ext uri="{FF2B5EF4-FFF2-40B4-BE49-F238E27FC236}">
                    <a16:creationId xmlns:a16="http://schemas.microsoft.com/office/drawing/2014/main" id="{78FC4233-1FDD-40D8-A695-CF1DD9538312}"/>
                  </a:ext>
                </a:extLst>
              </p:cNvPr>
              <p:cNvCxnSpPr>
                <a:cxnSpLocks/>
              </p:cNvCxnSpPr>
              <p:nvPr/>
            </p:nvCxnSpPr>
            <p:spPr>
              <a:xfrm rot="5400000">
                <a:off x="6307739" y="3158550"/>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59D3E63-7357-4C3D-BB37-5DEBE3FFBB52}"/>
                  </a:ext>
                </a:extLst>
              </p:cNvPr>
              <p:cNvCxnSpPr>
                <a:cxnSpLocks/>
              </p:cNvCxnSpPr>
              <p:nvPr/>
            </p:nvCxnSpPr>
            <p:spPr>
              <a:xfrm rot="5400000">
                <a:off x="6307739" y="2943746"/>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692F85-A37C-400C-9E86-8917B237C610}"/>
                  </a:ext>
                </a:extLst>
              </p:cNvPr>
              <p:cNvCxnSpPr>
                <a:cxnSpLocks/>
              </p:cNvCxnSpPr>
              <p:nvPr/>
            </p:nvCxnSpPr>
            <p:spPr>
              <a:xfrm rot="5400000">
                <a:off x="6307739" y="3265951"/>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15F9B7F-B031-44AE-B0F5-0DCA66502E4D}"/>
                  </a:ext>
                </a:extLst>
              </p:cNvPr>
              <p:cNvCxnSpPr>
                <a:cxnSpLocks/>
              </p:cNvCxnSpPr>
              <p:nvPr/>
            </p:nvCxnSpPr>
            <p:spPr>
              <a:xfrm rot="5400000">
                <a:off x="6307739" y="3373354"/>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42BB9A-11BB-4A3C-910D-B4EC0FFBD68C}"/>
                  </a:ext>
                </a:extLst>
              </p:cNvPr>
              <p:cNvCxnSpPr>
                <a:cxnSpLocks/>
              </p:cNvCxnSpPr>
              <p:nvPr/>
            </p:nvCxnSpPr>
            <p:spPr>
              <a:xfrm rot="5400000">
                <a:off x="6307739" y="3051148"/>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28">
              <a:extLst>
                <a:ext uri="{FF2B5EF4-FFF2-40B4-BE49-F238E27FC236}">
                  <a16:creationId xmlns:a16="http://schemas.microsoft.com/office/drawing/2014/main" id="{E1D89B5B-1950-4227-8116-3FFF411E71E4}"/>
                </a:ext>
              </a:extLst>
            </p:cNvPr>
            <p:cNvSpPr/>
            <p:nvPr/>
          </p:nvSpPr>
          <p:spPr bwMode="auto">
            <a:xfrm>
              <a:off x="6610613" y="3496385"/>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accent2"/>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3" name="TextBox 72">
            <a:extLst>
              <a:ext uri="{FF2B5EF4-FFF2-40B4-BE49-F238E27FC236}">
                <a16:creationId xmlns:a16="http://schemas.microsoft.com/office/drawing/2014/main" id="{F408B56D-DBC2-4A05-89BC-06E443E38DC7}"/>
              </a:ext>
            </a:extLst>
          </p:cNvPr>
          <p:cNvSpPr txBox="1"/>
          <p:nvPr/>
        </p:nvSpPr>
        <p:spPr>
          <a:xfrm>
            <a:off x="2157814" y="3066062"/>
            <a:ext cx="4460013" cy="657424"/>
          </a:xfrm>
          <a:prstGeom prst="rect">
            <a:avLst/>
          </a:prstGeom>
          <a:noFill/>
        </p:spPr>
        <p:txBody>
          <a:bodyPr wrap="square" rtlCol="0">
            <a:spAutoFit/>
          </a:bodyPr>
          <a:lstStyle/>
          <a:p>
            <a:pPr defTabSz="932597">
              <a:defRPr/>
            </a:pPr>
            <a:r>
              <a:rPr lang="en-US" sz="2040" dirty="0">
                <a:solidFill>
                  <a:srgbClr val="0078D7"/>
                </a:solidFill>
                <a:latin typeface="Segoe UI Semibold" panose="020B0502040204020203" pitchFamily="34" charset="0"/>
                <a:cs typeface="Segoe UI Semibold" panose="020B0502040204020203" pitchFamily="34" charset="0"/>
              </a:rPr>
              <a:t>100x</a:t>
            </a:r>
            <a:br>
              <a:rPr lang="en-US" sz="6119" b="1" dirty="0">
                <a:solidFill>
                  <a:prstClr val="black"/>
                </a:solidFill>
                <a:latin typeface="Segoe UI Semibold" panose="020B0702040204020203" pitchFamily="34" charset="0"/>
                <a:cs typeface="Segoe UI Semibold" panose="020B0702040204020203" pitchFamily="34" charset="0"/>
              </a:rPr>
            </a:br>
            <a:r>
              <a:rPr lang="en-US" sz="1632" b="1" dirty="0">
                <a:solidFill>
                  <a:prstClr val="black"/>
                </a:solidFill>
                <a:latin typeface="Segoe UI Semibold" panose="020B0702040204020203" pitchFamily="34" charset="0"/>
                <a:cs typeface="Segoe UI Semibold" panose="020B0702040204020203" pitchFamily="34" charset="0"/>
              </a:rPr>
              <a:t>performance gains with in-memory analytics</a:t>
            </a:r>
            <a:endParaRPr lang="en-US" sz="1836" b="1" dirty="0">
              <a:solidFill>
                <a:prstClr val="black"/>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24FDAAEF-2148-4C19-B3E1-A366F2C21E49}"/>
              </a:ext>
            </a:extLst>
          </p:cNvPr>
          <p:cNvGrpSpPr/>
          <p:nvPr/>
        </p:nvGrpSpPr>
        <p:grpSpPr>
          <a:xfrm>
            <a:off x="678009" y="4483963"/>
            <a:ext cx="1238857" cy="955653"/>
            <a:chOff x="5781728" y="5000077"/>
            <a:chExt cx="1214676" cy="937000"/>
          </a:xfrm>
        </p:grpSpPr>
        <p:sp>
          <p:nvSpPr>
            <p:cNvPr id="102" name="Freeform 100">
              <a:extLst>
                <a:ext uri="{FF2B5EF4-FFF2-40B4-BE49-F238E27FC236}">
                  <a16:creationId xmlns:a16="http://schemas.microsoft.com/office/drawing/2014/main" id="{2191BD41-CD98-4178-B52E-B24B11500455}"/>
                </a:ext>
              </a:extLst>
            </p:cNvPr>
            <p:cNvSpPr>
              <a:spLocks noChangeAspect="1"/>
            </p:cNvSpPr>
            <p:nvPr/>
          </p:nvSpPr>
          <p:spPr bwMode="auto">
            <a:xfrm>
              <a:off x="5781728" y="5000077"/>
              <a:ext cx="1084312" cy="68670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kern="0" dirty="0">
                <a:solidFill>
                  <a:srgbClr val="FFFFFF"/>
                </a:solidFill>
                <a:latin typeface="Segoe UI Light"/>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96DC5FE-BB9E-4176-B95C-5B6BD4F623DD}"/>
                </a:ext>
              </a:extLst>
            </p:cNvPr>
            <p:cNvSpPr/>
            <p:nvPr/>
          </p:nvSpPr>
          <p:spPr bwMode="auto">
            <a:xfrm>
              <a:off x="6006614" y="5234880"/>
              <a:ext cx="558526" cy="272135"/>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ln w="38100" cap="flat">
              <a:solidFill>
                <a:schemeClr val="accent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dirty="0">
                <a:solidFill>
                  <a:srgbClr val="000000"/>
                </a:solidFill>
                <a:latin typeface="Segoe UI"/>
              </a:endParaRPr>
            </a:p>
          </p:txBody>
        </p:sp>
        <p:grpSp>
          <p:nvGrpSpPr>
            <p:cNvPr id="83" name="Group 82">
              <a:extLst>
                <a:ext uri="{FF2B5EF4-FFF2-40B4-BE49-F238E27FC236}">
                  <a16:creationId xmlns:a16="http://schemas.microsoft.com/office/drawing/2014/main" id="{8166E329-68F2-4BBE-B5A0-582868E38127}"/>
                </a:ext>
              </a:extLst>
            </p:cNvPr>
            <p:cNvGrpSpPr/>
            <p:nvPr/>
          </p:nvGrpSpPr>
          <p:grpSpPr>
            <a:xfrm>
              <a:off x="6580924" y="5511310"/>
              <a:ext cx="415480" cy="425767"/>
              <a:chOff x="3459245" y="1581278"/>
              <a:chExt cx="4245144" cy="4350272"/>
            </a:xfrm>
          </p:grpSpPr>
          <p:sp useBgFill="1">
            <p:nvSpPr>
              <p:cNvPr id="90" name="Freeform: Shape 574">
                <a:extLst>
                  <a:ext uri="{FF2B5EF4-FFF2-40B4-BE49-F238E27FC236}">
                    <a16:creationId xmlns:a16="http://schemas.microsoft.com/office/drawing/2014/main" id="{C69A05DB-75C0-4438-BC91-8BAE83820B8E}"/>
                  </a:ext>
                </a:extLst>
              </p:cNvPr>
              <p:cNvSpPr/>
              <p:nvPr/>
            </p:nvSpPr>
            <p:spPr bwMode="auto">
              <a:xfrm>
                <a:off x="3788977" y="1961703"/>
                <a:ext cx="3637249" cy="3637122"/>
              </a:xfrm>
              <a:custGeom>
                <a:avLst/>
                <a:gdLst>
                  <a:gd name="connsiteX0" fmla="*/ 1818566 w 3637132"/>
                  <a:gd name="connsiteY0" fmla="*/ 0 h 3637122"/>
                  <a:gd name="connsiteX1" fmla="*/ 3494220 w 3637132"/>
                  <a:gd name="connsiteY1" fmla="*/ 1110695 h 3637122"/>
                  <a:gd name="connsiteX2" fmla="*/ 3515730 w 3637132"/>
                  <a:gd name="connsiteY2" fmla="*/ 1169464 h 3637122"/>
                  <a:gd name="connsiteX3" fmla="*/ 3313065 w 3637132"/>
                  <a:gd name="connsiteY3" fmla="*/ 1227711 h 3637122"/>
                  <a:gd name="connsiteX4" fmla="*/ 3433228 w 3637132"/>
                  <a:gd name="connsiteY4" fmla="*/ 1645807 h 3637122"/>
                  <a:gd name="connsiteX5" fmla="*/ 3621497 w 3637132"/>
                  <a:gd name="connsiteY5" fmla="*/ 1591698 h 3637122"/>
                  <a:gd name="connsiteX6" fmla="*/ 3627743 w 3637132"/>
                  <a:gd name="connsiteY6" fmla="*/ 1632624 h 3637122"/>
                  <a:gd name="connsiteX7" fmla="*/ 3637132 w 3637132"/>
                  <a:gd name="connsiteY7" fmla="*/ 1818561 h 3637122"/>
                  <a:gd name="connsiteX8" fmla="*/ 1818566 w 3637132"/>
                  <a:gd name="connsiteY8" fmla="*/ 3637122 h 3637122"/>
                  <a:gd name="connsiteX9" fmla="*/ 0 w 3637132"/>
                  <a:gd name="connsiteY9" fmla="*/ 1818561 h 3637122"/>
                  <a:gd name="connsiteX10" fmla="*/ 1818566 w 3637132"/>
                  <a:gd name="connsiteY10" fmla="*/ 0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10" fmla="*/ 3524668 w 3637132"/>
                  <a:gd name="connsiteY10" fmla="*/ 1737247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0" fmla="*/ 3621497 w 3637132"/>
                  <a:gd name="connsiteY0" fmla="*/ 15916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637132"/>
                  <a:gd name="connsiteY0" fmla="*/ 15535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769809"/>
                  <a:gd name="connsiteY0" fmla="*/ 1553598 h 3637122"/>
                  <a:gd name="connsiteX1" fmla="*/ 3627743 w 3769809"/>
                  <a:gd name="connsiteY1" fmla="*/ 1632624 h 3637122"/>
                  <a:gd name="connsiteX2" fmla="*/ 3637132 w 3769809"/>
                  <a:gd name="connsiteY2" fmla="*/ 1818561 h 3637122"/>
                  <a:gd name="connsiteX3" fmla="*/ 1818566 w 3769809"/>
                  <a:gd name="connsiteY3" fmla="*/ 3637122 h 3637122"/>
                  <a:gd name="connsiteX4" fmla="*/ 0 w 3769809"/>
                  <a:gd name="connsiteY4" fmla="*/ 1818561 h 3637122"/>
                  <a:gd name="connsiteX5" fmla="*/ 1818566 w 3769809"/>
                  <a:gd name="connsiteY5" fmla="*/ 0 h 3637122"/>
                  <a:gd name="connsiteX6" fmla="*/ 3494220 w 3769809"/>
                  <a:gd name="connsiteY6" fmla="*/ 1110695 h 3637122"/>
                  <a:gd name="connsiteX0" fmla="*/ 3607890 w 3637182"/>
                  <a:gd name="connsiteY0" fmla="*/ 1553598 h 3637122"/>
                  <a:gd name="connsiteX1" fmla="*/ 3627743 w 3637182"/>
                  <a:gd name="connsiteY1" fmla="*/ 1632624 h 3637122"/>
                  <a:gd name="connsiteX2" fmla="*/ 3637132 w 3637182"/>
                  <a:gd name="connsiteY2" fmla="*/ 1818561 h 3637122"/>
                  <a:gd name="connsiteX3" fmla="*/ 1818566 w 3637182"/>
                  <a:gd name="connsiteY3" fmla="*/ 3637122 h 3637122"/>
                  <a:gd name="connsiteX4" fmla="*/ 0 w 3637182"/>
                  <a:gd name="connsiteY4" fmla="*/ 1818561 h 3637122"/>
                  <a:gd name="connsiteX5" fmla="*/ 1818566 w 3637182"/>
                  <a:gd name="connsiteY5" fmla="*/ 0 h 3637122"/>
                  <a:gd name="connsiteX6" fmla="*/ 3494220 w 3637182"/>
                  <a:gd name="connsiteY6" fmla="*/ 1110695 h 3637122"/>
                  <a:gd name="connsiteX0" fmla="*/ 3607890 w 3637308"/>
                  <a:gd name="connsiteY0" fmla="*/ 1553598 h 3637122"/>
                  <a:gd name="connsiteX1" fmla="*/ 3627743 w 3637308"/>
                  <a:gd name="connsiteY1" fmla="*/ 1632624 h 3637122"/>
                  <a:gd name="connsiteX2" fmla="*/ 3637132 w 3637308"/>
                  <a:gd name="connsiteY2" fmla="*/ 1818561 h 3637122"/>
                  <a:gd name="connsiteX3" fmla="*/ 1818566 w 3637308"/>
                  <a:gd name="connsiteY3" fmla="*/ 3637122 h 3637122"/>
                  <a:gd name="connsiteX4" fmla="*/ 0 w 3637308"/>
                  <a:gd name="connsiteY4" fmla="*/ 1818561 h 3637122"/>
                  <a:gd name="connsiteX5" fmla="*/ 1818566 w 3637308"/>
                  <a:gd name="connsiteY5" fmla="*/ 0 h 3637122"/>
                  <a:gd name="connsiteX6" fmla="*/ 3494220 w 3637308"/>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768823"/>
                  <a:gd name="connsiteY0" fmla="*/ 1553598 h 3637122"/>
                  <a:gd name="connsiteX1" fmla="*/ 3622300 w 3768823"/>
                  <a:gd name="connsiteY1" fmla="*/ 1644870 h 3637122"/>
                  <a:gd name="connsiteX2" fmla="*/ 3637132 w 3768823"/>
                  <a:gd name="connsiteY2" fmla="*/ 1818561 h 3637122"/>
                  <a:gd name="connsiteX3" fmla="*/ 1818566 w 3768823"/>
                  <a:gd name="connsiteY3" fmla="*/ 3637122 h 3637122"/>
                  <a:gd name="connsiteX4" fmla="*/ 0 w 3768823"/>
                  <a:gd name="connsiteY4" fmla="*/ 1818561 h 3637122"/>
                  <a:gd name="connsiteX5" fmla="*/ 1818566 w 3768823"/>
                  <a:gd name="connsiteY5" fmla="*/ 0 h 3637122"/>
                  <a:gd name="connsiteX6" fmla="*/ 3494220 w 3768823"/>
                  <a:gd name="connsiteY6" fmla="*/ 1110695 h 3637122"/>
                  <a:gd name="connsiteX0" fmla="*/ 3607890 w 3763734"/>
                  <a:gd name="connsiteY0" fmla="*/ 1553598 h 3637122"/>
                  <a:gd name="connsiteX1" fmla="*/ 3637132 w 3763734"/>
                  <a:gd name="connsiteY1" fmla="*/ 1818561 h 3637122"/>
                  <a:gd name="connsiteX2" fmla="*/ 1818566 w 3763734"/>
                  <a:gd name="connsiteY2" fmla="*/ 3637122 h 3637122"/>
                  <a:gd name="connsiteX3" fmla="*/ 0 w 3763734"/>
                  <a:gd name="connsiteY3" fmla="*/ 1818561 h 3637122"/>
                  <a:gd name="connsiteX4" fmla="*/ 1818566 w 3763734"/>
                  <a:gd name="connsiteY4" fmla="*/ 0 h 3637122"/>
                  <a:gd name="connsiteX5" fmla="*/ 3494220 w 3763734"/>
                  <a:gd name="connsiteY5" fmla="*/ 1110695 h 3637122"/>
                  <a:gd name="connsiteX0" fmla="*/ 3607890 w 3638265"/>
                  <a:gd name="connsiteY0" fmla="*/ 1553598 h 3637122"/>
                  <a:gd name="connsiteX1" fmla="*/ 3637132 w 3638265"/>
                  <a:gd name="connsiteY1" fmla="*/ 1818561 h 3637122"/>
                  <a:gd name="connsiteX2" fmla="*/ 1818566 w 3638265"/>
                  <a:gd name="connsiteY2" fmla="*/ 3637122 h 3637122"/>
                  <a:gd name="connsiteX3" fmla="*/ 0 w 3638265"/>
                  <a:gd name="connsiteY3" fmla="*/ 1818561 h 3637122"/>
                  <a:gd name="connsiteX4" fmla="*/ 1818566 w 3638265"/>
                  <a:gd name="connsiteY4" fmla="*/ 0 h 3637122"/>
                  <a:gd name="connsiteX5" fmla="*/ 3494220 w 3638265"/>
                  <a:gd name="connsiteY5" fmla="*/ 1110695 h 3637122"/>
                  <a:gd name="connsiteX0" fmla="*/ 3607890 w 3637703"/>
                  <a:gd name="connsiteY0" fmla="*/ 1553598 h 3637122"/>
                  <a:gd name="connsiteX1" fmla="*/ 3637132 w 3637703"/>
                  <a:gd name="connsiteY1" fmla="*/ 1818561 h 3637122"/>
                  <a:gd name="connsiteX2" fmla="*/ 1818566 w 3637703"/>
                  <a:gd name="connsiteY2" fmla="*/ 3637122 h 3637122"/>
                  <a:gd name="connsiteX3" fmla="*/ 0 w 3637703"/>
                  <a:gd name="connsiteY3" fmla="*/ 1818561 h 3637122"/>
                  <a:gd name="connsiteX4" fmla="*/ 1818566 w 3637703"/>
                  <a:gd name="connsiteY4" fmla="*/ 0 h 3637122"/>
                  <a:gd name="connsiteX5" fmla="*/ 3494220 w 3637703"/>
                  <a:gd name="connsiteY5" fmla="*/ 1110695 h 3637122"/>
                  <a:gd name="connsiteX0" fmla="*/ 3607890 w 3640299"/>
                  <a:gd name="connsiteY0" fmla="*/ 1553598 h 3637122"/>
                  <a:gd name="connsiteX1" fmla="*/ 3637132 w 3640299"/>
                  <a:gd name="connsiteY1" fmla="*/ 1818561 h 3637122"/>
                  <a:gd name="connsiteX2" fmla="*/ 1818566 w 3640299"/>
                  <a:gd name="connsiteY2" fmla="*/ 3637122 h 3637122"/>
                  <a:gd name="connsiteX3" fmla="*/ 0 w 3640299"/>
                  <a:gd name="connsiteY3" fmla="*/ 1818561 h 3637122"/>
                  <a:gd name="connsiteX4" fmla="*/ 1818566 w 3640299"/>
                  <a:gd name="connsiteY4" fmla="*/ 0 h 3637122"/>
                  <a:gd name="connsiteX5" fmla="*/ 3494220 w 3640299"/>
                  <a:gd name="connsiteY5" fmla="*/ 1110695 h 3637122"/>
                  <a:gd name="connsiteX0" fmla="*/ 3607890 w 3638051"/>
                  <a:gd name="connsiteY0" fmla="*/ 1553598 h 3637122"/>
                  <a:gd name="connsiteX1" fmla="*/ 3637132 w 3638051"/>
                  <a:gd name="connsiteY1" fmla="*/ 1818561 h 3637122"/>
                  <a:gd name="connsiteX2" fmla="*/ 1818566 w 3638051"/>
                  <a:gd name="connsiteY2" fmla="*/ 3637122 h 3637122"/>
                  <a:gd name="connsiteX3" fmla="*/ 0 w 3638051"/>
                  <a:gd name="connsiteY3" fmla="*/ 1818561 h 3637122"/>
                  <a:gd name="connsiteX4" fmla="*/ 1818566 w 3638051"/>
                  <a:gd name="connsiteY4" fmla="*/ 0 h 3637122"/>
                  <a:gd name="connsiteX5" fmla="*/ 3494220 w 3638051"/>
                  <a:gd name="connsiteY5" fmla="*/ 1110695 h 3637122"/>
                  <a:gd name="connsiteX0" fmla="*/ 3607890 w 3638126"/>
                  <a:gd name="connsiteY0" fmla="*/ 1553598 h 3637122"/>
                  <a:gd name="connsiteX1" fmla="*/ 3637132 w 3638126"/>
                  <a:gd name="connsiteY1" fmla="*/ 1818561 h 3637122"/>
                  <a:gd name="connsiteX2" fmla="*/ 1818566 w 3638126"/>
                  <a:gd name="connsiteY2" fmla="*/ 3637122 h 3637122"/>
                  <a:gd name="connsiteX3" fmla="*/ 0 w 3638126"/>
                  <a:gd name="connsiteY3" fmla="*/ 1818561 h 3637122"/>
                  <a:gd name="connsiteX4" fmla="*/ 1818566 w 3638126"/>
                  <a:gd name="connsiteY4" fmla="*/ 0 h 3637122"/>
                  <a:gd name="connsiteX5" fmla="*/ 3494220 w 3638126"/>
                  <a:gd name="connsiteY5" fmla="*/ 1110695 h 3637122"/>
                  <a:gd name="connsiteX0" fmla="*/ 3607890 w 3637135"/>
                  <a:gd name="connsiteY0" fmla="*/ 1553598 h 3637122"/>
                  <a:gd name="connsiteX1" fmla="*/ 3637132 w 3637135"/>
                  <a:gd name="connsiteY1" fmla="*/ 1818561 h 3637122"/>
                  <a:gd name="connsiteX2" fmla="*/ 1818566 w 3637135"/>
                  <a:gd name="connsiteY2" fmla="*/ 3637122 h 3637122"/>
                  <a:gd name="connsiteX3" fmla="*/ 0 w 3637135"/>
                  <a:gd name="connsiteY3" fmla="*/ 1818561 h 3637122"/>
                  <a:gd name="connsiteX4" fmla="*/ 1818566 w 3637135"/>
                  <a:gd name="connsiteY4" fmla="*/ 0 h 3637122"/>
                  <a:gd name="connsiteX5" fmla="*/ 3494220 w 3637135"/>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7249" h="3637122">
                    <a:moveTo>
                      <a:pt x="3607890" y="1553598"/>
                    </a:moveTo>
                    <a:cubicBezTo>
                      <a:pt x="3612621" y="1574782"/>
                      <a:pt x="3634961" y="1628548"/>
                      <a:pt x="3637132" y="1818561"/>
                    </a:cubicBezTo>
                    <a:cubicBezTo>
                      <a:pt x="3648549" y="2817888"/>
                      <a:pt x="2822932" y="3637122"/>
                      <a:pt x="1818566" y="3637122"/>
                    </a:cubicBezTo>
                    <a:cubicBezTo>
                      <a:pt x="814200" y="3637122"/>
                      <a:pt x="0" y="2822925"/>
                      <a:pt x="0" y="1818561"/>
                    </a:cubicBezTo>
                    <a:cubicBezTo>
                      <a:pt x="0" y="814197"/>
                      <a:pt x="814200" y="0"/>
                      <a:pt x="1818566" y="0"/>
                    </a:cubicBezTo>
                    <a:cubicBezTo>
                      <a:pt x="2571841" y="0"/>
                      <a:pt x="3218147" y="457986"/>
                      <a:pt x="3494220" y="1110695"/>
                    </a:cubicBezTo>
                  </a:path>
                </a:pathLst>
              </a:custGeom>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noAutofit/>
              </a:bodyPr>
              <a:lstStyle/>
              <a:p>
                <a:pPr defTabSz="932597"/>
                <a:endParaRPr lang="en-US" sz="2040" dirty="0">
                  <a:gradFill>
                    <a:gsLst>
                      <a:gs pos="0">
                        <a:prstClr val="black"/>
                      </a:gs>
                      <a:gs pos="100000">
                        <a:prstClr val="black"/>
                      </a:gs>
                    </a:gsLst>
                    <a:lin ang="5400000" scaled="1"/>
                  </a:gradFill>
                  <a:latin typeface="Segoe UI"/>
                </a:endParaRPr>
              </a:p>
            </p:txBody>
          </p:sp>
          <p:sp>
            <p:nvSpPr>
              <p:cNvPr id="89" name="Freeform 22">
                <a:extLst>
                  <a:ext uri="{FF2B5EF4-FFF2-40B4-BE49-F238E27FC236}">
                    <a16:creationId xmlns:a16="http://schemas.microsoft.com/office/drawing/2014/main" id="{39BBA106-C56B-4C0F-8E68-CE3E0A0EA88B}"/>
                  </a:ext>
                </a:extLst>
              </p:cNvPr>
              <p:cNvSpPr>
                <a:spLocks/>
              </p:cNvSpPr>
              <p:nvPr/>
            </p:nvSpPr>
            <p:spPr bwMode="auto">
              <a:xfrm>
                <a:off x="5598003" y="2804124"/>
                <a:ext cx="726544" cy="1388394"/>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040" dirty="0">
                  <a:gradFill>
                    <a:gsLst>
                      <a:gs pos="0">
                        <a:prstClr val="black"/>
                      </a:gs>
                      <a:gs pos="100000">
                        <a:prstClr val="black"/>
                      </a:gs>
                    </a:gsLst>
                    <a:lin ang="5400000" scaled="1"/>
                  </a:gradFill>
                  <a:latin typeface="Segoe UI"/>
                </a:endParaRPr>
              </a:p>
            </p:txBody>
          </p:sp>
          <p:sp>
            <p:nvSpPr>
              <p:cNvPr id="91" name="Freeform 36">
                <a:extLst>
                  <a:ext uri="{FF2B5EF4-FFF2-40B4-BE49-F238E27FC236}">
                    <a16:creationId xmlns:a16="http://schemas.microsoft.com/office/drawing/2014/main" id="{D2353B6C-D5A4-42D7-BAF1-C992D6713C3F}"/>
                  </a:ext>
                </a:extLst>
              </p:cNvPr>
              <p:cNvSpPr>
                <a:spLocks/>
              </p:cNvSpPr>
              <p:nvPr/>
            </p:nvSpPr>
            <p:spPr bwMode="auto">
              <a:xfrm rot="13271894">
                <a:off x="7148049" y="3611545"/>
                <a:ext cx="556340" cy="565538"/>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040" dirty="0">
                  <a:gradFill>
                    <a:gsLst>
                      <a:gs pos="0">
                        <a:prstClr val="black"/>
                      </a:gs>
                      <a:gs pos="100000">
                        <a:prstClr val="black"/>
                      </a:gs>
                    </a:gsLst>
                    <a:lin ang="5400000" scaled="1"/>
                  </a:gradFill>
                  <a:latin typeface="Segoe UI"/>
                </a:endParaRPr>
              </a:p>
            </p:txBody>
          </p:sp>
          <p:sp>
            <p:nvSpPr>
              <p:cNvPr id="92" name="Oval 19">
                <a:extLst>
                  <a:ext uri="{FF2B5EF4-FFF2-40B4-BE49-F238E27FC236}">
                    <a16:creationId xmlns:a16="http://schemas.microsoft.com/office/drawing/2014/main" id="{C3B858CF-AD75-4A9C-AA32-DF278EA94144}"/>
                  </a:ext>
                </a:extLst>
              </p:cNvPr>
              <p:cNvSpPr>
                <a:spLocks noChangeArrowheads="1"/>
              </p:cNvSpPr>
              <p:nvPr/>
            </p:nvSpPr>
            <p:spPr bwMode="auto">
              <a:xfrm>
                <a:off x="5257822" y="1581278"/>
                <a:ext cx="699466" cy="699469"/>
              </a:xfrm>
              <a:prstGeom prst="ellipse">
                <a:avLst/>
              </a:prstGeom>
              <a:solidFill>
                <a:schemeClr val="accent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dirty="0">
                  <a:gradFill>
                    <a:gsLst>
                      <a:gs pos="0">
                        <a:prstClr val="black"/>
                      </a:gs>
                      <a:gs pos="100000">
                        <a:prstClr val="black"/>
                      </a:gs>
                    </a:gsLst>
                    <a:lin ang="5400000" scaled="1"/>
                  </a:gradFill>
                  <a:latin typeface="Segoe UI"/>
                </a:endParaRPr>
              </a:p>
            </p:txBody>
          </p:sp>
          <p:sp>
            <p:nvSpPr>
              <p:cNvPr id="93" name="Oval 20">
                <a:extLst>
                  <a:ext uri="{FF2B5EF4-FFF2-40B4-BE49-F238E27FC236}">
                    <a16:creationId xmlns:a16="http://schemas.microsoft.com/office/drawing/2014/main" id="{D24E7377-763B-4311-ACC1-50E840006E8E}"/>
                  </a:ext>
                </a:extLst>
              </p:cNvPr>
              <p:cNvSpPr>
                <a:spLocks noChangeArrowheads="1"/>
              </p:cNvSpPr>
              <p:nvPr/>
            </p:nvSpPr>
            <p:spPr bwMode="auto">
              <a:xfrm>
                <a:off x="3459245" y="3379843"/>
                <a:ext cx="699466" cy="699469"/>
              </a:xfrm>
              <a:prstGeom prst="ellipse">
                <a:avLst/>
              </a:prstGeom>
              <a:solidFill>
                <a:schemeClr val="accent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dirty="0">
                  <a:gradFill>
                    <a:gsLst>
                      <a:gs pos="0">
                        <a:prstClr val="black"/>
                      </a:gs>
                      <a:gs pos="100000">
                        <a:prstClr val="black"/>
                      </a:gs>
                    </a:gsLst>
                    <a:lin ang="5400000" scaled="1"/>
                  </a:gradFill>
                  <a:latin typeface="Segoe UI"/>
                </a:endParaRPr>
              </a:p>
            </p:txBody>
          </p:sp>
          <p:sp>
            <p:nvSpPr>
              <p:cNvPr id="94" name="Oval 21">
                <a:extLst>
                  <a:ext uri="{FF2B5EF4-FFF2-40B4-BE49-F238E27FC236}">
                    <a16:creationId xmlns:a16="http://schemas.microsoft.com/office/drawing/2014/main" id="{567A2BF4-13AE-44BC-9F23-7C3315999A79}"/>
                  </a:ext>
                </a:extLst>
              </p:cNvPr>
              <p:cNvSpPr>
                <a:spLocks noChangeArrowheads="1"/>
              </p:cNvSpPr>
              <p:nvPr/>
            </p:nvSpPr>
            <p:spPr bwMode="auto">
              <a:xfrm>
                <a:off x="5257812" y="5232081"/>
                <a:ext cx="699466" cy="699469"/>
              </a:xfrm>
              <a:prstGeom prst="ellipse">
                <a:avLst/>
              </a:prstGeom>
              <a:solidFill>
                <a:schemeClr val="accent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dirty="0">
                  <a:gradFill>
                    <a:gsLst>
                      <a:gs pos="0">
                        <a:prstClr val="black"/>
                      </a:gs>
                      <a:gs pos="100000">
                        <a:prstClr val="black"/>
                      </a:gs>
                    </a:gsLst>
                    <a:lin ang="5400000" scaled="1"/>
                  </a:gradFill>
                  <a:latin typeface="Segoe UI"/>
                </a:endParaRPr>
              </a:p>
            </p:txBody>
          </p:sp>
        </p:grpSp>
      </p:grpSp>
      <p:grpSp>
        <p:nvGrpSpPr>
          <p:cNvPr id="42" name="Group 41">
            <a:extLst>
              <a:ext uri="{FF2B5EF4-FFF2-40B4-BE49-F238E27FC236}">
                <a16:creationId xmlns:a16="http://schemas.microsoft.com/office/drawing/2014/main" id="{003EAFCF-DFB3-457E-96B2-5E1C354BC941}"/>
              </a:ext>
            </a:extLst>
          </p:cNvPr>
          <p:cNvGrpSpPr/>
          <p:nvPr/>
        </p:nvGrpSpPr>
        <p:grpSpPr>
          <a:xfrm>
            <a:off x="749300" y="5854700"/>
            <a:ext cx="914400" cy="876300"/>
            <a:chOff x="8761224" y="5337674"/>
            <a:chExt cx="854772" cy="827284"/>
          </a:xfrm>
        </p:grpSpPr>
        <p:sp>
          <p:nvSpPr>
            <p:cNvPr id="43" name="Freeform 182">
              <a:extLst>
                <a:ext uri="{FF2B5EF4-FFF2-40B4-BE49-F238E27FC236}">
                  <a16:creationId xmlns:a16="http://schemas.microsoft.com/office/drawing/2014/main" id="{114144BE-A00A-4B99-A3EF-7A2CF7D0973C}"/>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Freeform 121">
              <a:extLst>
                <a:ext uri="{FF2B5EF4-FFF2-40B4-BE49-F238E27FC236}">
                  <a16:creationId xmlns:a16="http://schemas.microsoft.com/office/drawing/2014/main" id="{F757F912-348C-44C3-B806-8E53D8B0CAB8}"/>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chemeClr val="accent2"/>
            </a:solidFill>
            <a:ln>
              <a:noFill/>
            </a:ln>
            <a:extLst/>
          </p:spPr>
          <p:txBody>
            <a:bodyPr vert="horz" wrap="square" lIns="93264" tIns="46632" rIns="93264" bIns="46632" numCol="1" anchor="t" anchorCtr="0" compatLnSpc="1">
              <a:prstTxWarp prst="textNoShape">
                <a:avLst/>
              </a:prstTxWarp>
            </a:bodyPr>
            <a:lstStyle/>
            <a:p>
              <a:pPr defTabSz="932563"/>
              <a:endParaRPr lang="en-US" dirty="0">
                <a:solidFill>
                  <a:srgbClr val="000000"/>
                </a:solidFill>
                <a:latin typeface="Segoe UI"/>
              </a:endParaRPr>
            </a:p>
          </p:txBody>
        </p:sp>
      </p:grpSp>
      <p:sp>
        <p:nvSpPr>
          <p:cNvPr id="45" name="TextBox 44">
            <a:extLst>
              <a:ext uri="{FF2B5EF4-FFF2-40B4-BE49-F238E27FC236}">
                <a16:creationId xmlns:a16="http://schemas.microsoft.com/office/drawing/2014/main" id="{FE7D0940-200B-41B8-9C37-F2172410DAB0}"/>
              </a:ext>
            </a:extLst>
          </p:cNvPr>
          <p:cNvSpPr txBox="1"/>
          <p:nvPr/>
        </p:nvSpPr>
        <p:spPr>
          <a:xfrm>
            <a:off x="2234015" y="5947202"/>
            <a:ext cx="4460012" cy="657424"/>
          </a:xfrm>
          <a:prstGeom prst="rect">
            <a:avLst/>
          </a:prstGeom>
          <a:noFill/>
        </p:spPr>
        <p:txBody>
          <a:bodyPr wrap="square" rtlCol="0">
            <a:spAutoFit/>
          </a:bodyPr>
          <a:lstStyle/>
          <a:p>
            <a:pPr defTabSz="932597">
              <a:defRPr/>
            </a:pPr>
            <a:r>
              <a:rPr lang="en-US" sz="2040" dirty="0">
                <a:solidFill>
                  <a:srgbClr val="0078D7"/>
                </a:solidFill>
                <a:latin typeface="Segoe UI Semibold" panose="020B0502040204020203" pitchFamily="34" charset="0"/>
                <a:cs typeface="Segoe UI Semibold" panose="020B0502040204020203" pitchFamily="34" charset="0"/>
              </a:rPr>
              <a:t>100TB +</a:t>
            </a:r>
          </a:p>
          <a:p>
            <a:pPr defTabSz="932597">
              <a:defRPr/>
            </a:pPr>
            <a:r>
              <a:rPr lang="en-US" sz="1632" b="1" dirty="0">
                <a:solidFill>
                  <a:prstClr val="black"/>
                </a:solidFill>
                <a:latin typeface="Segoe UI Semibold" panose="020B0702040204020203" pitchFamily="34" charset="0"/>
                <a:cs typeface="Segoe UI Semibold" panose="020B0702040204020203" pitchFamily="34" charset="0"/>
              </a:rPr>
              <a:t>Auto scaling up to 100TB with Hyperscale </a:t>
            </a:r>
          </a:p>
        </p:txBody>
      </p:sp>
    </p:spTree>
    <p:extLst>
      <p:ext uri="{BB962C8B-B14F-4D97-AF65-F5344CB8AC3E}">
        <p14:creationId xmlns:p14="http://schemas.microsoft.com/office/powerpoint/2010/main" val="54172744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1" y="445574"/>
            <a:ext cx="4596574" cy="1661993"/>
          </a:xfrm>
        </p:spPr>
        <p:txBody>
          <a:bodyPr/>
          <a:lstStyle/>
          <a:p>
            <a:r>
              <a:rPr lang="en-US" sz="3600" dirty="0"/>
              <a:t>User Database File Layout Considerations</a:t>
            </a:r>
          </a:p>
        </p:txBody>
      </p:sp>
      <p:sp>
        <p:nvSpPr>
          <p:cNvPr id="6" name="Content Placeholder 2">
            <a:extLst>
              <a:ext uri="{FF2B5EF4-FFF2-40B4-BE49-F238E27FC236}">
                <a16:creationId xmlns:a16="http://schemas.microsoft.com/office/drawing/2014/main" id="{3B04E311-F9CD-404B-9953-D86FE8CA282B}"/>
              </a:ext>
            </a:extLst>
          </p:cNvPr>
          <p:cNvSpPr txBox="1">
            <a:spLocks/>
          </p:cNvSpPr>
          <p:nvPr/>
        </p:nvSpPr>
        <p:spPr>
          <a:xfrm>
            <a:off x="5631040" y="414490"/>
            <a:ext cx="6770011" cy="6286437"/>
          </a:xfrm>
          <a:prstGeom prst="rect">
            <a:avLst/>
          </a:prstGeom>
        </p:spPr>
        <p:txBody>
          <a:bodyPr vert="horz" wrap="square" lIns="0" tIns="91440" rIns="146304" bIns="91440" rtlCol="0">
            <a:normAutofit fontScale="40000" lnSpcReduction="20000"/>
          </a:bodyPr>
          <a:lstStyle>
            <a:lvl1pPr marL="0" marR="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sz="20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bg1"/>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b="1" kern="1200" spc="0" baseline="0">
                <a:solidFill>
                  <a:schemeClr val="bg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spcBef>
                <a:spcPts val="204"/>
              </a:spcBef>
              <a:spcAft>
                <a:spcPts val="1224"/>
              </a:spcAft>
            </a:pPr>
            <a:r>
              <a:rPr lang="en-US" sz="3400" b="1" spc="102" dirty="0">
                <a:solidFill>
                  <a:schemeClr val="tx1"/>
                </a:solidFill>
                <a:latin typeface="Segoe UI Semibold" panose="020B0702040204020203" pitchFamily="34" charset="0"/>
                <a:cs typeface="Segoe UI Semibold" panose="020B0702040204020203" pitchFamily="34" charset="0"/>
              </a:rPr>
              <a:t>Data file default initial size is 16MB with 16MB auto growth</a:t>
            </a:r>
          </a:p>
          <a:p>
            <a:pPr>
              <a:lnSpc>
                <a:spcPct val="110000"/>
              </a:lnSpc>
              <a:spcBef>
                <a:spcPts val="204"/>
              </a:spcBef>
              <a:spcAft>
                <a:spcPts val="1224"/>
              </a:spcAft>
            </a:pPr>
            <a:r>
              <a:rPr lang="en-US" sz="3400" spc="102" dirty="0">
                <a:solidFill>
                  <a:schemeClr val="tx1"/>
                </a:solidFill>
                <a:latin typeface="+mn-lt"/>
                <a:cs typeface="Segoe UI Semibold" panose="020B0702040204020203" pitchFamily="34" charset="0"/>
              </a:rPr>
              <a:t>These can and should be adjusted for your workload</a:t>
            </a:r>
          </a:p>
          <a:p>
            <a:pPr>
              <a:lnSpc>
                <a:spcPct val="110000"/>
              </a:lnSpc>
              <a:spcBef>
                <a:spcPts val="204"/>
              </a:spcBef>
              <a:spcAft>
                <a:spcPts val="1224"/>
              </a:spcAft>
            </a:pPr>
            <a:r>
              <a:rPr lang="en-US" sz="3400" spc="102" dirty="0">
                <a:solidFill>
                  <a:schemeClr val="tx1"/>
                </a:solidFill>
                <a:latin typeface="+mn-lt"/>
                <a:cs typeface="Segoe UI Semibold" panose="020B0702040204020203" pitchFamily="34" charset="0"/>
              </a:rPr>
              <a:t>File size limit is 8TB in General Purpose</a:t>
            </a:r>
          </a:p>
          <a:p>
            <a:pPr>
              <a:lnSpc>
                <a:spcPct val="110000"/>
              </a:lnSpc>
              <a:spcBef>
                <a:spcPts val="204"/>
              </a:spcBef>
              <a:spcAft>
                <a:spcPts val="1224"/>
              </a:spcAft>
            </a:pPr>
            <a:endParaRPr lang="en-US" sz="3400" b="1" spc="102" dirty="0">
              <a:solidFill>
                <a:srgbClr val="0070C0"/>
              </a:solidFill>
              <a:latin typeface="Segoe UI Semibold" panose="020B0702040204020203" pitchFamily="34" charset="0"/>
              <a:cs typeface="Segoe UI Semibold" panose="020B0702040204020203" pitchFamily="34" charset="0"/>
            </a:endParaRPr>
          </a:p>
          <a:p>
            <a:pPr>
              <a:lnSpc>
                <a:spcPct val="110000"/>
              </a:lnSpc>
              <a:spcBef>
                <a:spcPts val="204"/>
              </a:spcBef>
              <a:spcAft>
                <a:spcPts val="1224"/>
              </a:spcAft>
            </a:pPr>
            <a:r>
              <a:rPr lang="en-US" sz="3400" b="1" spc="102" dirty="0">
                <a:solidFill>
                  <a:schemeClr val="tx1"/>
                </a:solidFill>
                <a:latin typeface="Segoe UI Semibold" panose="020B0702040204020203" pitchFamily="34" charset="0"/>
                <a:cs typeface="Segoe UI Semibold" panose="020B0702040204020203" pitchFamily="34" charset="0"/>
              </a:rPr>
              <a:t>Log file default initial size is 8MB with 16MB auto growth</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This can and should be adjusted for your workload</a:t>
            </a:r>
          </a:p>
          <a:p>
            <a:pPr>
              <a:lnSpc>
                <a:spcPct val="110000"/>
              </a:lnSpc>
              <a:spcBef>
                <a:spcPts val="204"/>
              </a:spcBef>
              <a:spcAft>
                <a:spcPts val="1224"/>
              </a:spcAft>
            </a:pPr>
            <a:endParaRPr lang="en-US" sz="3400" b="1" spc="102" dirty="0">
              <a:solidFill>
                <a:srgbClr val="0070C0"/>
              </a:solidFill>
              <a:latin typeface="Segoe UI Semibold" panose="020B0702040204020203" pitchFamily="34" charset="0"/>
              <a:cs typeface="Segoe UI Semibold" panose="020B0702040204020203" pitchFamily="34" charset="0"/>
            </a:endParaRPr>
          </a:p>
          <a:p>
            <a:pPr>
              <a:lnSpc>
                <a:spcPct val="110000"/>
              </a:lnSpc>
              <a:spcBef>
                <a:spcPts val="204"/>
              </a:spcBef>
              <a:spcAft>
                <a:spcPts val="1224"/>
              </a:spcAft>
            </a:pPr>
            <a:r>
              <a:rPr lang="en-US" sz="3400" b="1" spc="102" dirty="0">
                <a:solidFill>
                  <a:schemeClr val="tx1"/>
                </a:solidFill>
                <a:latin typeface="Segoe UI Semibold" panose="020B0702040204020203" pitchFamily="34" charset="0"/>
                <a:cs typeface="Segoe UI Semibold" panose="020B0702040204020203" pitchFamily="34" charset="0"/>
              </a:rPr>
              <a:t>Additional data files/filegroups can be added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Only using an ALTER DATABASE statement and the FILENAME clause is not permitted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Paths and File Names are chosen for you</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Different from Azure SQL Database where additional files are not allowed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Multiple log files are not supported (and should not be needed)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A backup with multiple files/filegroups can be restored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Each user database has a FILESTREAM filegroup for In-Memory OLTP checkpoint files</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Multiple log files are not supported (and should not be needed)</a:t>
            </a:r>
          </a:p>
          <a:p>
            <a:pPr lvl="1"/>
            <a:endParaRPr lang="en-US" dirty="0"/>
          </a:p>
        </p:txBody>
      </p:sp>
    </p:spTree>
    <p:extLst>
      <p:ext uri="{BB962C8B-B14F-4D97-AF65-F5344CB8AC3E}">
        <p14:creationId xmlns:p14="http://schemas.microsoft.com/office/powerpoint/2010/main" val="422641207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097" y="711544"/>
            <a:ext cx="4408684" cy="1130053"/>
          </a:xfrm>
        </p:spPr>
        <p:txBody>
          <a:bodyPr/>
          <a:lstStyle/>
          <a:p>
            <a:r>
              <a:rPr lang="en-US" sz="3600" dirty="0" err="1"/>
              <a:t>Tempdb</a:t>
            </a:r>
            <a:r>
              <a:rPr lang="en-US" sz="3600" dirty="0"/>
              <a:t> Data File Considerations</a:t>
            </a:r>
          </a:p>
        </p:txBody>
      </p:sp>
      <p:sp>
        <p:nvSpPr>
          <p:cNvPr id="6" name="Title 1">
            <a:extLst>
              <a:ext uri="{FF2B5EF4-FFF2-40B4-BE49-F238E27FC236}">
                <a16:creationId xmlns:a16="http://schemas.microsoft.com/office/drawing/2014/main" id="{ABEF8118-83BA-4E6B-879B-44C8C393AB90}"/>
              </a:ext>
            </a:extLst>
          </p:cNvPr>
          <p:cNvSpPr txBox="1">
            <a:spLocks/>
          </p:cNvSpPr>
          <p:nvPr/>
        </p:nvSpPr>
        <p:spPr>
          <a:xfrm>
            <a:off x="5723152" y="633249"/>
            <a:ext cx="6712441" cy="61160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32" b="1" spc="102" dirty="0" err="1">
                <a:solidFill>
                  <a:schemeClr val="tx1"/>
                </a:solidFill>
                <a:latin typeface="Segoe UI Semibold" panose="020B0702040204020203" pitchFamily="34" charset="0"/>
                <a:cs typeface="Segoe UI Semibold" panose="020B0702040204020203" pitchFamily="34" charset="0"/>
              </a:rPr>
              <a:t>Tempdb</a:t>
            </a:r>
            <a:r>
              <a:rPr lang="en-US" sz="1632" b="1" spc="102" dirty="0">
                <a:solidFill>
                  <a:schemeClr val="tx1"/>
                </a:solidFill>
                <a:latin typeface="Segoe UI Semibold" panose="020B0702040204020203" pitchFamily="34" charset="0"/>
                <a:cs typeface="Segoe UI Semibold" panose="020B0702040204020203" pitchFamily="34" charset="0"/>
              </a:rPr>
              <a:t> Tuning Options</a:t>
            </a:r>
          </a:p>
          <a:p>
            <a:r>
              <a:rPr lang="en-US" sz="1224" spc="102" dirty="0">
                <a:latin typeface="Segoe UI Semilight" panose="020B0402040204020203" pitchFamily="34" charset="0"/>
                <a:cs typeface="Segoe UI Semilight" panose="020B0402040204020203" pitchFamily="34" charset="0"/>
              </a:rPr>
              <a:t>Multiple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data files are created automatically </a:t>
            </a:r>
          </a:p>
          <a:p>
            <a:r>
              <a:rPr lang="en-US" sz="1224" spc="102" dirty="0">
                <a:latin typeface="Segoe UI Semilight" panose="020B0402040204020203" pitchFamily="34" charset="0"/>
                <a:cs typeface="Segoe UI Semilight" panose="020B0402040204020203" pitchFamily="34" charset="0"/>
              </a:rPr>
              <a:t>Default data file and log file sizes are 16MB</a:t>
            </a:r>
          </a:p>
          <a:p>
            <a:r>
              <a:rPr lang="en-US" sz="1224" spc="102" dirty="0">
                <a:latin typeface="Segoe UI Semilight" panose="020B0402040204020203" pitchFamily="34" charset="0"/>
                <a:cs typeface="Segoe UI Semilight" panose="020B0402040204020203" pitchFamily="34" charset="0"/>
              </a:rPr>
              <a:t>These can and should be adjusted for your workload</a:t>
            </a:r>
          </a:p>
          <a:p>
            <a:r>
              <a:rPr lang="en-US" sz="1224" spc="102" dirty="0">
                <a:latin typeface="Segoe UI Semilight" panose="020B0402040204020203" pitchFamily="34" charset="0"/>
                <a:cs typeface="Segoe UI Semilight" panose="020B0402040204020203" pitchFamily="34" charset="0"/>
              </a:rPr>
              <a:t>Default auto-growth for data files is set to 256MB </a:t>
            </a:r>
          </a:p>
          <a:p>
            <a:r>
              <a:rPr lang="en-US" sz="1224" spc="102" dirty="0">
                <a:latin typeface="Segoe UI Semilight" panose="020B0402040204020203" pitchFamily="34" charset="0"/>
                <a:cs typeface="Segoe UI Semilight" panose="020B0402040204020203" pitchFamily="34" charset="0"/>
              </a:rPr>
              <a:t>This can be adjusted for your workload if needed</a:t>
            </a:r>
          </a:p>
          <a:p>
            <a:r>
              <a:rPr lang="en-US" sz="1224" spc="102" dirty="0">
                <a:latin typeface="Segoe UI Semilight" panose="020B0402040204020203" pitchFamily="34" charset="0"/>
                <a:cs typeface="Segoe UI Semilight" panose="020B0402040204020203" pitchFamily="34" charset="0"/>
              </a:rPr>
              <a:t>Default auto-growth for the log file is set to 64MB</a:t>
            </a:r>
          </a:p>
          <a:p>
            <a:r>
              <a:rPr lang="en-US" sz="1224" spc="102" dirty="0">
                <a:latin typeface="Segoe UI Semilight" panose="020B0402040204020203" pitchFamily="34" charset="0"/>
                <a:cs typeface="Segoe UI Semilight" panose="020B0402040204020203" pitchFamily="34" charset="0"/>
              </a:rPr>
              <a:t>This can be adjusted for your workload if needed</a:t>
            </a:r>
          </a:p>
          <a:p>
            <a:endParaRPr lang="en-US" sz="1428" spc="102" dirty="0">
              <a:latin typeface="Segoe UI Semilight" panose="020B0402040204020203" pitchFamily="34" charset="0"/>
              <a:cs typeface="Segoe UI Semilight" panose="020B0402040204020203" pitchFamily="34" charset="0"/>
            </a:endParaRPr>
          </a:p>
          <a:p>
            <a:r>
              <a:rPr lang="en-US" sz="1632" b="1" spc="102" dirty="0">
                <a:solidFill>
                  <a:schemeClr val="tx1"/>
                </a:solidFill>
                <a:latin typeface="Segoe UI Semibold" panose="020B0702040204020203" pitchFamily="34" charset="0"/>
                <a:cs typeface="Segoe UI Semibold" panose="020B0702040204020203" pitchFamily="34" charset="0"/>
              </a:rPr>
              <a:t>Additional </a:t>
            </a:r>
            <a:r>
              <a:rPr lang="en-US" sz="1632" b="1" spc="102" dirty="0" err="1">
                <a:solidFill>
                  <a:schemeClr val="tx1"/>
                </a:solidFill>
                <a:latin typeface="Segoe UI Semibold" panose="020B0702040204020203" pitchFamily="34" charset="0"/>
                <a:cs typeface="Segoe UI Semibold" panose="020B0702040204020203" pitchFamily="34" charset="0"/>
              </a:rPr>
              <a:t>tempdb</a:t>
            </a:r>
            <a:r>
              <a:rPr lang="en-US" sz="1632" b="1" spc="102" dirty="0">
                <a:solidFill>
                  <a:schemeClr val="tx1"/>
                </a:solidFill>
                <a:latin typeface="Segoe UI Semibold" panose="020B0702040204020203" pitchFamily="34" charset="0"/>
                <a:cs typeface="Segoe UI Semibold" panose="020B0702040204020203" pitchFamily="34" charset="0"/>
              </a:rPr>
              <a:t> data files can be created if needed</a:t>
            </a:r>
          </a:p>
          <a:p>
            <a:r>
              <a:rPr lang="en-US" sz="1224" spc="102" dirty="0">
                <a:latin typeface="Segoe UI Semilight" panose="020B0402040204020203" pitchFamily="34" charset="0"/>
                <a:cs typeface="Segoe UI Semilight" panose="020B0402040204020203" pitchFamily="34" charset="0"/>
              </a:rPr>
              <a:t>Files can only be created using an ALTER DATABASE statement and the FILENAME clause is not permitted</a:t>
            </a:r>
          </a:p>
          <a:p>
            <a:endParaRPr lang="en-US" sz="1428" spc="102" dirty="0">
              <a:latin typeface="Segoe UI Semilight" panose="020B0402040204020203" pitchFamily="34" charset="0"/>
              <a:cs typeface="Segoe UI Semilight" panose="020B0402040204020203" pitchFamily="34" charset="0"/>
            </a:endParaRPr>
          </a:p>
          <a:p>
            <a:r>
              <a:rPr lang="en-US" sz="1632" b="1" spc="102" dirty="0">
                <a:solidFill>
                  <a:schemeClr val="tx1"/>
                </a:solidFill>
                <a:latin typeface="Segoe UI Semibold" panose="020B0702040204020203" pitchFamily="34" charset="0"/>
                <a:cs typeface="Segoe UI Semibold" panose="020B0702040204020203" pitchFamily="34" charset="0"/>
              </a:rPr>
              <a:t>Well-known </a:t>
            </a:r>
            <a:r>
              <a:rPr lang="en-US" sz="1632" b="1" spc="102" dirty="0" err="1">
                <a:solidFill>
                  <a:schemeClr val="tx1"/>
                </a:solidFill>
                <a:latin typeface="Segoe UI Semibold" panose="020B0702040204020203" pitchFamily="34" charset="0"/>
                <a:cs typeface="Segoe UI Semibold" panose="020B0702040204020203" pitchFamily="34" charset="0"/>
              </a:rPr>
              <a:t>tempdb</a:t>
            </a:r>
            <a:r>
              <a:rPr lang="en-US" sz="1632" b="1" spc="102" dirty="0">
                <a:solidFill>
                  <a:schemeClr val="tx1"/>
                </a:solidFill>
                <a:latin typeface="Segoe UI Semibold" panose="020B0702040204020203" pitchFamily="34" charset="0"/>
                <a:cs typeface="Segoe UI Semibold" panose="020B0702040204020203" pitchFamily="34" charset="0"/>
              </a:rPr>
              <a:t> tuning ‘fixes’ are on by default</a:t>
            </a:r>
          </a:p>
          <a:p>
            <a:r>
              <a:rPr lang="en-US" sz="1224" spc="102" dirty="0">
                <a:latin typeface="Segoe UI Semilight" panose="020B0402040204020203" pitchFamily="34" charset="0"/>
                <a:cs typeface="Segoe UI Semilight" panose="020B0402040204020203" pitchFamily="34" charset="0"/>
              </a:rPr>
              <a:t>Data files auto-grow at the same time </a:t>
            </a:r>
          </a:p>
          <a:p>
            <a:r>
              <a:rPr lang="en-US" sz="1224" spc="102" dirty="0">
                <a:latin typeface="Segoe UI Semilight" panose="020B0402040204020203" pitchFamily="34" charset="0"/>
                <a:cs typeface="Segoe UI Semilight" panose="020B0402040204020203" pitchFamily="34" charset="0"/>
              </a:rPr>
              <a:t>Single-page allocations disabled </a:t>
            </a:r>
          </a:p>
          <a:p>
            <a:r>
              <a:rPr lang="en-US" sz="1224" spc="102" dirty="0">
                <a:latin typeface="Segoe UI Semilight" panose="020B0402040204020203" pitchFamily="34" charset="0"/>
                <a:cs typeface="Segoe UI Semilight" panose="020B0402040204020203" pitchFamily="34" charset="0"/>
              </a:rPr>
              <a:t>This default behavior was introduced in SQL Server 2016 for on-premises</a:t>
            </a:r>
          </a:p>
          <a:p>
            <a:endParaRPr lang="en-US" sz="1428" spc="102" dirty="0">
              <a:latin typeface="Segoe UI Semilight" panose="020B0402040204020203" pitchFamily="34" charset="0"/>
              <a:cs typeface="Segoe UI Semilight" panose="020B0402040204020203" pitchFamily="34" charset="0"/>
            </a:endParaRPr>
          </a:p>
          <a:p>
            <a:r>
              <a:rPr lang="en-US" sz="1632" b="1" spc="102" dirty="0" err="1">
                <a:solidFill>
                  <a:schemeClr val="tx1"/>
                </a:solidFill>
                <a:latin typeface="Segoe UI Semibold" panose="020B0702040204020203" pitchFamily="34" charset="0"/>
                <a:cs typeface="Segoe UI Semibold" panose="020B0702040204020203" pitchFamily="34" charset="0"/>
              </a:rPr>
              <a:t>Tempdb</a:t>
            </a:r>
            <a:r>
              <a:rPr lang="en-US" sz="1632" b="1" spc="102" dirty="0">
                <a:solidFill>
                  <a:schemeClr val="tx1"/>
                </a:solidFill>
                <a:latin typeface="Segoe UI Semibold" panose="020B0702040204020203" pitchFamily="34" charset="0"/>
                <a:cs typeface="Segoe UI Semibold" panose="020B0702040204020203" pitchFamily="34" charset="0"/>
              </a:rPr>
              <a:t> Resizing</a:t>
            </a:r>
          </a:p>
          <a:p>
            <a:r>
              <a:rPr lang="en-US" sz="1224" spc="102" dirty="0">
                <a:latin typeface="Segoe UI Semilight" panose="020B0402040204020203" pitchFamily="34" charset="0"/>
                <a:cs typeface="Segoe UI Semilight" panose="020B0402040204020203" pitchFamily="34" charset="0"/>
              </a:rPr>
              <a:t>Sometimes necessary to resize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after excessive growth</a:t>
            </a:r>
          </a:p>
          <a:p>
            <a:r>
              <a:rPr lang="en-US" sz="1224" spc="102" dirty="0">
                <a:latin typeface="Segoe UI Semilight" panose="020B0402040204020203" pitchFamily="34" charset="0"/>
                <a:cs typeface="Segoe UI Semilight" panose="020B0402040204020203" pitchFamily="34" charset="0"/>
              </a:rPr>
              <a:t>E.g. from a runaway query with a large memory spill to </a:t>
            </a:r>
            <a:r>
              <a:rPr lang="en-US" sz="1224" spc="102" dirty="0" err="1">
                <a:latin typeface="Segoe UI Semilight" panose="020B0402040204020203" pitchFamily="34" charset="0"/>
                <a:cs typeface="Segoe UI Semilight" panose="020B0402040204020203" pitchFamily="34" charset="0"/>
              </a:rPr>
              <a:t>tempdb</a:t>
            </a:r>
            <a:endParaRPr lang="en-US" sz="1224" spc="102" dirty="0">
              <a:latin typeface="Segoe UI Semilight" panose="020B0402040204020203" pitchFamily="34" charset="0"/>
              <a:cs typeface="Segoe UI Semilight" panose="020B0402040204020203" pitchFamily="34" charset="0"/>
            </a:endParaRPr>
          </a:p>
          <a:p>
            <a:r>
              <a:rPr lang="en-US" sz="1224" spc="102" dirty="0">
                <a:latin typeface="Segoe UI Semilight" panose="020B0402040204020203" pitchFamily="34" charset="0"/>
                <a:cs typeface="Segoe UI Semilight" panose="020B0402040204020203" pitchFamily="34" charset="0"/>
              </a:rPr>
              <a:t>The SQL Server Service cannot be restarted manually to make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resize back to the configured size</a:t>
            </a:r>
          </a:p>
          <a:p>
            <a:r>
              <a:rPr lang="en-US" sz="1224" spc="102" dirty="0">
                <a:latin typeface="Segoe UI Semilight" panose="020B0402040204020203" pitchFamily="34" charset="0"/>
                <a:cs typeface="Segoe UI Semilight" panose="020B0402040204020203" pitchFamily="34" charset="0"/>
              </a:rPr>
              <a:t>This is the usual way of dealing with the situation in on-premises</a:t>
            </a:r>
          </a:p>
          <a:p>
            <a:r>
              <a:rPr lang="en-US" sz="1224" spc="102" dirty="0">
                <a:latin typeface="Segoe UI Semilight" panose="020B0402040204020203" pitchFamily="34" charset="0"/>
                <a:cs typeface="Segoe UI Semilight" panose="020B0402040204020203" pitchFamily="34" charset="0"/>
              </a:rPr>
              <a:t>It is possible to shrink the database or shrink one or more files if needed</a:t>
            </a:r>
          </a:p>
          <a:p>
            <a:r>
              <a:rPr lang="en-US" sz="1224" spc="102" dirty="0">
                <a:latin typeface="Segoe UI Semilight" panose="020B0402040204020203" pitchFamily="34" charset="0"/>
                <a:cs typeface="Segoe UI Semilight" panose="020B0402040204020203" pitchFamily="34" charset="0"/>
              </a:rPr>
              <a:t>Be aware that just as with on-premises,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shrinking may not be able to progress if it encounters certain data page types</a:t>
            </a:r>
          </a:p>
          <a:p>
            <a:r>
              <a:rPr lang="en-US" sz="1224" spc="102" dirty="0">
                <a:latin typeface="Segoe UI Semilight" panose="020B0402040204020203" pitchFamily="34" charset="0"/>
                <a:cs typeface="Segoe UI Semilight" panose="020B0402040204020203" pitchFamily="34" charset="0"/>
              </a:rPr>
              <a:t>This is usually solved on-premises by restarting the instance</a:t>
            </a:r>
          </a:p>
          <a:p>
            <a:r>
              <a:rPr lang="en-US" sz="1224" spc="102" dirty="0">
                <a:latin typeface="Segoe UI Semilight" panose="020B0402040204020203" pitchFamily="34" charset="0"/>
                <a:cs typeface="Segoe UI Semilight" panose="020B0402040204020203" pitchFamily="34" charset="0"/>
              </a:rPr>
              <a:t>A better option may be to restrict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from growing out of control by specifying a maximum file size</a:t>
            </a:r>
          </a:p>
        </p:txBody>
      </p:sp>
    </p:spTree>
    <p:extLst>
      <p:ext uri="{BB962C8B-B14F-4D97-AF65-F5344CB8AC3E}">
        <p14:creationId xmlns:p14="http://schemas.microsoft.com/office/powerpoint/2010/main" val="21746258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Backup/restore</a:t>
            </a:r>
          </a:p>
        </p:txBody>
      </p:sp>
    </p:spTree>
    <p:extLst>
      <p:ext uri="{BB962C8B-B14F-4D97-AF65-F5344CB8AC3E}">
        <p14:creationId xmlns:p14="http://schemas.microsoft.com/office/powerpoint/2010/main" val="278664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97" y="722572"/>
            <a:ext cx="4533944" cy="1107996"/>
          </a:xfrm>
        </p:spPr>
        <p:txBody>
          <a:bodyPr/>
          <a:lstStyle/>
          <a:p>
            <a:r>
              <a:rPr lang="en-US" sz="3600" dirty="0"/>
              <a:t>Backups are automatic</a:t>
            </a:r>
          </a:p>
        </p:txBody>
      </p:sp>
      <p:sp>
        <p:nvSpPr>
          <p:cNvPr id="8" name="Text Placeholder 6">
            <a:extLst>
              <a:ext uri="{FF2B5EF4-FFF2-40B4-BE49-F238E27FC236}">
                <a16:creationId xmlns:a16="http://schemas.microsoft.com/office/drawing/2014/main" id="{9B2AEB81-66D6-4962-9C4C-C855125EAB37}"/>
              </a:ext>
            </a:extLst>
          </p:cNvPr>
          <p:cNvSpPr txBox="1">
            <a:spLocks/>
          </p:cNvSpPr>
          <p:nvPr/>
        </p:nvSpPr>
        <p:spPr>
          <a:xfrm>
            <a:off x="5712031" y="593056"/>
            <a:ext cx="6626431" cy="6801862"/>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sz="2000" kern="1200" spc="-50" baseline="0">
                <a:solidFill>
                  <a:schemeClr val="tx2"/>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0">
                      <a:schemeClr val="tx1"/>
                    </a:gs>
                    <a:gs pos="74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0">
                      <a:schemeClr val="tx1"/>
                    </a:gs>
                    <a:gs pos="74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b="1" kern="1200" spc="0" baseline="0">
                <a:gradFill>
                  <a:gsLst>
                    <a:gs pos="0">
                      <a:schemeClr val="tx1"/>
                    </a:gs>
                    <a:gs pos="74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1800" b="0" i="0" u="none" strike="noStrike" kern="0" cap="none" spc="102" normalizeH="0" baseline="0" noProof="0" dirty="0">
                <a:ln>
                  <a:noFill/>
                </a:ln>
                <a:solidFill>
                  <a:schemeClr val="tx1"/>
                </a:solidFill>
                <a:effectLst/>
                <a:uLnTx/>
                <a:uFillTx/>
                <a:latin typeface="Segoe UI Semibold" charset="0"/>
                <a:ea typeface="+mn-ea"/>
                <a:cs typeface="Segoe UI Semibold" charset="0"/>
              </a:rPr>
              <a:t>Database backup schedule is the same as Azure SQL Database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Full database backups occur weekly</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Differential backups generally happen every </a:t>
            </a:r>
            <a:b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b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few hours</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Transaction log backups generally happen </a:t>
            </a:r>
            <a:b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b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every 5‒10 minutes</a:t>
            </a:r>
          </a:p>
          <a:p>
            <a:pPr marL="228600" marR="0" lvl="1" indent="-228600"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Frequency is based upon performance level and amount of database activity</a:t>
            </a:r>
            <a:endParaRPr kumimoji="0" lang="en-US" sz="18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1800" b="0" i="0" u="none" strike="noStrike" kern="0" cap="none" spc="102" normalizeH="0" baseline="0" noProof="0" dirty="0">
              <a:ln>
                <a:noFill/>
              </a:ln>
              <a:solidFill>
                <a:srgbClr val="0078D3"/>
              </a:solidFill>
              <a:effectLst/>
              <a:uLnTx/>
              <a:uFillTx/>
              <a:latin typeface="Segoe UI Semibold" charset="0"/>
              <a:ea typeface="+mn-ea"/>
              <a:cs typeface="Segoe UI Semibold" charset="0"/>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1800" b="0" i="0" u="none" strike="noStrike" kern="0" cap="none" spc="102" normalizeH="0" baseline="0" noProof="0" dirty="0">
                <a:ln>
                  <a:noFill/>
                </a:ln>
                <a:solidFill>
                  <a:schemeClr val="tx1"/>
                </a:solidFill>
                <a:effectLst/>
                <a:uLnTx/>
                <a:uFillTx/>
                <a:latin typeface="Segoe UI Semibold" charset="0"/>
                <a:ea typeface="+mn-ea"/>
                <a:cs typeface="Segoe UI Semibold" charset="0"/>
              </a:rPr>
              <a:t>COPY_ONLY, URL-based backups can be used to perform manual full database backups</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Not available on Azure SQL Database</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1800" b="0" i="0" u="none" strike="noStrike" kern="0" cap="none" spc="102" normalizeH="0" baseline="0" noProof="0" dirty="0">
              <a:ln>
                <a:noFill/>
              </a:ln>
              <a:solidFill>
                <a:srgbClr val="0078D3"/>
              </a:solidFill>
              <a:effectLst/>
              <a:uLnTx/>
              <a:uFillTx/>
              <a:latin typeface="Segoe UI Semibold" charset="0"/>
              <a:ea typeface="+mn-ea"/>
              <a:cs typeface="Segoe UI Semibold" charset="0"/>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1800" b="0" i="0" u="none" strike="noStrike" kern="0" cap="none" spc="102" normalizeH="0" baseline="0" noProof="0" dirty="0">
                <a:ln>
                  <a:noFill/>
                </a:ln>
                <a:solidFill>
                  <a:schemeClr val="tx1"/>
                </a:solidFill>
                <a:effectLst/>
                <a:uLnTx/>
                <a:uFillTx/>
                <a:latin typeface="Segoe UI Semibold" charset="0"/>
                <a:ea typeface="+mn-ea"/>
                <a:cs typeface="Segoe UI Semibold" charset="0"/>
              </a:rPr>
              <a:t>Backup retention is 7 days by default</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Configurable up to 35 days for General Purpose and Business Critical</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1800" b="0" i="0" u="none" strike="noStrike" kern="1200" cap="none" spc="-50" normalizeH="0" baseline="0" noProof="0" dirty="0">
              <a:ln>
                <a:noFill/>
              </a:ln>
              <a:solidFill>
                <a:srgbClr val="0078D3"/>
              </a:solidFill>
              <a:effectLst/>
              <a:uLnTx/>
              <a:uFillTx/>
              <a:latin typeface="Segoe UI Semibold"/>
              <a:ea typeface="+mn-ea"/>
              <a:cs typeface="+mn-cs"/>
            </a:endParaRPr>
          </a:p>
        </p:txBody>
      </p:sp>
    </p:spTree>
    <p:extLst>
      <p:ext uri="{BB962C8B-B14F-4D97-AF65-F5344CB8AC3E}">
        <p14:creationId xmlns:p14="http://schemas.microsoft.com/office/powerpoint/2010/main" val="200406857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FF0-AE44-4202-B282-1BC589665969}"/>
              </a:ext>
            </a:extLst>
          </p:cNvPr>
          <p:cNvSpPr>
            <a:spLocks noGrp="1"/>
          </p:cNvSpPr>
          <p:nvPr>
            <p:ph type="title"/>
          </p:nvPr>
        </p:nvSpPr>
        <p:spPr>
          <a:xfrm>
            <a:off x="539097" y="445574"/>
            <a:ext cx="4421210" cy="1661993"/>
          </a:xfrm>
        </p:spPr>
        <p:txBody>
          <a:bodyPr/>
          <a:lstStyle/>
          <a:p>
            <a:r>
              <a:rPr lang="en-US" sz="3600" dirty="0"/>
              <a:t>Restore considerations</a:t>
            </a:r>
            <a:br>
              <a:rPr lang="en-US" sz="3600" dirty="0"/>
            </a:br>
            <a:endParaRPr lang="en-US" sz="3600" dirty="0"/>
          </a:p>
        </p:txBody>
      </p:sp>
      <p:sp>
        <p:nvSpPr>
          <p:cNvPr id="8" name="Content Placeholder 2">
            <a:extLst>
              <a:ext uri="{FF2B5EF4-FFF2-40B4-BE49-F238E27FC236}">
                <a16:creationId xmlns:a16="http://schemas.microsoft.com/office/drawing/2014/main" id="{C5C3F68C-0088-4D36-B7B0-F9DB6B910366}"/>
              </a:ext>
            </a:extLst>
          </p:cNvPr>
          <p:cNvSpPr txBox="1">
            <a:spLocks/>
          </p:cNvSpPr>
          <p:nvPr/>
        </p:nvSpPr>
        <p:spPr>
          <a:xfrm>
            <a:off x="5551557" y="438211"/>
            <a:ext cx="6764184" cy="6033831"/>
          </a:xfrm>
          <a:prstGeom prst="rect">
            <a:avLst/>
          </a:prstGeom>
          <a:noFill/>
        </p:spPr>
        <p:txBody>
          <a:bodyPr vert="horz" wrap="square" lIns="149217" tIns="93260" rIns="149217" bIns="93260" rtlCol="0">
            <a:normAutofit lnSpcReduction="10000"/>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Point-in-time restores are possible and must be performed manually using the Azure Portal</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Restoring automated backups from within SSMS is not allowed</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You can only restore using the Azure Portal</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COPY_ONLY, URL-based full backups can be restored using SSMS to a Managed Instance only</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Cannot be restored to on-premises as Managed Instance uses a higher build than on-premises instances</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Databases with multiple log files cannot be restored</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Secondary log files must be removed prior to backing up and restoring to a Managed Instance</a:t>
            </a:r>
          </a:p>
          <a:p>
            <a:pPr marL="342834" lvl="1" indent="0">
              <a:lnSpc>
                <a:spcPct val="100000"/>
              </a:lnSpc>
              <a:buClr>
                <a:schemeClr val="tx1"/>
              </a:buClr>
              <a:buNone/>
            </a:pPr>
            <a:endParaRPr lang="en-ZA"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ZA" sz="1632" dirty="0">
                <a:solidFill>
                  <a:schemeClr val="tx1"/>
                </a:solidFill>
                <a:latin typeface="Segoe UI Semilight" panose="020B0402040204020203" pitchFamily="34" charset="0"/>
                <a:cs typeface="Segoe UI Semilight" panose="020B0402040204020203" pitchFamily="34" charset="0"/>
              </a:rPr>
              <a:t>C</a:t>
            </a:r>
            <a:r>
              <a:rPr lang="en-US" sz="1632" dirty="0">
                <a:solidFill>
                  <a:schemeClr val="tx1"/>
                </a:solidFill>
                <a:latin typeface="Segoe UI Semilight" panose="020B0402040204020203" pitchFamily="34" charset="0"/>
                <a:cs typeface="Segoe UI Semilight" panose="020B0402040204020203" pitchFamily="34" charset="0"/>
              </a:rPr>
              <a:t>an restore backups in a specific DB Compatibility </a:t>
            </a:r>
          </a:p>
          <a:p>
            <a:pPr marL="342834" lvl="1" indent="0">
              <a:lnSpc>
                <a:spcPct val="100000"/>
              </a:lnSpc>
              <a:buClr>
                <a:schemeClr val="tx1"/>
              </a:buClr>
              <a:buNone/>
            </a:pPr>
            <a:endParaRPr lang="en-ZA"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Supports up to SQL 2005 </a:t>
            </a:r>
          </a:p>
        </p:txBody>
      </p:sp>
    </p:spTree>
    <p:extLst>
      <p:ext uri="{BB962C8B-B14F-4D97-AF65-F5344CB8AC3E}">
        <p14:creationId xmlns:p14="http://schemas.microsoft.com/office/powerpoint/2010/main" val="780574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66084"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66084" y="255801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66084" y="320686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66084" y="1909160"/>
            <a:ext cx="319490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66084" y="450457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66084" y="515343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rgbClr val="3C3C41"/>
                </a:solidFill>
              </a:rPr>
              <a:t>ETL/ELT Services overview</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771993"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771993" y="1934738"/>
            <a:ext cx="5013661"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Managed Instance overview and architecture,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738974"/>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771994" y="2584034"/>
            <a:ext cx="5001304"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demos</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771993" y="3230962"/>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771993" y="4529975"/>
            <a:ext cx="4482321"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771993" y="5213852"/>
            <a:ext cx="4432893"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Running SSIS in the cloud,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39259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046210"/>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369982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353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660682"/>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66084"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771993"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66084" y="383100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Replication &amp; Monitoring</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734923" y="3847543"/>
            <a:ext cx="4349950" cy="3995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Replication and Monitoring,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p>
        </p:txBody>
      </p:sp>
      <p:sp>
        <p:nvSpPr>
          <p:cNvPr id="28" name="Content Placeholder 11">
            <a:extLst>
              <a:ext uri="{FF2B5EF4-FFF2-40B4-BE49-F238E27FC236}">
                <a16:creationId xmlns:a16="http://schemas.microsoft.com/office/drawing/2014/main" id="{7373BE76-9770-4322-A3CE-79C54C1B204C}"/>
              </a:ext>
            </a:extLst>
          </p:cNvPr>
          <p:cNvSpPr txBox="1">
            <a:spLocks/>
          </p:cNvSpPr>
          <p:nvPr/>
        </p:nvSpPr>
        <p:spPr>
          <a:xfrm>
            <a:off x="466084" y="58022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29" name="Text Placeholder 8">
            <a:extLst>
              <a:ext uri="{FF2B5EF4-FFF2-40B4-BE49-F238E27FC236}">
                <a16:creationId xmlns:a16="http://schemas.microsoft.com/office/drawing/2014/main" id="{9A903D14-E6C9-4604-B62D-5117418520FD}"/>
              </a:ext>
            </a:extLst>
          </p:cNvPr>
          <p:cNvSpPr txBox="1">
            <a:spLocks/>
          </p:cNvSpPr>
          <p:nvPr/>
        </p:nvSpPr>
        <p:spPr>
          <a:xfrm>
            <a:off x="3771993" y="5846656"/>
            <a:ext cx="4976591"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Working with large workloads,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30" name="Straight Connector 29">
            <a:extLst>
              <a:ext uri="{FF2B5EF4-FFF2-40B4-BE49-F238E27FC236}">
                <a16:creationId xmlns:a16="http://schemas.microsoft.com/office/drawing/2014/main" id="{A85081D6-DB78-4E2A-A8A5-21BB3A19C100}"/>
              </a:ext>
            </a:extLst>
          </p:cNvPr>
          <p:cNvCxnSpPr>
            <a:cxnSpLocks/>
          </p:cNvCxnSpPr>
          <p:nvPr/>
        </p:nvCxnSpPr>
        <p:spPr>
          <a:xfrm>
            <a:off x="460748" y="5007064"/>
            <a:ext cx="8855796" cy="0"/>
          </a:xfrm>
          <a:prstGeom prst="line">
            <a:avLst/>
          </a:prstGeom>
          <a:noFill/>
          <a:ln w="9525" cap="flat" cmpd="sng" algn="ctr">
            <a:solidFill>
              <a:srgbClr val="FFFFFF">
                <a:lumMod val="85000"/>
              </a:srgbClr>
            </a:solidFill>
            <a:prstDash val="solid"/>
            <a:headEnd type="none"/>
            <a:tailEnd type="none"/>
          </a:ln>
          <a:effectLst/>
        </p:spPr>
      </p:cxnSp>
      <p:sp>
        <p:nvSpPr>
          <p:cNvPr id="31" name="Rectangle 30">
            <a:extLst>
              <a:ext uri="{FF2B5EF4-FFF2-40B4-BE49-F238E27FC236}">
                <a16:creationId xmlns:a16="http://schemas.microsoft.com/office/drawing/2014/main" id="{B59BC9D3-809D-4C8B-8BAD-700D66F7BF0E}"/>
              </a:ext>
            </a:extLst>
          </p:cNvPr>
          <p:cNvSpPr/>
          <p:nvPr/>
        </p:nvSpPr>
        <p:spPr bwMode="auto">
          <a:xfrm>
            <a:off x="284205" y="4495801"/>
            <a:ext cx="9112090" cy="2442368"/>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0D9BE9A-E6C6-456E-A145-59927E4C19E1}"/>
              </a:ext>
            </a:extLst>
          </p:cNvPr>
          <p:cNvSpPr/>
          <p:nvPr/>
        </p:nvSpPr>
        <p:spPr bwMode="auto">
          <a:xfrm>
            <a:off x="365505" y="1240715"/>
            <a:ext cx="9025666" cy="2305674"/>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2179962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5ABF2-8C2E-4089-B7D5-9054EF3EBDB9}"/>
              </a:ext>
            </a:extLst>
          </p:cNvPr>
          <p:cNvSpPr>
            <a:spLocks noGrp="1"/>
          </p:cNvSpPr>
          <p:nvPr>
            <p:ph type="title"/>
          </p:nvPr>
        </p:nvSpPr>
        <p:spPr/>
        <p:txBody>
          <a:bodyPr/>
          <a:lstStyle/>
          <a:p>
            <a:r>
              <a:rPr lang="en-US" dirty="0"/>
              <a:t>Using failover groups with Managed Instance</a:t>
            </a:r>
          </a:p>
        </p:txBody>
      </p:sp>
      <p:sp>
        <p:nvSpPr>
          <p:cNvPr id="4" name="Rectangle: Rounded Corners 3">
            <a:extLst>
              <a:ext uri="{FF2B5EF4-FFF2-40B4-BE49-F238E27FC236}">
                <a16:creationId xmlns:a16="http://schemas.microsoft.com/office/drawing/2014/main" id="{8E800759-F2BB-4F9D-AF5C-9D3389FC9237}"/>
              </a:ext>
            </a:extLst>
          </p:cNvPr>
          <p:cNvSpPr/>
          <p:nvPr/>
        </p:nvSpPr>
        <p:spPr>
          <a:xfrm>
            <a:off x="4409025" y="3240109"/>
            <a:ext cx="2570607" cy="2342619"/>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                </a:t>
            </a:r>
          </a:p>
        </p:txBody>
      </p:sp>
      <p:sp>
        <p:nvSpPr>
          <p:cNvPr id="5" name="Rectangle 4">
            <a:extLst>
              <a:ext uri="{FF2B5EF4-FFF2-40B4-BE49-F238E27FC236}">
                <a16:creationId xmlns:a16="http://schemas.microsoft.com/office/drawing/2014/main" id="{DF53E63C-B7CB-4034-AE84-638939B93359}"/>
              </a:ext>
            </a:extLst>
          </p:cNvPr>
          <p:cNvSpPr/>
          <p:nvPr/>
        </p:nvSpPr>
        <p:spPr bwMode="auto">
          <a:xfrm>
            <a:off x="4105836" y="2622077"/>
            <a:ext cx="3597823" cy="4135592"/>
          </a:xfrm>
          <a:prstGeom prst="rect">
            <a:avLst/>
          </a:prstGeom>
          <a:noFill/>
          <a:ln w="63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4C6D3912-F617-4E31-8243-990B4A4471B4}"/>
              </a:ext>
            </a:extLst>
          </p:cNvPr>
          <p:cNvSpPr txBox="1"/>
          <p:nvPr/>
        </p:nvSpPr>
        <p:spPr>
          <a:xfrm>
            <a:off x="4935680" y="6435191"/>
            <a:ext cx="28340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Primary region</a:t>
            </a:r>
          </a:p>
        </p:txBody>
      </p:sp>
      <p:sp>
        <p:nvSpPr>
          <p:cNvPr id="7" name="TextBox 6">
            <a:extLst>
              <a:ext uri="{FF2B5EF4-FFF2-40B4-BE49-F238E27FC236}">
                <a16:creationId xmlns:a16="http://schemas.microsoft.com/office/drawing/2014/main" id="{703F494A-CEF0-4E32-A118-B1EFEC9D988B}"/>
              </a:ext>
            </a:extLst>
          </p:cNvPr>
          <p:cNvSpPr txBox="1"/>
          <p:nvPr/>
        </p:nvSpPr>
        <p:spPr>
          <a:xfrm>
            <a:off x="8924338" y="6430691"/>
            <a:ext cx="339982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Secondary region</a:t>
            </a:r>
          </a:p>
        </p:txBody>
      </p:sp>
      <p:grpSp>
        <p:nvGrpSpPr>
          <p:cNvPr id="8" name="Group 7">
            <a:extLst>
              <a:ext uri="{FF2B5EF4-FFF2-40B4-BE49-F238E27FC236}">
                <a16:creationId xmlns:a16="http://schemas.microsoft.com/office/drawing/2014/main" id="{9D30582C-FB7D-408D-B006-C3DDCE518F06}"/>
              </a:ext>
            </a:extLst>
          </p:cNvPr>
          <p:cNvGrpSpPr/>
          <p:nvPr/>
        </p:nvGrpSpPr>
        <p:grpSpPr>
          <a:xfrm>
            <a:off x="7480063" y="4851993"/>
            <a:ext cx="1087268" cy="415116"/>
            <a:chOff x="4991988" y="2533219"/>
            <a:chExt cx="1642307" cy="261492"/>
          </a:xfrm>
        </p:grpSpPr>
        <p:sp>
          <p:nvSpPr>
            <p:cNvPr id="9" name="Rectangle 8">
              <a:extLst>
                <a:ext uri="{FF2B5EF4-FFF2-40B4-BE49-F238E27FC236}">
                  <a16:creationId xmlns:a16="http://schemas.microsoft.com/office/drawing/2014/main" id="{1F06AC69-0FBD-426A-A799-877CD6C37E63}"/>
                </a:ext>
              </a:extLst>
            </p:cNvPr>
            <p:cNvSpPr/>
            <p:nvPr/>
          </p:nvSpPr>
          <p:spPr>
            <a:xfrm>
              <a:off x="5037208" y="2533219"/>
              <a:ext cx="1520576" cy="26149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TextBox 9">
              <a:extLst>
                <a:ext uri="{FF2B5EF4-FFF2-40B4-BE49-F238E27FC236}">
                  <a16:creationId xmlns:a16="http://schemas.microsoft.com/office/drawing/2014/main" id="{EFC8D9B8-D96D-4F09-9645-844D87B52354}"/>
                </a:ext>
              </a:extLst>
            </p:cNvPr>
            <p:cNvSpPr txBox="1"/>
            <p:nvPr/>
          </p:nvSpPr>
          <p:spPr>
            <a:xfrm>
              <a:off x="4991988" y="2533219"/>
              <a:ext cx="1642307" cy="23577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Failover group listener</a:t>
              </a:r>
            </a:p>
          </p:txBody>
        </p:sp>
      </p:grpSp>
      <p:sp>
        <p:nvSpPr>
          <p:cNvPr id="11" name="Rectangle: Rounded Corners 10">
            <a:extLst>
              <a:ext uri="{FF2B5EF4-FFF2-40B4-BE49-F238E27FC236}">
                <a16:creationId xmlns:a16="http://schemas.microsoft.com/office/drawing/2014/main" id="{716BA867-694D-40C0-822E-8752B73B7D9D}"/>
              </a:ext>
            </a:extLst>
          </p:cNvPr>
          <p:cNvSpPr/>
          <p:nvPr/>
        </p:nvSpPr>
        <p:spPr>
          <a:xfrm>
            <a:off x="9095236" y="3236335"/>
            <a:ext cx="2670705" cy="2403129"/>
          </a:xfrm>
          <a:prstGeom prst="roundRect">
            <a:avLst/>
          </a:prstGeom>
          <a:ln w="6350">
            <a:prstDash val="sysDash"/>
          </a:ln>
        </p:spPr>
        <p:style>
          <a:lnRef idx="2">
            <a:schemeClr val="accent6"/>
          </a:lnRef>
          <a:fillRef idx="1">
            <a:schemeClr val="lt1"/>
          </a:fillRef>
          <a:effectRef idx="0">
            <a:schemeClr val="accent6"/>
          </a:effectRef>
          <a:fontRef idx="minor">
            <a:schemeClr val="dk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                </a:t>
            </a:r>
          </a:p>
        </p:txBody>
      </p:sp>
      <p:pic>
        <p:nvPicPr>
          <p:cNvPr id="12" name="Picture 11">
            <a:extLst>
              <a:ext uri="{FF2B5EF4-FFF2-40B4-BE49-F238E27FC236}">
                <a16:creationId xmlns:a16="http://schemas.microsoft.com/office/drawing/2014/main" id="{8322DB5A-D504-4607-B6A4-8E641E529E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3222" y="6338979"/>
            <a:ext cx="400633" cy="400633"/>
          </a:xfrm>
          <a:prstGeom prst="rect">
            <a:avLst/>
          </a:prstGeom>
        </p:spPr>
      </p:pic>
      <p:pic>
        <p:nvPicPr>
          <p:cNvPr id="13" name="Picture 12">
            <a:extLst>
              <a:ext uri="{FF2B5EF4-FFF2-40B4-BE49-F238E27FC236}">
                <a16:creationId xmlns:a16="http://schemas.microsoft.com/office/drawing/2014/main" id="{94E63421-F5E4-4053-BE85-66CC741C3C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2836" y="6325283"/>
            <a:ext cx="443340" cy="415116"/>
          </a:xfrm>
          <a:prstGeom prst="rect">
            <a:avLst/>
          </a:prstGeom>
        </p:spPr>
      </p:pic>
      <p:sp>
        <p:nvSpPr>
          <p:cNvPr id="14" name="Rectangle 13">
            <a:extLst>
              <a:ext uri="{FF2B5EF4-FFF2-40B4-BE49-F238E27FC236}">
                <a16:creationId xmlns:a16="http://schemas.microsoft.com/office/drawing/2014/main" id="{DE61BA37-B6CF-4CDF-A15F-29987640B8A7}"/>
              </a:ext>
            </a:extLst>
          </p:cNvPr>
          <p:cNvSpPr/>
          <p:nvPr/>
        </p:nvSpPr>
        <p:spPr bwMode="auto">
          <a:xfrm>
            <a:off x="8315080" y="2608803"/>
            <a:ext cx="3731599" cy="4148866"/>
          </a:xfrm>
          <a:prstGeom prst="rect">
            <a:avLst/>
          </a:prstGeom>
          <a:no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lowchart: Terminator 14">
            <a:extLst>
              <a:ext uri="{FF2B5EF4-FFF2-40B4-BE49-F238E27FC236}">
                <a16:creationId xmlns:a16="http://schemas.microsoft.com/office/drawing/2014/main" id="{FA43566F-28A4-48F8-879F-98CF150E6908}"/>
              </a:ext>
            </a:extLst>
          </p:cNvPr>
          <p:cNvSpPr/>
          <p:nvPr/>
        </p:nvSpPr>
        <p:spPr>
          <a:xfrm flipV="1">
            <a:off x="6014847" y="3347613"/>
            <a:ext cx="4050631" cy="935963"/>
          </a:xfrm>
          <a:prstGeom prst="flowChartTerminator">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Connector: Curved 15">
            <a:extLst>
              <a:ext uri="{FF2B5EF4-FFF2-40B4-BE49-F238E27FC236}">
                <a16:creationId xmlns:a16="http://schemas.microsoft.com/office/drawing/2014/main" id="{38529204-791C-4F0D-88B3-E10C7C8443EF}"/>
              </a:ext>
            </a:extLst>
          </p:cNvPr>
          <p:cNvCxnSpPr>
            <a:cxnSpLocks/>
            <a:stCxn id="10" idx="0"/>
          </p:cNvCxnSpPr>
          <p:nvPr/>
        </p:nvCxnSpPr>
        <p:spPr>
          <a:xfrm rot="16200000" flipV="1">
            <a:off x="6857027" y="3685323"/>
            <a:ext cx="890865" cy="1442476"/>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1F3E419C-124F-4979-974D-D4BFCE6564B5}"/>
              </a:ext>
            </a:extLst>
          </p:cNvPr>
          <p:cNvCxnSpPr>
            <a:cxnSpLocks/>
            <a:stCxn id="10" idx="0"/>
          </p:cNvCxnSpPr>
          <p:nvPr/>
        </p:nvCxnSpPr>
        <p:spPr>
          <a:xfrm rot="5400000" flipH="1" flipV="1">
            <a:off x="8265910" y="3710828"/>
            <a:ext cx="898953" cy="1383378"/>
          </a:xfrm>
          <a:prstGeom prst="curvedConnector2">
            <a:avLst/>
          </a:prstGeom>
          <a:ln w="3175">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AAF3A4-DCA1-4D3D-8944-F15CEB8A5352}"/>
              </a:ext>
            </a:extLst>
          </p:cNvPr>
          <p:cNvSpPr txBox="1"/>
          <p:nvPr/>
        </p:nvSpPr>
        <p:spPr>
          <a:xfrm>
            <a:off x="7514237" y="3598374"/>
            <a:ext cx="10727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Geo-replication</a:t>
            </a:r>
          </a:p>
        </p:txBody>
      </p:sp>
      <p:cxnSp>
        <p:nvCxnSpPr>
          <p:cNvPr id="19" name="Straight Connector 18">
            <a:extLst>
              <a:ext uri="{FF2B5EF4-FFF2-40B4-BE49-F238E27FC236}">
                <a16:creationId xmlns:a16="http://schemas.microsoft.com/office/drawing/2014/main" id="{AF496139-2B89-47A1-BA85-C2E7CF083DAC}"/>
              </a:ext>
            </a:extLst>
          </p:cNvPr>
          <p:cNvCxnSpPr>
            <a:cxnSpLocks/>
          </p:cNvCxnSpPr>
          <p:nvPr/>
        </p:nvCxnSpPr>
        <p:spPr>
          <a:xfrm flipV="1">
            <a:off x="7149409" y="3835505"/>
            <a:ext cx="1748280" cy="3417"/>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D0CA79-7F88-4216-A694-B0BB7A4493AB}"/>
              </a:ext>
            </a:extLst>
          </p:cNvPr>
          <p:cNvSpPr txBox="1"/>
          <p:nvPr/>
        </p:nvSpPr>
        <p:spPr>
          <a:xfrm>
            <a:off x="5694666" y="2751951"/>
            <a:ext cx="75693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Ingress LB</a:t>
            </a:r>
          </a:p>
        </p:txBody>
      </p:sp>
      <p:cxnSp>
        <p:nvCxnSpPr>
          <p:cNvPr id="21" name="Straight Arrow Connector 20">
            <a:extLst>
              <a:ext uri="{FF2B5EF4-FFF2-40B4-BE49-F238E27FC236}">
                <a16:creationId xmlns:a16="http://schemas.microsoft.com/office/drawing/2014/main" id="{D7606DB5-6725-4CD3-9097-E0CC080A12EE}"/>
              </a:ext>
            </a:extLst>
          </p:cNvPr>
          <p:cNvCxnSpPr>
            <a:cxnSpLocks/>
          </p:cNvCxnSpPr>
          <p:nvPr/>
        </p:nvCxnSpPr>
        <p:spPr>
          <a:xfrm>
            <a:off x="5556065" y="2366811"/>
            <a:ext cx="1" cy="87329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1DFA944-75C3-4D3C-97C2-0868506AA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9236" y="2745341"/>
            <a:ext cx="390145" cy="390145"/>
          </a:xfrm>
          <a:prstGeom prst="rect">
            <a:avLst/>
          </a:prstGeom>
        </p:spPr>
      </p:pic>
      <p:sp>
        <p:nvSpPr>
          <p:cNvPr id="23" name="TextBox 22">
            <a:extLst>
              <a:ext uri="{FF2B5EF4-FFF2-40B4-BE49-F238E27FC236}">
                <a16:creationId xmlns:a16="http://schemas.microsoft.com/office/drawing/2014/main" id="{8951CC03-73F9-4A88-9C98-08E7811EB37E}"/>
              </a:ext>
            </a:extLst>
          </p:cNvPr>
          <p:cNvSpPr txBox="1"/>
          <p:nvPr/>
        </p:nvSpPr>
        <p:spPr>
          <a:xfrm>
            <a:off x="6369529" y="1874318"/>
            <a:ext cx="108715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End user traffic </a:t>
            </a:r>
          </a:p>
        </p:txBody>
      </p:sp>
      <p:pic>
        <p:nvPicPr>
          <p:cNvPr id="24" name="Graphic 23">
            <a:extLst>
              <a:ext uri="{FF2B5EF4-FFF2-40B4-BE49-F238E27FC236}">
                <a16:creationId xmlns:a16="http://schemas.microsoft.com/office/drawing/2014/main" id="{7A27E7E6-CE20-4F0E-AD42-66A2DE8F1E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2037" y="5452583"/>
            <a:ext cx="323156" cy="277000"/>
          </a:xfrm>
          <a:prstGeom prst="rect">
            <a:avLst/>
          </a:prstGeom>
        </p:spPr>
      </p:pic>
      <p:pic>
        <p:nvPicPr>
          <p:cNvPr id="25" name="Picture 24">
            <a:extLst>
              <a:ext uri="{FF2B5EF4-FFF2-40B4-BE49-F238E27FC236}">
                <a16:creationId xmlns:a16="http://schemas.microsoft.com/office/drawing/2014/main" id="{87513CEE-71B6-4C3A-A6A4-54154EF226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5680" y="5370767"/>
            <a:ext cx="542605" cy="436471"/>
          </a:xfrm>
          <a:prstGeom prst="rect">
            <a:avLst/>
          </a:prstGeom>
        </p:spPr>
      </p:pic>
      <p:pic>
        <p:nvPicPr>
          <p:cNvPr id="26" name="Picture 25">
            <a:extLst>
              <a:ext uri="{FF2B5EF4-FFF2-40B4-BE49-F238E27FC236}">
                <a16:creationId xmlns:a16="http://schemas.microsoft.com/office/drawing/2014/main" id="{2B0FA361-F2FC-40EC-AFC6-87A8884D69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6334" y="5412574"/>
            <a:ext cx="542605" cy="456598"/>
          </a:xfrm>
          <a:prstGeom prst="rect">
            <a:avLst/>
          </a:prstGeom>
        </p:spPr>
      </p:pic>
      <p:pic>
        <p:nvPicPr>
          <p:cNvPr id="27" name="Graphic 26">
            <a:extLst>
              <a:ext uri="{FF2B5EF4-FFF2-40B4-BE49-F238E27FC236}">
                <a16:creationId xmlns:a16="http://schemas.microsoft.com/office/drawing/2014/main" id="{E04D21DA-4EE7-4D9B-85A9-44219D77F6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1096" y="5517136"/>
            <a:ext cx="323156" cy="277000"/>
          </a:xfrm>
          <a:prstGeom prst="rect">
            <a:avLst/>
          </a:prstGeom>
        </p:spPr>
      </p:pic>
      <p:cxnSp>
        <p:nvCxnSpPr>
          <p:cNvPr id="28" name="Connector: Curved 27">
            <a:extLst>
              <a:ext uri="{FF2B5EF4-FFF2-40B4-BE49-F238E27FC236}">
                <a16:creationId xmlns:a16="http://schemas.microsoft.com/office/drawing/2014/main" id="{4D436CD4-ABD2-42A8-82FD-D2A716C792E0}"/>
              </a:ext>
            </a:extLst>
          </p:cNvPr>
          <p:cNvCxnSpPr>
            <a:cxnSpLocks/>
            <a:stCxn id="41" idx="2"/>
          </p:cNvCxnSpPr>
          <p:nvPr/>
        </p:nvCxnSpPr>
        <p:spPr>
          <a:xfrm rot="5400000">
            <a:off x="6474489" y="824356"/>
            <a:ext cx="629028" cy="2469389"/>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4DD5F8F-0325-4FD2-8B47-18983B60B111}"/>
              </a:ext>
            </a:extLst>
          </p:cNvPr>
          <p:cNvSpPr txBox="1"/>
          <p:nvPr/>
        </p:nvSpPr>
        <p:spPr>
          <a:xfrm>
            <a:off x="4984239" y="5663331"/>
            <a:ext cx="49404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VNET</a:t>
            </a:r>
          </a:p>
        </p:txBody>
      </p:sp>
      <p:sp>
        <p:nvSpPr>
          <p:cNvPr id="30" name="TextBox 29">
            <a:extLst>
              <a:ext uri="{FF2B5EF4-FFF2-40B4-BE49-F238E27FC236}">
                <a16:creationId xmlns:a16="http://schemas.microsoft.com/office/drawing/2014/main" id="{472CC9E9-90EC-482D-B409-562682435F6E}"/>
              </a:ext>
            </a:extLst>
          </p:cNvPr>
          <p:cNvSpPr txBox="1"/>
          <p:nvPr/>
        </p:nvSpPr>
        <p:spPr>
          <a:xfrm>
            <a:off x="9856979" y="5693677"/>
            <a:ext cx="49404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VNET</a:t>
            </a:r>
          </a:p>
        </p:txBody>
      </p:sp>
      <p:sp>
        <p:nvSpPr>
          <p:cNvPr id="31" name="TextBox 30">
            <a:extLst>
              <a:ext uri="{FF2B5EF4-FFF2-40B4-BE49-F238E27FC236}">
                <a16:creationId xmlns:a16="http://schemas.microsoft.com/office/drawing/2014/main" id="{3D98A831-7D85-443D-85E6-918BC242B32B}"/>
              </a:ext>
            </a:extLst>
          </p:cNvPr>
          <p:cNvSpPr txBox="1"/>
          <p:nvPr/>
        </p:nvSpPr>
        <p:spPr>
          <a:xfrm>
            <a:off x="10891054" y="2782676"/>
            <a:ext cx="75693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Ingress LB</a:t>
            </a:r>
          </a:p>
        </p:txBody>
      </p:sp>
      <p:cxnSp>
        <p:nvCxnSpPr>
          <p:cNvPr id="32" name="Straight Arrow Connector 31">
            <a:extLst>
              <a:ext uri="{FF2B5EF4-FFF2-40B4-BE49-F238E27FC236}">
                <a16:creationId xmlns:a16="http://schemas.microsoft.com/office/drawing/2014/main" id="{DEE39C80-0E16-4897-B917-A1F17AD49C09}"/>
              </a:ext>
            </a:extLst>
          </p:cNvPr>
          <p:cNvCxnSpPr>
            <a:cxnSpLocks/>
          </p:cNvCxnSpPr>
          <p:nvPr/>
        </p:nvCxnSpPr>
        <p:spPr>
          <a:xfrm>
            <a:off x="10663866" y="2353537"/>
            <a:ext cx="0" cy="917297"/>
          </a:xfrm>
          <a:prstGeom prst="straightConnector1">
            <a:avLst/>
          </a:prstGeom>
          <a:ln w="12700">
            <a:prstDash val="sysDot"/>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2B009DD-0B11-439A-9254-B8397EABA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224" y="2741628"/>
            <a:ext cx="390145" cy="390145"/>
          </a:xfrm>
          <a:prstGeom prst="rect">
            <a:avLst/>
          </a:prstGeom>
        </p:spPr>
      </p:pic>
      <p:cxnSp>
        <p:nvCxnSpPr>
          <p:cNvPr id="34" name="Connector: Curved 33">
            <a:extLst>
              <a:ext uri="{FF2B5EF4-FFF2-40B4-BE49-F238E27FC236}">
                <a16:creationId xmlns:a16="http://schemas.microsoft.com/office/drawing/2014/main" id="{B092EA64-2BE8-4886-8448-0210AB7DC362}"/>
              </a:ext>
            </a:extLst>
          </p:cNvPr>
          <p:cNvCxnSpPr>
            <a:cxnSpLocks/>
            <a:stCxn id="41" idx="2"/>
          </p:cNvCxnSpPr>
          <p:nvPr/>
        </p:nvCxnSpPr>
        <p:spPr>
          <a:xfrm rot="16200000" flipH="1">
            <a:off x="9034531" y="733702"/>
            <a:ext cx="633435" cy="2655102"/>
          </a:xfrm>
          <a:prstGeom prst="curvedConnector2">
            <a:avLst/>
          </a:prstGeom>
          <a:ln w="3175">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EF9756F-F064-4C10-A36B-6DCCCEC1B9D6}"/>
              </a:ext>
            </a:extLst>
          </p:cNvPr>
          <p:cNvSpPr txBox="1"/>
          <p:nvPr/>
        </p:nvSpPr>
        <p:spPr>
          <a:xfrm>
            <a:off x="5992663" y="4805963"/>
            <a:ext cx="75373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DB traffic </a:t>
            </a:r>
          </a:p>
        </p:txBody>
      </p:sp>
      <p:sp>
        <p:nvSpPr>
          <p:cNvPr id="36" name="TextBox 35">
            <a:extLst>
              <a:ext uri="{FF2B5EF4-FFF2-40B4-BE49-F238E27FC236}">
                <a16:creationId xmlns:a16="http://schemas.microsoft.com/office/drawing/2014/main" id="{C10EB47B-EE59-45B5-BB3A-8627FB92D2ED}"/>
              </a:ext>
            </a:extLst>
          </p:cNvPr>
          <p:cNvSpPr txBox="1"/>
          <p:nvPr/>
        </p:nvSpPr>
        <p:spPr>
          <a:xfrm>
            <a:off x="90320" y="2661019"/>
            <a:ext cx="398558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1"/>
                </a:solidFill>
                <a:effectLst/>
                <a:uLnTx/>
                <a:uFillTx/>
                <a:latin typeface="Calibri" panose="020F0502020204030204"/>
                <a:ea typeface="+mn-ea"/>
                <a:cs typeface="+mn-cs"/>
              </a:rPr>
              <a:t>Capabilities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Active / Standby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All databases in the instance are automatically replicated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Automatic or manual failover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Read-write listener for read-write database connections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Read-only listener for read-intended database connections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1"/>
                </a:solidFill>
                <a:effectLst/>
                <a:uLnTx/>
                <a:uFillTx/>
                <a:latin typeface="Calibri" panose="020F0502020204030204"/>
                <a:ea typeface="+mn-ea"/>
                <a:cs typeface="+mn-cs"/>
              </a:rPr>
              <a:t>Scenarios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Transparent recovery from outage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Load-balancing read-only workloads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Failback after outage is mitigated</a:t>
            </a:r>
          </a:p>
        </p:txBody>
      </p:sp>
      <p:sp>
        <p:nvSpPr>
          <p:cNvPr id="37" name="Rectangle 36">
            <a:extLst>
              <a:ext uri="{FF2B5EF4-FFF2-40B4-BE49-F238E27FC236}">
                <a16:creationId xmlns:a16="http://schemas.microsoft.com/office/drawing/2014/main" id="{9402F95B-D477-4A78-B683-63A2C352DAF4}"/>
              </a:ext>
            </a:extLst>
          </p:cNvPr>
          <p:cNvSpPr/>
          <p:nvPr/>
        </p:nvSpPr>
        <p:spPr>
          <a:xfrm>
            <a:off x="4572720" y="4303636"/>
            <a:ext cx="1221740" cy="3434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Application </a:t>
            </a:r>
          </a:p>
        </p:txBody>
      </p:sp>
      <p:sp>
        <p:nvSpPr>
          <p:cNvPr id="38" name="Rectangle 37">
            <a:extLst>
              <a:ext uri="{FF2B5EF4-FFF2-40B4-BE49-F238E27FC236}">
                <a16:creationId xmlns:a16="http://schemas.microsoft.com/office/drawing/2014/main" id="{40C37DD0-8FEC-45A4-AFCF-14C2040233BB}"/>
              </a:ext>
            </a:extLst>
          </p:cNvPr>
          <p:cNvSpPr/>
          <p:nvPr/>
        </p:nvSpPr>
        <p:spPr>
          <a:xfrm>
            <a:off x="4492813" y="4438311"/>
            <a:ext cx="1221740" cy="3434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Application VM </a:t>
            </a:r>
          </a:p>
        </p:txBody>
      </p:sp>
      <p:sp>
        <p:nvSpPr>
          <p:cNvPr id="39" name="Rectangle 38">
            <a:extLst>
              <a:ext uri="{FF2B5EF4-FFF2-40B4-BE49-F238E27FC236}">
                <a16:creationId xmlns:a16="http://schemas.microsoft.com/office/drawing/2014/main" id="{A0C3AEC9-4745-4FC4-A584-AF06DBF03437}"/>
              </a:ext>
            </a:extLst>
          </p:cNvPr>
          <p:cNvSpPr/>
          <p:nvPr/>
        </p:nvSpPr>
        <p:spPr>
          <a:xfrm>
            <a:off x="10356262" y="4322692"/>
            <a:ext cx="1221740" cy="343449"/>
          </a:xfrm>
          <a:prstGeom prst="rect">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Application VM</a:t>
            </a:r>
          </a:p>
        </p:txBody>
      </p:sp>
      <p:sp>
        <p:nvSpPr>
          <p:cNvPr id="40" name="Rectangle 39">
            <a:extLst>
              <a:ext uri="{FF2B5EF4-FFF2-40B4-BE49-F238E27FC236}">
                <a16:creationId xmlns:a16="http://schemas.microsoft.com/office/drawing/2014/main" id="{1461B640-59A3-4F81-9F6B-FA68E3530698}"/>
              </a:ext>
            </a:extLst>
          </p:cNvPr>
          <p:cNvSpPr/>
          <p:nvPr/>
        </p:nvSpPr>
        <p:spPr>
          <a:xfrm>
            <a:off x="10264953" y="4426495"/>
            <a:ext cx="1221740" cy="343449"/>
          </a:xfrm>
          <a:prstGeom prst="rect">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Application VM</a:t>
            </a:r>
          </a:p>
        </p:txBody>
      </p:sp>
      <p:pic>
        <p:nvPicPr>
          <p:cNvPr id="41" name="Picture 40">
            <a:extLst>
              <a:ext uri="{FF2B5EF4-FFF2-40B4-BE49-F238E27FC236}">
                <a16:creationId xmlns:a16="http://schemas.microsoft.com/office/drawing/2014/main" id="{EEAEF626-7348-4E5B-9CE7-F9D5A492E7D1}"/>
              </a:ext>
            </a:extLst>
          </p:cNvPr>
          <p:cNvPicPr>
            <a:picLocks noChangeAspect="1"/>
          </p:cNvPicPr>
          <p:nvPr/>
        </p:nvPicPr>
        <p:blipFill>
          <a:blip r:embed="rId7"/>
          <a:stretch>
            <a:fillRect/>
          </a:stretch>
        </p:blipFill>
        <p:spPr>
          <a:xfrm>
            <a:off x="7796203" y="1265847"/>
            <a:ext cx="454987" cy="478689"/>
          </a:xfrm>
          <a:prstGeom prst="rect">
            <a:avLst/>
          </a:prstGeom>
        </p:spPr>
      </p:pic>
      <p:sp>
        <p:nvSpPr>
          <p:cNvPr id="42" name="TextBox 41">
            <a:extLst>
              <a:ext uri="{FF2B5EF4-FFF2-40B4-BE49-F238E27FC236}">
                <a16:creationId xmlns:a16="http://schemas.microsoft.com/office/drawing/2014/main" id="{1490CB5A-6128-4D70-97A6-2F3ADDE4F238}"/>
              </a:ext>
            </a:extLst>
          </p:cNvPr>
          <p:cNvSpPr txBox="1"/>
          <p:nvPr/>
        </p:nvSpPr>
        <p:spPr>
          <a:xfrm>
            <a:off x="8188862" y="1391529"/>
            <a:ext cx="145905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Azure Traffic Manager</a:t>
            </a:r>
          </a:p>
        </p:txBody>
      </p:sp>
      <p:pic>
        <p:nvPicPr>
          <p:cNvPr id="43" name="Picture 42">
            <a:extLst>
              <a:ext uri="{FF2B5EF4-FFF2-40B4-BE49-F238E27FC236}">
                <a16:creationId xmlns:a16="http://schemas.microsoft.com/office/drawing/2014/main" id="{0A1A8F2A-6264-48FB-B0E5-11D3F9A80A2D}"/>
              </a:ext>
            </a:extLst>
          </p:cNvPr>
          <p:cNvPicPr>
            <a:picLocks noChangeAspect="1"/>
          </p:cNvPicPr>
          <p:nvPr/>
        </p:nvPicPr>
        <p:blipFill>
          <a:blip r:embed="rId8"/>
          <a:stretch>
            <a:fillRect/>
          </a:stretch>
        </p:blipFill>
        <p:spPr>
          <a:xfrm>
            <a:off x="5485430" y="1156400"/>
            <a:ext cx="544955" cy="409032"/>
          </a:xfrm>
          <a:prstGeom prst="rect">
            <a:avLst/>
          </a:prstGeom>
        </p:spPr>
      </p:pic>
      <p:sp>
        <p:nvSpPr>
          <p:cNvPr id="44" name="TextBox 43">
            <a:extLst>
              <a:ext uri="{FF2B5EF4-FFF2-40B4-BE49-F238E27FC236}">
                <a16:creationId xmlns:a16="http://schemas.microsoft.com/office/drawing/2014/main" id="{A5B57D7B-A019-4408-B7DC-C7792617E532}"/>
              </a:ext>
            </a:extLst>
          </p:cNvPr>
          <p:cNvSpPr txBox="1"/>
          <p:nvPr/>
        </p:nvSpPr>
        <p:spPr>
          <a:xfrm>
            <a:off x="5225404" y="1453291"/>
            <a:ext cx="1068241" cy="44781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2050"/>
                </a:solidFill>
                <a:effectLst/>
                <a:uLnTx/>
                <a:uFillTx/>
                <a:latin typeface="Calibri" panose="020F0502020204030204"/>
                <a:ea typeface="+mn-ea"/>
                <a:cs typeface="+mn-cs"/>
              </a:rPr>
              <a:t>User device </a:t>
            </a:r>
          </a:p>
        </p:txBody>
      </p:sp>
      <p:cxnSp>
        <p:nvCxnSpPr>
          <p:cNvPr id="45" name="Connector: Curved 44">
            <a:extLst>
              <a:ext uri="{FF2B5EF4-FFF2-40B4-BE49-F238E27FC236}">
                <a16:creationId xmlns:a16="http://schemas.microsoft.com/office/drawing/2014/main" id="{EA61686D-4407-49C2-B9A3-EBCB603807E1}"/>
              </a:ext>
            </a:extLst>
          </p:cNvPr>
          <p:cNvCxnSpPr>
            <a:cxnSpLocks/>
            <a:endCxn id="41" idx="1"/>
          </p:cNvCxnSpPr>
          <p:nvPr/>
        </p:nvCxnSpPr>
        <p:spPr>
          <a:xfrm>
            <a:off x="6030387" y="1305901"/>
            <a:ext cx="1765816" cy="19929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B923A0E-D126-4BBD-8936-2E5367B244AB}"/>
              </a:ext>
            </a:extLst>
          </p:cNvPr>
          <p:cNvSpPr txBox="1"/>
          <p:nvPr/>
        </p:nvSpPr>
        <p:spPr>
          <a:xfrm>
            <a:off x="8411009" y="3147099"/>
            <a:ext cx="73289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DNS zone</a:t>
            </a:r>
          </a:p>
        </p:txBody>
      </p:sp>
      <p:pic>
        <p:nvPicPr>
          <p:cNvPr id="47" name="Picture 46">
            <a:extLst>
              <a:ext uri="{FF2B5EF4-FFF2-40B4-BE49-F238E27FC236}">
                <a16:creationId xmlns:a16="http://schemas.microsoft.com/office/drawing/2014/main" id="{0E828817-B154-4CC2-A31A-0DE44B715A4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8109" y="3504086"/>
            <a:ext cx="516508" cy="680575"/>
          </a:xfrm>
          <a:prstGeom prst="rect">
            <a:avLst/>
          </a:prstGeom>
        </p:spPr>
      </p:pic>
      <p:pic>
        <p:nvPicPr>
          <p:cNvPr id="48" name="Picture 47">
            <a:extLst>
              <a:ext uri="{FF2B5EF4-FFF2-40B4-BE49-F238E27FC236}">
                <a16:creationId xmlns:a16="http://schemas.microsoft.com/office/drawing/2014/main" id="{C337EFAD-A217-4DA4-BF63-A5C8CE822D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73631" y="3486147"/>
            <a:ext cx="516508" cy="680575"/>
          </a:xfrm>
          <a:prstGeom prst="rect">
            <a:avLst/>
          </a:prstGeom>
          <a:effectLst>
            <a:outerShdw blurRad="50800" dist="50800" dir="1740000" algn="ctr" rotWithShape="0">
              <a:schemeClr val="accent1">
                <a:lumMod val="60000"/>
                <a:lumOff val="40000"/>
              </a:schemeClr>
            </a:outerShdw>
          </a:effectLst>
        </p:spPr>
      </p:pic>
      <p:cxnSp>
        <p:nvCxnSpPr>
          <p:cNvPr id="49" name="Connector: Curved 48">
            <a:extLst>
              <a:ext uri="{FF2B5EF4-FFF2-40B4-BE49-F238E27FC236}">
                <a16:creationId xmlns:a16="http://schemas.microsoft.com/office/drawing/2014/main" id="{5E714108-3B08-466F-8149-76B649EA894F}"/>
              </a:ext>
            </a:extLst>
          </p:cNvPr>
          <p:cNvCxnSpPr>
            <a:cxnSpLocks/>
            <a:stCxn id="38" idx="3"/>
            <a:endCxn id="10" idx="1"/>
          </p:cNvCxnSpPr>
          <p:nvPr/>
        </p:nvCxnSpPr>
        <p:spPr>
          <a:xfrm>
            <a:off x="5714553" y="4610036"/>
            <a:ext cx="1765510" cy="429100"/>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5B8798B8-529C-4224-865F-247818DFAFDD}"/>
              </a:ext>
            </a:extLst>
          </p:cNvPr>
          <p:cNvCxnSpPr>
            <a:cxnSpLocks/>
            <a:endCxn id="10" idx="3"/>
          </p:cNvCxnSpPr>
          <p:nvPr/>
        </p:nvCxnSpPr>
        <p:spPr>
          <a:xfrm rot="10800000" flipV="1">
            <a:off x="8567331" y="4588628"/>
            <a:ext cx="1671746" cy="450507"/>
          </a:xfrm>
          <a:prstGeom prst="curved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18115EB2-F3C2-426A-9076-B9AA7B64AEB8}"/>
              </a:ext>
            </a:extLst>
          </p:cNvPr>
          <p:cNvCxnSpPr>
            <a:cxnSpLocks/>
            <a:endCxn id="37" idx="0"/>
          </p:cNvCxnSpPr>
          <p:nvPr/>
        </p:nvCxnSpPr>
        <p:spPr>
          <a:xfrm rot="5400000">
            <a:off x="4845569" y="3608184"/>
            <a:ext cx="1033473" cy="357430"/>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E57D0E78-F440-4722-AE41-FA64237210A3}"/>
              </a:ext>
            </a:extLst>
          </p:cNvPr>
          <p:cNvCxnSpPr>
            <a:cxnSpLocks/>
            <a:endCxn id="39" idx="0"/>
          </p:cNvCxnSpPr>
          <p:nvPr/>
        </p:nvCxnSpPr>
        <p:spPr>
          <a:xfrm rot="16200000" flipH="1">
            <a:off x="10282387" y="3637947"/>
            <a:ext cx="1059916" cy="309573"/>
          </a:xfrm>
          <a:prstGeom prst="curved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40795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A030-2835-4BAC-92F0-93124F80E201}"/>
              </a:ext>
            </a:extLst>
          </p:cNvPr>
          <p:cNvSpPr>
            <a:spLocks noGrp="1"/>
          </p:cNvSpPr>
          <p:nvPr>
            <p:ph type="title"/>
          </p:nvPr>
        </p:nvSpPr>
        <p:spPr/>
        <p:txBody>
          <a:bodyPr/>
          <a:lstStyle/>
          <a:p>
            <a:r>
              <a:rPr lang="en-US" dirty="0"/>
              <a:t>Monitoring with Azure SQL Analytics</a:t>
            </a:r>
          </a:p>
        </p:txBody>
      </p:sp>
      <p:grpSp>
        <p:nvGrpSpPr>
          <p:cNvPr id="4" name="Group 3">
            <a:extLst>
              <a:ext uri="{FF2B5EF4-FFF2-40B4-BE49-F238E27FC236}">
                <a16:creationId xmlns:a16="http://schemas.microsoft.com/office/drawing/2014/main" id="{21039844-14EF-4FC8-9106-99B06B6F22E3}"/>
              </a:ext>
            </a:extLst>
          </p:cNvPr>
          <p:cNvGrpSpPr/>
          <p:nvPr/>
        </p:nvGrpSpPr>
        <p:grpSpPr>
          <a:xfrm>
            <a:off x="3476152" y="3084333"/>
            <a:ext cx="2532873" cy="2001209"/>
            <a:chOff x="3316396" y="2915482"/>
            <a:chExt cx="2745925" cy="2169541"/>
          </a:xfrm>
        </p:grpSpPr>
        <p:graphicFrame>
          <p:nvGraphicFramePr>
            <p:cNvPr id="5" name="Object 4">
              <a:extLst>
                <a:ext uri="{FF2B5EF4-FFF2-40B4-BE49-F238E27FC236}">
                  <a16:creationId xmlns:a16="http://schemas.microsoft.com/office/drawing/2014/main" id="{BA44F7E7-29A2-4AAF-B425-836D47AD0E06}"/>
                </a:ext>
              </a:extLst>
            </p:cNvPr>
            <p:cNvGraphicFramePr>
              <a:graphicFrameLocks noChangeAspect="1"/>
            </p:cNvGraphicFramePr>
            <p:nvPr>
              <p:extLst/>
            </p:nvPr>
          </p:nvGraphicFramePr>
          <p:xfrm>
            <a:off x="5035568" y="2915482"/>
            <a:ext cx="904828" cy="2169541"/>
          </p:xfrm>
          <a:graphic>
            <a:graphicData uri="http://schemas.openxmlformats.org/presentationml/2006/ole">
              <mc:AlternateContent xmlns:mc="http://schemas.openxmlformats.org/markup-compatibility/2006">
                <mc:Choice xmlns:v="urn:schemas-microsoft-com:vml" Requires="v">
                  <p:oleObj spid="_x0000_s295027" name="CorelDRAW" r:id="rId4" imgW="1543912" imgH="3703320" progId="CorelDraw.Graphic.17">
                    <p:embed/>
                  </p:oleObj>
                </mc:Choice>
                <mc:Fallback>
                  <p:oleObj name="CorelDRAW" r:id="rId4" imgW="1543912" imgH="3703320" progId="CorelDraw.Graphic.17">
                    <p:embed/>
                    <p:pic>
                      <p:nvPicPr>
                        <p:cNvPr id="2" name="Object 1"/>
                        <p:cNvPicPr/>
                        <p:nvPr/>
                      </p:nvPicPr>
                      <p:blipFill>
                        <a:blip r:embed="rId5"/>
                        <a:stretch>
                          <a:fillRect/>
                        </a:stretch>
                      </p:blipFill>
                      <p:spPr>
                        <a:xfrm>
                          <a:off x="5035568" y="2915482"/>
                          <a:ext cx="904828" cy="2169541"/>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0D778347-D73F-4D9D-8F4C-BD8B732BC764}"/>
                </a:ext>
              </a:extLst>
            </p:cNvPr>
            <p:cNvGrpSpPr/>
            <p:nvPr/>
          </p:nvGrpSpPr>
          <p:grpSpPr>
            <a:xfrm>
              <a:off x="4123523" y="3745740"/>
              <a:ext cx="1161394" cy="1002161"/>
              <a:chOff x="3906893" y="3072554"/>
              <a:chExt cx="1995340" cy="1721769"/>
            </a:xfrm>
          </p:grpSpPr>
          <p:pic>
            <p:nvPicPr>
              <p:cNvPr id="9" name="Picture 2" descr="Image result for azure cloud services symbol">
                <a:extLst>
                  <a:ext uri="{FF2B5EF4-FFF2-40B4-BE49-F238E27FC236}">
                    <a16:creationId xmlns:a16="http://schemas.microsoft.com/office/drawing/2014/main" id="{370897BB-9CA1-41F2-945C-56BBF9CFE0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7550" y="3072554"/>
                <a:ext cx="949387" cy="9493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B947E6A-E82F-45B6-86A8-7E674997D070}"/>
                  </a:ext>
                </a:extLst>
              </p:cNvPr>
              <p:cNvSpPr/>
              <p:nvPr/>
            </p:nvSpPr>
            <p:spPr>
              <a:xfrm>
                <a:off x="3906893" y="3934440"/>
                <a:ext cx="1995340" cy="859883"/>
              </a:xfrm>
              <a:prstGeom prst="rect">
                <a:avLst/>
              </a:prstGeom>
            </p:spPr>
            <p:txBody>
              <a:bodyPr wrap="square">
                <a:spAutoFit/>
              </a:bodyPr>
              <a:lstStyle/>
              <a:p>
                <a:pPr algn="ctr" defTabSz="914016"/>
                <a:r>
                  <a:rPr lang="en-US" sz="1200" b="1">
                    <a:solidFill>
                      <a:srgbClr val="0079D6"/>
                    </a:solidFill>
                    <a:latin typeface="Segoe UI" panose="020B0502040204020203" pitchFamily="34" charset="0"/>
                    <a:cs typeface="Segoe UI" panose="020B0502040204020203" pitchFamily="34" charset="0"/>
                  </a:rPr>
                  <a:t>Diagnostics telemetry</a:t>
                </a:r>
              </a:p>
            </p:txBody>
          </p:sp>
        </p:grpSp>
        <p:graphicFrame>
          <p:nvGraphicFramePr>
            <p:cNvPr id="7" name="Object 6">
              <a:extLst>
                <a:ext uri="{FF2B5EF4-FFF2-40B4-BE49-F238E27FC236}">
                  <a16:creationId xmlns:a16="http://schemas.microsoft.com/office/drawing/2014/main" id="{351BFB24-7C06-49AB-8231-FBDB8333EE59}"/>
                </a:ext>
              </a:extLst>
            </p:cNvPr>
            <p:cNvGraphicFramePr>
              <a:graphicFrameLocks noChangeAspect="1"/>
            </p:cNvGraphicFramePr>
            <p:nvPr>
              <p:extLst/>
            </p:nvPr>
          </p:nvGraphicFramePr>
          <p:xfrm>
            <a:off x="3316396" y="3586124"/>
            <a:ext cx="1114912" cy="856313"/>
          </p:xfrm>
          <a:graphic>
            <a:graphicData uri="http://schemas.openxmlformats.org/presentationml/2006/ole">
              <mc:AlternateContent xmlns:mc="http://schemas.openxmlformats.org/markup-compatibility/2006">
                <mc:Choice xmlns:v="urn:schemas-microsoft-com:vml" Requires="v">
                  <p:oleObj spid="_x0000_s295028" name="CorelDRAW" r:id="rId7" imgW="1868215" imgH="1434873" progId="CorelDraw.Graphic.17">
                    <p:embed/>
                  </p:oleObj>
                </mc:Choice>
                <mc:Fallback>
                  <p:oleObj name="CorelDRAW" r:id="rId7" imgW="1868215" imgH="1434873" progId="CorelDraw.Graphic.17">
                    <p:embed/>
                    <p:pic>
                      <p:nvPicPr>
                        <p:cNvPr id="7" name="Object 6"/>
                        <p:cNvPicPr/>
                        <p:nvPr/>
                      </p:nvPicPr>
                      <p:blipFill>
                        <a:blip r:embed="rId8"/>
                        <a:stretch>
                          <a:fillRect/>
                        </a:stretch>
                      </p:blipFill>
                      <p:spPr>
                        <a:xfrm>
                          <a:off x="3316396" y="3586124"/>
                          <a:ext cx="1114912" cy="856313"/>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E501954D-9E1E-4C02-B313-6D92753BE026}"/>
                </a:ext>
              </a:extLst>
            </p:cNvPr>
            <p:cNvSpPr/>
            <p:nvPr/>
          </p:nvSpPr>
          <p:spPr>
            <a:xfrm>
              <a:off x="5216145" y="3877836"/>
              <a:ext cx="846176" cy="22066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sz="1800">
                <a:solidFill>
                  <a:srgbClr val="FFFFFF"/>
                </a:solidFill>
                <a:latin typeface="Segoe UI"/>
              </a:endParaRPr>
            </a:p>
          </p:txBody>
        </p:sp>
      </p:grpSp>
      <p:grpSp>
        <p:nvGrpSpPr>
          <p:cNvPr id="11" name="Group 10">
            <a:extLst>
              <a:ext uri="{FF2B5EF4-FFF2-40B4-BE49-F238E27FC236}">
                <a16:creationId xmlns:a16="http://schemas.microsoft.com/office/drawing/2014/main" id="{6510CE27-BD97-4AD1-B6D3-A98F465DF68B}"/>
              </a:ext>
            </a:extLst>
          </p:cNvPr>
          <p:cNvGrpSpPr/>
          <p:nvPr/>
        </p:nvGrpSpPr>
        <p:grpSpPr>
          <a:xfrm>
            <a:off x="5618630" y="1426126"/>
            <a:ext cx="5956404" cy="2994558"/>
            <a:chOff x="5731295" y="1498294"/>
            <a:chExt cx="6075842" cy="3054605"/>
          </a:xfrm>
        </p:grpSpPr>
        <p:sp>
          <p:nvSpPr>
            <p:cNvPr id="12" name="Rectangle 11">
              <a:extLst>
                <a:ext uri="{FF2B5EF4-FFF2-40B4-BE49-F238E27FC236}">
                  <a16:creationId xmlns:a16="http://schemas.microsoft.com/office/drawing/2014/main" id="{34A39DFF-2603-4004-833C-A7E78A4D816F}"/>
                </a:ext>
              </a:extLst>
            </p:cNvPr>
            <p:cNvSpPr/>
            <p:nvPr/>
          </p:nvSpPr>
          <p:spPr>
            <a:xfrm>
              <a:off x="6011974" y="1498294"/>
              <a:ext cx="5795163" cy="3054605"/>
            </a:xfrm>
            <a:prstGeom prst="rect">
              <a:avLst/>
            </a:prstGeom>
            <a:solidFill>
              <a:srgbClr val="92D050">
                <a:alpha val="19000"/>
              </a:srgbClr>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sz="1836">
                <a:solidFill>
                  <a:srgbClr val="FFFFFF"/>
                </a:solidFill>
                <a:latin typeface="Segoe UI Semilight"/>
              </a:endParaRPr>
            </a:p>
          </p:txBody>
        </p:sp>
        <p:grpSp>
          <p:nvGrpSpPr>
            <p:cNvPr id="13" name="Group 12">
              <a:extLst>
                <a:ext uri="{FF2B5EF4-FFF2-40B4-BE49-F238E27FC236}">
                  <a16:creationId xmlns:a16="http://schemas.microsoft.com/office/drawing/2014/main" id="{95F890CF-C5A9-4069-9C7A-60DD0D3FE310}"/>
                </a:ext>
              </a:extLst>
            </p:cNvPr>
            <p:cNvGrpSpPr/>
            <p:nvPr/>
          </p:nvGrpSpPr>
          <p:grpSpPr>
            <a:xfrm>
              <a:off x="5731295" y="1577294"/>
              <a:ext cx="3311187" cy="920536"/>
              <a:chOff x="6542583" y="1730621"/>
              <a:chExt cx="2344765" cy="651865"/>
            </a:xfrm>
          </p:grpSpPr>
          <p:sp>
            <p:nvSpPr>
              <p:cNvPr id="17" name="TextBox 16">
                <a:extLst>
                  <a:ext uri="{FF2B5EF4-FFF2-40B4-BE49-F238E27FC236}">
                    <a16:creationId xmlns:a16="http://schemas.microsoft.com/office/drawing/2014/main" id="{B9579E12-D7FF-4FF1-B4B4-7F628A661F0A}"/>
                  </a:ext>
                </a:extLst>
              </p:cNvPr>
              <p:cNvSpPr txBox="1"/>
              <p:nvPr/>
            </p:nvSpPr>
            <p:spPr>
              <a:xfrm>
                <a:off x="7373080" y="1829096"/>
                <a:ext cx="1514268" cy="216489"/>
              </a:xfrm>
              <a:prstGeom prst="rect">
                <a:avLst/>
              </a:prstGeom>
              <a:noFill/>
            </p:spPr>
            <p:txBody>
              <a:bodyPr wrap="none" rtlCol="0">
                <a:noAutofit/>
              </a:bodyPr>
              <a:lstStyle/>
              <a:p>
                <a:pPr algn="ctr" defTabSz="914016"/>
                <a:r>
                  <a:rPr lang="en-US" sz="1372" b="1">
                    <a:solidFill>
                      <a:srgbClr val="0072C6"/>
                    </a:solidFill>
                    <a:latin typeface="Segoe UI" panose="020B0502040204020203" pitchFamily="34" charset="0"/>
                    <a:cs typeface="Segoe UI" panose="020B0502040204020203" pitchFamily="34" charset="0"/>
                  </a:rPr>
                  <a:t>Azure SQL Analytics</a:t>
                </a:r>
              </a:p>
            </p:txBody>
          </p:sp>
          <p:pic>
            <p:nvPicPr>
              <p:cNvPr id="18" name="Picture 17">
                <a:extLst>
                  <a:ext uri="{FF2B5EF4-FFF2-40B4-BE49-F238E27FC236}">
                    <a16:creationId xmlns:a16="http://schemas.microsoft.com/office/drawing/2014/main" id="{51FED4E7-FDB6-4D00-AB33-869CD0F6084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2583" y="1730621"/>
                <a:ext cx="1241647" cy="651865"/>
              </a:xfrm>
              <a:prstGeom prst="rect">
                <a:avLst/>
              </a:prstGeom>
            </p:spPr>
          </p:pic>
        </p:grpSp>
        <p:grpSp>
          <p:nvGrpSpPr>
            <p:cNvPr id="14" name="Group 13">
              <a:extLst>
                <a:ext uri="{FF2B5EF4-FFF2-40B4-BE49-F238E27FC236}">
                  <a16:creationId xmlns:a16="http://schemas.microsoft.com/office/drawing/2014/main" id="{ABEA2CD7-EF26-4EDB-900E-ABD9C2560210}"/>
                </a:ext>
              </a:extLst>
            </p:cNvPr>
            <p:cNvGrpSpPr/>
            <p:nvPr/>
          </p:nvGrpSpPr>
          <p:grpSpPr>
            <a:xfrm>
              <a:off x="8602201" y="2402063"/>
              <a:ext cx="2961977" cy="2087118"/>
              <a:chOff x="8558098" y="2353748"/>
              <a:chExt cx="3148002" cy="2218198"/>
            </a:xfrm>
          </p:grpSpPr>
          <p:pic>
            <p:nvPicPr>
              <p:cNvPr id="15" name="Picture 14">
                <a:extLst>
                  <a:ext uri="{FF2B5EF4-FFF2-40B4-BE49-F238E27FC236}">
                    <a16:creationId xmlns:a16="http://schemas.microsoft.com/office/drawing/2014/main" id="{541000AB-406F-47EC-805D-5FD02E86990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444" y="2353748"/>
                <a:ext cx="3026831" cy="1816301"/>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a16="http://schemas.microsoft.com/office/drawing/2014/main" id="{957BF875-4D9F-4892-92FF-39BFFC7FF7C8}"/>
                  </a:ext>
                </a:extLst>
              </p:cNvPr>
              <p:cNvSpPr txBox="1"/>
              <p:nvPr/>
            </p:nvSpPr>
            <p:spPr>
              <a:xfrm>
                <a:off x="8558098" y="4271647"/>
                <a:ext cx="3148002" cy="300299"/>
              </a:xfrm>
              <a:prstGeom prst="rect">
                <a:avLst/>
              </a:prstGeom>
              <a:noFill/>
            </p:spPr>
            <p:txBody>
              <a:bodyPr wrap="square" rtlCol="0">
                <a:spAutoFit/>
              </a:bodyPr>
              <a:lstStyle/>
              <a:p>
                <a:pPr algn="r" defTabSz="914016"/>
                <a:r>
                  <a:rPr lang="en-US" sz="1200" b="1">
                    <a:solidFill>
                      <a:srgbClr val="505050"/>
                    </a:solidFill>
                    <a:latin typeface="Segoe UI" panose="020B0502040204020203" pitchFamily="34" charset="0"/>
                    <a:cs typeface="Segoe UI" panose="020B0502040204020203" pitchFamily="34" charset="0"/>
                  </a:rPr>
                  <a:t>Performance monitoring dashboard</a:t>
                </a:r>
              </a:p>
            </p:txBody>
          </p:sp>
        </p:grpSp>
      </p:grpSp>
      <p:grpSp>
        <p:nvGrpSpPr>
          <p:cNvPr id="19" name="Group 18">
            <a:extLst>
              <a:ext uri="{FF2B5EF4-FFF2-40B4-BE49-F238E27FC236}">
                <a16:creationId xmlns:a16="http://schemas.microsoft.com/office/drawing/2014/main" id="{E642EF0B-1AE9-41AA-80D5-50CF6CA703BD}"/>
              </a:ext>
            </a:extLst>
          </p:cNvPr>
          <p:cNvGrpSpPr/>
          <p:nvPr/>
        </p:nvGrpSpPr>
        <p:grpSpPr>
          <a:xfrm>
            <a:off x="7077385" y="2833322"/>
            <a:ext cx="1239613" cy="513325"/>
            <a:chOff x="7469778" y="2134656"/>
            <a:chExt cx="1424249" cy="589782"/>
          </a:xfrm>
        </p:grpSpPr>
        <p:pic>
          <p:nvPicPr>
            <p:cNvPr id="20" name="Picture 19">
              <a:extLst>
                <a:ext uri="{FF2B5EF4-FFF2-40B4-BE49-F238E27FC236}">
                  <a16:creationId xmlns:a16="http://schemas.microsoft.com/office/drawing/2014/main" id="{45406FED-07C4-48C1-917F-EEDEB5DD215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69778" y="2195817"/>
              <a:ext cx="467616" cy="467616"/>
            </a:xfrm>
            <a:prstGeom prst="rect">
              <a:avLst/>
            </a:prstGeom>
          </p:spPr>
        </p:pic>
        <p:sp>
          <p:nvSpPr>
            <p:cNvPr id="21" name="TextBox 20">
              <a:extLst>
                <a:ext uri="{FF2B5EF4-FFF2-40B4-BE49-F238E27FC236}">
                  <a16:creationId xmlns:a16="http://schemas.microsoft.com/office/drawing/2014/main" id="{DEAAE8E6-58E9-45DE-9A74-5CDFB3D1F52D}"/>
                </a:ext>
              </a:extLst>
            </p:cNvPr>
            <p:cNvSpPr txBox="1"/>
            <p:nvPr/>
          </p:nvSpPr>
          <p:spPr>
            <a:xfrm>
              <a:off x="7881750" y="2134656"/>
              <a:ext cx="1012277" cy="589782"/>
            </a:xfrm>
            <a:prstGeom prst="rect">
              <a:avLst/>
            </a:prstGeom>
            <a:noFill/>
          </p:spPr>
          <p:txBody>
            <a:bodyPr wrap="square" rtlCol="0">
              <a:noAutofit/>
            </a:bodyPr>
            <a:lstStyle/>
            <a:p>
              <a:pPr algn="ctr" defTabSz="914016"/>
              <a:r>
                <a:rPr lang="en-US" sz="1000" b="1">
                  <a:solidFill>
                    <a:srgbClr val="428BC7"/>
                  </a:solidFill>
                  <a:latin typeface="Segoe UI" panose="020B0502040204020203" pitchFamily="34" charset="0"/>
                  <a:cs typeface="Segoe UI" panose="020B0502040204020203" pitchFamily="34" charset="0"/>
                </a:rPr>
                <a:t>Telemetry stored for 30* days</a:t>
              </a:r>
            </a:p>
          </p:txBody>
        </p:sp>
      </p:grpSp>
      <p:grpSp>
        <p:nvGrpSpPr>
          <p:cNvPr id="22" name="Group 21">
            <a:extLst>
              <a:ext uri="{FF2B5EF4-FFF2-40B4-BE49-F238E27FC236}">
                <a16:creationId xmlns:a16="http://schemas.microsoft.com/office/drawing/2014/main" id="{207F82E4-6C50-49CF-BB27-9E239935EF52}"/>
              </a:ext>
            </a:extLst>
          </p:cNvPr>
          <p:cNvGrpSpPr/>
          <p:nvPr/>
        </p:nvGrpSpPr>
        <p:grpSpPr>
          <a:xfrm>
            <a:off x="6967834" y="3757597"/>
            <a:ext cx="1328675" cy="528557"/>
            <a:chOff x="7364773" y="3875274"/>
            <a:chExt cx="1526577" cy="607283"/>
          </a:xfrm>
        </p:grpSpPr>
        <p:pic>
          <p:nvPicPr>
            <p:cNvPr id="23" name="Picture 22">
              <a:extLst>
                <a:ext uri="{FF2B5EF4-FFF2-40B4-BE49-F238E27FC236}">
                  <a16:creationId xmlns:a16="http://schemas.microsoft.com/office/drawing/2014/main" id="{23DB5892-E3FF-45D9-ADDB-604D6BE5307C}"/>
                </a:ext>
              </a:extLst>
            </p:cNvPr>
            <p:cNvPicPr>
              <a:picLocks noChangeAspect="1"/>
            </p:cNvPicPr>
            <p:nvPr/>
          </p:nvPicPr>
          <p:blipFill>
            <a:blip r:embed="rId12"/>
            <a:stretch>
              <a:fillRect/>
            </a:stretch>
          </p:blipFill>
          <p:spPr>
            <a:xfrm>
              <a:off x="7364773" y="3875274"/>
              <a:ext cx="686066" cy="587959"/>
            </a:xfrm>
            <a:prstGeom prst="rect">
              <a:avLst/>
            </a:prstGeom>
          </p:spPr>
        </p:pic>
        <p:sp>
          <p:nvSpPr>
            <p:cNvPr id="24" name="TextBox 23">
              <a:extLst>
                <a:ext uri="{FF2B5EF4-FFF2-40B4-BE49-F238E27FC236}">
                  <a16:creationId xmlns:a16="http://schemas.microsoft.com/office/drawing/2014/main" id="{18B03ADA-438E-4980-9124-3C993C61B7B9}"/>
                </a:ext>
              </a:extLst>
            </p:cNvPr>
            <p:cNvSpPr txBox="1"/>
            <p:nvPr/>
          </p:nvSpPr>
          <p:spPr>
            <a:xfrm>
              <a:off x="7879073" y="4076293"/>
              <a:ext cx="1012277" cy="406264"/>
            </a:xfrm>
            <a:prstGeom prst="rect">
              <a:avLst/>
            </a:prstGeom>
            <a:noFill/>
          </p:spPr>
          <p:txBody>
            <a:bodyPr wrap="square" rtlCol="0">
              <a:noAutofit/>
            </a:bodyPr>
            <a:lstStyle/>
            <a:p>
              <a:pPr algn="ctr" defTabSz="914016"/>
              <a:r>
                <a:rPr lang="en-US" sz="1000" b="1">
                  <a:solidFill>
                    <a:srgbClr val="AE0D1A"/>
                  </a:solidFill>
                  <a:latin typeface="Segoe UI" panose="020B0502040204020203" pitchFamily="34" charset="0"/>
                  <a:cs typeface="Segoe UI" panose="020B0502040204020203" pitchFamily="34" charset="0"/>
                </a:rPr>
                <a:t>Custom</a:t>
              </a:r>
            </a:p>
            <a:p>
              <a:pPr algn="ctr" defTabSz="914016"/>
              <a:r>
                <a:rPr lang="en-US" sz="1000" b="1">
                  <a:solidFill>
                    <a:srgbClr val="AE0D1A"/>
                  </a:solidFill>
                  <a:latin typeface="Segoe UI" panose="020B0502040204020203" pitchFamily="34" charset="0"/>
                  <a:cs typeface="Segoe UI" panose="020B0502040204020203" pitchFamily="34" charset="0"/>
                </a:rPr>
                <a:t>Alerting</a:t>
              </a:r>
            </a:p>
          </p:txBody>
        </p:sp>
      </p:grpSp>
      <p:grpSp>
        <p:nvGrpSpPr>
          <p:cNvPr id="51" name="Group 50">
            <a:extLst>
              <a:ext uri="{FF2B5EF4-FFF2-40B4-BE49-F238E27FC236}">
                <a16:creationId xmlns:a16="http://schemas.microsoft.com/office/drawing/2014/main" id="{D965CA6F-6D49-4852-B096-074A19144FAD}"/>
              </a:ext>
            </a:extLst>
          </p:cNvPr>
          <p:cNvGrpSpPr/>
          <p:nvPr/>
        </p:nvGrpSpPr>
        <p:grpSpPr>
          <a:xfrm>
            <a:off x="695101" y="1503703"/>
            <a:ext cx="2822649" cy="5062576"/>
            <a:chOff x="301414" y="1585415"/>
            <a:chExt cx="3060078" cy="5488418"/>
          </a:xfrm>
        </p:grpSpPr>
        <p:pic>
          <p:nvPicPr>
            <p:cNvPr id="52" name="Picture 51">
              <a:extLst>
                <a:ext uri="{FF2B5EF4-FFF2-40B4-BE49-F238E27FC236}">
                  <a16:creationId xmlns:a16="http://schemas.microsoft.com/office/drawing/2014/main" id="{A0407188-3793-42A7-BB40-0105F6DA331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35753" y="4681321"/>
              <a:ext cx="775443" cy="827140"/>
            </a:xfrm>
            <a:prstGeom prst="rect">
              <a:avLst/>
            </a:prstGeom>
          </p:spPr>
        </p:pic>
        <p:sp>
          <p:nvSpPr>
            <p:cNvPr id="53" name="Rectangle 52">
              <a:extLst>
                <a:ext uri="{FF2B5EF4-FFF2-40B4-BE49-F238E27FC236}">
                  <a16:creationId xmlns:a16="http://schemas.microsoft.com/office/drawing/2014/main" id="{6817F243-4861-49D7-B00C-7E818DEC6EE0}"/>
                </a:ext>
              </a:extLst>
            </p:cNvPr>
            <p:cNvSpPr/>
            <p:nvPr/>
          </p:nvSpPr>
          <p:spPr>
            <a:xfrm>
              <a:off x="2163470" y="5527395"/>
              <a:ext cx="1161394" cy="700698"/>
            </a:xfrm>
            <a:prstGeom prst="rect">
              <a:avLst/>
            </a:prstGeom>
          </p:spPr>
          <p:txBody>
            <a:bodyPr wrap="square">
              <a:spAutoFit/>
            </a:bodyPr>
            <a:lstStyle/>
            <a:p>
              <a:pPr algn="ctr" defTabSz="914016"/>
              <a:r>
                <a:rPr lang="en-US" sz="1200" b="1">
                  <a:solidFill>
                    <a:srgbClr val="00BCF2"/>
                  </a:solidFill>
                  <a:latin typeface="Segoe UI" panose="020B0502040204020203" pitchFamily="34" charset="0"/>
                  <a:cs typeface="Segoe UI" panose="020B0502040204020203" pitchFamily="34" charset="0"/>
                </a:rPr>
                <a:t>Databases </a:t>
              </a:r>
              <a:br>
                <a:rPr lang="en-US" sz="1200" b="1">
                  <a:solidFill>
                    <a:srgbClr val="00BCF2"/>
                  </a:solidFill>
                  <a:latin typeface="Segoe UI" panose="020B0502040204020203" pitchFamily="34" charset="0"/>
                  <a:cs typeface="Segoe UI" panose="020B0502040204020203" pitchFamily="34" charset="0"/>
                </a:rPr>
              </a:br>
              <a:r>
                <a:rPr lang="en-US" sz="1200" b="1">
                  <a:solidFill>
                    <a:srgbClr val="00BCF2"/>
                  </a:solidFill>
                  <a:latin typeface="Segoe UI" panose="020B0502040204020203" pitchFamily="34" charset="0"/>
                  <a:cs typeface="Segoe UI" panose="020B0502040204020203" pitchFamily="34" charset="0"/>
                </a:rPr>
                <a:t>in managed instance</a:t>
              </a:r>
            </a:p>
          </p:txBody>
        </p:sp>
        <p:sp>
          <p:nvSpPr>
            <p:cNvPr id="54" name="Rectangle 53">
              <a:extLst>
                <a:ext uri="{FF2B5EF4-FFF2-40B4-BE49-F238E27FC236}">
                  <a16:creationId xmlns:a16="http://schemas.microsoft.com/office/drawing/2014/main" id="{9F9851CF-44C8-4098-A216-AD824AE2D292}"/>
                </a:ext>
              </a:extLst>
            </p:cNvPr>
            <p:cNvSpPr/>
            <p:nvPr/>
          </p:nvSpPr>
          <p:spPr>
            <a:xfrm>
              <a:off x="2200098" y="4191529"/>
              <a:ext cx="1161394" cy="500498"/>
            </a:xfrm>
            <a:prstGeom prst="rect">
              <a:avLst/>
            </a:prstGeom>
          </p:spPr>
          <p:txBody>
            <a:bodyPr wrap="square">
              <a:spAutoFit/>
            </a:bodyPr>
            <a:lstStyle/>
            <a:p>
              <a:pPr algn="ctr" defTabSz="914016"/>
              <a:r>
                <a:rPr lang="en-US" sz="1200" b="1">
                  <a:solidFill>
                    <a:srgbClr val="00BCF2"/>
                  </a:solidFill>
                  <a:latin typeface="Segoe UI" panose="020B0502040204020203" pitchFamily="34" charset="0"/>
                  <a:cs typeface="Segoe UI" panose="020B0502040204020203" pitchFamily="34" charset="0"/>
                </a:rPr>
                <a:t>Azure SQL Database</a:t>
              </a:r>
            </a:p>
          </p:txBody>
        </p:sp>
        <p:pic>
          <p:nvPicPr>
            <p:cNvPr id="55" name="Picture 54">
              <a:extLst>
                <a:ext uri="{FF2B5EF4-FFF2-40B4-BE49-F238E27FC236}">
                  <a16:creationId xmlns:a16="http://schemas.microsoft.com/office/drawing/2014/main" id="{6DDCF867-5EB6-4EFB-A514-6CE6A9D9A05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70176" y="6074470"/>
              <a:ext cx="395755" cy="422138"/>
            </a:xfrm>
            <a:prstGeom prst="rect">
              <a:avLst/>
            </a:prstGeom>
          </p:spPr>
        </p:pic>
        <p:pic>
          <p:nvPicPr>
            <p:cNvPr id="56" name="Picture 55">
              <a:extLst>
                <a:ext uri="{FF2B5EF4-FFF2-40B4-BE49-F238E27FC236}">
                  <a16:creationId xmlns:a16="http://schemas.microsoft.com/office/drawing/2014/main" id="{845910D0-4ADC-483E-BB8E-1116DEE6C2F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01407" y="4418286"/>
              <a:ext cx="395755" cy="422138"/>
            </a:xfrm>
            <a:prstGeom prst="rect">
              <a:avLst/>
            </a:prstGeom>
          </p:spPr>
        </p:pic>
        <p:pic>
          <p:nvPicPr>
            <p:cNvPr id="57" name="Picture 56">
              <a:extLst>
                <a:ext uri="{FF2B5EF4-FFF2-40B4-BE49-F238E27FC236}">
                  <a16:creationId xmlns:a16="http://schemas.microsoft.com/office/drawing/2014/main" id="{F14181C2-F7DC-40F0-8AFE-464CB7AC0CA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145969" y="6651695"/>
              <a:ext cx="395755" cy="422138"/>
            </a:xfrm>
            <a:prstGeom prst="rect">
              <a:avLst/>
            </a:prstGeom>
          </p:spPr>
        </p:pic>
        <p:pic>
          <p:nvPicPr>
            <p:cNvPr id="58" name="Picture 57">
              <a:extLst>
                <a:ext uri="{FF2B5EF4-FFF2-40B4-BE49-F238E27FC236}">
                  <a16:creationId xmlns:a16="http://schemas.microsoft.com/office/drawing/2014/main" id="{D570D3E5-23AE-483C-BB0D-CA43A815AC6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8685" y="5465632"/>
              <a:ext cx="395755" cy="422138"/>
            </a:xfrm>
            <a:prstGeom prst="rect">
              <a:avLst/>
            </a:prstGeom>
          </p:spPr>
        </p:pic>
        <p:pic>
          <p:nvPicPr>
            <p:cNvPr id="59" name="Picture 58">
              <a:extLst>
                <a:ext uri="{FF2B5EF4-FFF2-40B4-BE49-F238E27FC236}">
                  <a16:creationId xmlns:a16="http://schemas.microsoft.com/office/drawing/2014/main" id="{210FA02E-C0F7-42E6-96B2-A343754195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50214" y="4961903"/>
              <a:ext cx="395755" cy="422138"/>
            </a:xfrm>
            <a:prstGeom prst="rect">
              <a:avLst/>
            </a:prstGeom>
          </p:spPr>
        </p:pic>
        <p:pic>
          <p:nvPicPr>
            <p:cNvPr id="60" name="Picture 59">
              <a:extLst>
                <a:ext uri="{FF2B5EF4-FFF2-40B4-BE49-F238E27FC236}">
                  <a16:creationId xmlns:a16="http://schemas.microsoft.com/office/drawing/2014/main" id="{B9B2CA65-0374-4ACE-9DC3-CAA05BDDBE1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03548" y="5495469"/>
              <a:ext cx="395755" cy="422138"/>
            </a:xfrm>
            <a:prstGeom prst="rect">
              <a:avLst/>
            </a:prstGeom>
          </p:spPr>
        </p:pic>
        <p:pic>
          <p:nvPicPr>
            <p:cNvPr id="61" name="Picture 60">
              <a:extLst>
                <a:ext uri="{FF2B5EF4-FFF2-40B4-BE49-F238E27FC236}">
                  <a16:creationId xmlns:a16="http://schemas.microsoft.com/office/drawing/2014/main" id="{99E4FCCF-26DE-4594-B4AD-C11F1E45F42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60067" y="6068964"/>
              <a:ext cx="395755" cy="422138"/>
            </a:xfrm>
            <a:prstGeom prst="rect">
              <a:avLst/>
            </a:prstGeom>
          </p:spPr>
        </p:pic>
        <p:pic>
          <p:nvPicPr>
            <p:cNvPr id="62" name="Picture 61">
              <a:extLst>
                <a:ext uri="{FF2B5EF4-FFF2-40B4-BE49-F238E27FC236}">
                  <a16:creationId xmlns:a16="http://schemas.microsoft.com/office/drawing/2014/main" id="{B8DBEDF1-4713-4A1E-9C5A-3C2ACB60CAA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08778" y="4952675"/>
              <a:ext cx="395755" cy="422138"/>
            </a:xfrm>
            <a:prstGeom prst="rect">
              <a:avLst/>
            </a:prstGeom>
          </p:spPr>
        </p:pic>
        <p:grpSp>
          <p:nvGrpSpPr>
            <p:cNvPr id="63" name="Group 62">
              <a:extLst>
                <a:ext uri="{FF2B5EF4-FFF2-40B4-BE49-F238E27FC236}">
                  <a16:creationId xmlns:a16="http://schemas.microsoft.com/office/drawing/2014/main" id="{0B1F2D3E-630D-422A-AFC2-A9C0066663B1}"/>
                </a:ext>
              </a:extLst>
            </p:cNvPr>
            <p:cNvGrpSpPr/>
            <p:nvPr/>
          </p:nvGrpSpPr>
          <p:grpSpPr>
            <a:xfrm>
              <a:off x="397503" y="2785823"/>
              <a:ext cx="1161394" cy="1075720"/>
              <a:chOff x="507788" y="3554543"/>
              <a:chExt cx="1161394" cy="1075720"/>
            </a:xfrm>
          </p:grpSpPr>
          <p:pic>
            <p:nvPicPr>
              <p:cNvPr id="103" name="Picture 102">
                <a:extLst>
                  <a:ext uri="{FF2B5EF4-FFF2-40B4-BE49-F238E27FC236}">
                    <a16:creationId xmlns:a16="http://schemas.microsoft.com/office/drawing/2014/main" id="{9DCBB15D-A97E-4695-B4BD-467B099F285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7295" y="3554543"/>
                <a:ext cx="793679" cy="744074"/>
              </a:xfrm>
              <a:prstGeom prst="rect">
                <a:avLst/>
              </a:prstGeom>
            </p:spPr>
          </p:pic>
          <p:sp>
            <p:nvSpPr>
              <p:cNvPr id="104" name="Rectangle 103">
                <a:extLst>
                  <a:ext uri="{FF2B5EF4-FFF2-40B4-BE49-F238E27FC236}">
                    <a16:creationId xmlns:a16="http://schemas.microsoft.com/office/drawing/2014/main" id="{EFD18B6B-B55E-4700-8F97-4BE050485029}"/>
                  </a:ext>
                </a:extLst>
              </p:cNvPr>
              <p:cNvSpPr/>
              <p:nvPr/>
            </p:nvSpPr>
            <p:spPr>
              <a:xfrm>
                <a:off x="507788" y="4329964"/>
                <a:ext cx="1161394" cy="300299"/>
              </a:xfrm>
              <a:prstGeom prst="rect">
                <a:avLst/>
              </a:prstGeom>
            </p:spPr>
            <p:txBody>
              <a:bodyPr wrap="square">
                <a:spAutoFit/>
              </a:bodyPr>
              <a:lstStyle/>
              <a:p>
                <a:pPr algn="ctr" defTabSz="914016"/>
                <a:r>
                  <a:rPr lang="en-US" sz="1200" b="1">
                    <a:solidFill>
                      <a:srgbClr val="00BCF2"/>
                    </a:solidFill>
                    <a:latin typeface="Segoe UI" panose="020B0502040204020203" pitchFamily="34" charset="0"/>
                    <a:cs typeface="Segoe UI" panose="020B0502040204020203" pitchFamily="34" charset="0"/>
                  </a:rPr>
                  <a:t>Elastic pools</a:t>
                </a:r>
              </a:p>
            </p:txBody>
          </p:sp>
        </p:grpSp>
        <p:grpSp>
          <p:nvGrpSpPr>
            <p:cNvPr id="64" name="Group 63">
              <a:extLst>
                <a:ext uri="{FF2B5EF4-FFF2-40B4-BE49-F238E27FC236}">
                  <a16:creationId xmlns:a16="http://schemas.microsoft.com/office/drawing/2014/main" id="{8282DF4A-9E71-4E21-840D-8953E953BF22}"/>
                </a:ext>
              </a:extLst>
            </p:cNvPr>
            <p:cNvGrpSpPr/>
            <p:nvPr/>
          </p:nvGrpSpPr>
          <p:grpSpPr>
            <a:xfrm>
              <a:off x="1830048" y="1585415"/>
              <a:ext cx="484119" cy="484119"/>
              <a:chOff x="1830048" y="1673551"/>
              <a:chExt cx="484119" cy="484119"/>
            </a:xfrm>
          </p:grpSpPr>
          <p:pic>
            <p:nvPicPr>
              <p:cNvPr id="101" name="Picture 20" descr="Image result for azure database">
                <a:extLst>
                  <a:ext uri="{FF2B5EF4-FFF2-40B4-BE49-F238E27FC236}">
                    <a16:creationId xmlns:a16="http://schemas.microsoft.com/office/drawing/2014/main" id="{32D449A7-204D-4586-9454-A152BC344C9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102" name="Oval 101">
                <a:extLst>
                  <a:ext uri="{FF2B5EF4-FFF2-40B4-BE49-F238E27FC236}">
                    <a16:creationId xmlns:a16="http://schemas.microsoft.com/office/drawing/2014/main" id="{279B0EE9-4AB2-4490-9FFD-608FFD25C3B5}"/>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grpSp>
          <p:nvGrpSpPr>
            <p:cNvPr id="65" name="Group 64">
              <a:extLst>
                <a:ext uri="{FF2B5EF4-FFF2-40B4-BE49-F238E27FC236}">
                  <a16:creationId xmlns:a16="http://schemas.microsoft.com/office/drawing/2014/main" id="{C8198305-1EA6-4902-8D44-8558A7BB29E8}"/>
                </a:ext>
              </a:extLst>
            </p:cNvPr>
            <p:cNvGrpSpPr/>
            <p:nvPr/>
          </p:nvGrpSpPr>
          <p:grpSpPr>
            <a:xfrm>
              <a:off x="1129144" y="2041626"/>
              <a:ext cx="904061" cy="692468"/>
              <a:chOff x="1410106" y="1673551"/>
              <a:chExt cx="904061" cy="692468"/>
            </a:xfrm>
          </p:grpSpPr>
          <p:pic>
            <p:nvPicPr>
              <p:cNvPr id="98" name="Picture 20" descr="Image result for azure database">
                <a:extLst>
                  <a:ext uri="{FF2B5EF4-FFF2-40B4-BE49-F238E27FC236}">
                    <a16:creationId xmlns:a16="http://schemas.microsoft.com/office/drawing/2014/main" id="{5C292607-C4EE-451F-8D18-D181A8869D3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99" name="Oval 98">
                <a:extLst>
                  <a:ext uri="{FF2B5EF4-FFF2-40B4-BE49-F238E27FC236}">
                    <a16:creationId xmlns:a16="http://schemas.microsoft.com/office/drawing/2014/main" id="{86A94789-2748-444E-A0C4-206518CAB9CC}"/>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pic>
            <p:nvPicPr>
              <p:cNvPr id="100" name="Picture 20" descr="Image result for azure database">
                <a:extLst>
                  <a:ext uri="{FF2B5EF4-FFF2-40B4-BE49-F238E27FC236}">
                    <a16:creationId xmlns:a16="http://schemas.microsoft.com/office/drawing/2014/main" id="{274A6A4A-BBA8-4A0D-A01F-45A68318E5E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410106" y="1881900"/>
                <a:ext cx="484119" cy="4841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2DE053BA-99E4-4697-8C4F-2419A3DD2050}"/>
                </a:ext>
              </a:extLst>
            </p:cNvPr>
            <p:cNvGrpSpPr/>
            <p:nvPr/>
          </p:nvGrpSpPr>
          <p:grpSpPr>
            <a:xfrm>
              <a:off x="2146029" y="2123725"/>
              <a:ext cx="484119" cy="484119"/>
              <a:chOff x="1830048" y="1673551"/>
              <a:chExt cx="484119" cy="484119"/>
            </a:xfrm>
          </p:grpSpPr>
          <p:pic>
            <p:nvPicPr>
              <p:cNvPr id="96" name="Picture 20" descr="Image result for azure database">
                <a:extLst>
                  <a:ext uri="{FF2B5EF4-FFF2-40B4-BE49-F238E27FC236}">
                    <a16:creationId xmlns:a16="http://schemas.microsoft.com/office/drawing/2014/main" id="{C79E96B2-6E8E-4E08-8898-CF4909D2B9F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97" name="Oval 96">
                <a:extLst>
                  <a:ext uri="{FF2B5EF4-FFF2-40B4-BE49-F238E27FC236}">
                    <a16:creationId xmlns:a16="http://schemas.microsoft.com/office/drawing/2014/main" id="{13DF45C3-9F7B-48FD-B152-DA92FCAF4739}"/>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grpSp>
          <p:nvGrpSpPr>
            <p:cNvPr id="67" name="Group 66">
              <a:extLst>
                <a:ext uri="{FF2B5EF4-FFF2-40B4-BE49-F238E27FC236}">
                  <a16:creationId xmlns:a16="http://schemas.microsoft.com/office/drawing/2014/main" id="{F2B82ACD-BE48-45CB-AEEE-B64DBD708512}"/>
                </a:ext>
              </a:extLst>
            </p:cNvPr>
            <p:cNvGrpSpPr/>
            <p:nvPr/>
          </p:nvGrpSpPr>
          <p:grpSpPr>
            <a:xfrm>
              <a:off x="2665674" y="2206146"/>
              <a:ext cx="484119" cy="484119"/>
              <a:chOff x="1830048" y="1673551"/>
              <a:chExt cx="484119" cy="484119"/>
            </a:xfrm>
          </p:grpSpPr>
          <p:pic>
            <p:nvPicPr>
              <p:cNvPr id="94" name="Picture 20" descr="Image result for azure database">
                <a:extLst>
                  <a:ext uri="{FF2B5EF4-FFF2-40B4-BE49-F238E27FC236}">
                    <a16:creationId xmlns:a16="http://schemas.microsoft.com/office/drawing/2014/main" id="{944ADEAB-B88C-4F20-8E56-3AFF084F6FC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95" name="Oval 94">
                <a:extLst>
                  <a:ext uri="{FF2B5EF4-FFF2-40B4-BE49-F238E27FC236}">
                    <a16:creationId xmlns:a16="http://schemas.microsoft.com/office/drawing/2014/main" id="{A45B2394-D9B7-4D55-8566-F98084FBFC01}"/>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grpSp>
          <p:nvGrpSpPr>
            <p:cNvPr id="68" name="Group 67">
              <a:extLst>
                <a:ext uri="{FF2B5EF4-FFF2-40B4-BE49-F238E27FC236}">
                  <a16:creationId xmlns:a16="http://schemas.microsoft.com/office/drawing/2014/main" id="{1F060EC9-E2AC-44F5-BC5B-65FAEA9CEC11}"/>
                </a:ext>
              </a:extLst>
            </p:cNvPr>
            <p:cNvGrpSpPr/>
            <p:nvPr/>
          </p:nvGrpSpPr>
          <p:grpSpPr>
            <a:xfrm>
              <a:off x="2791558" y="2731973"/>
              <a:ext cx="484119" cy="484119"/>
              <a:chOff x="1830048" y="1673551"/>
              <a:chExt cx="484119" cy="484119"/>
            </a:xfrm>
          </p:grpSpPr>
          <p:pic>
            <p:nvPicPr>
              <p:cNvPr id="92" name="Picture 20" descr="Image result for azure database">
                <a:extLst>
                  <a:ext uri="{FF2B5EF4-FFF2-40B4-BE49-F238E27FC236}">
                    <a16:creationId xmlns:a16="http://schemas.microsoft.com/office/drawing/2014/main" id="{98DC4FF4-1605-42E4-8263-70DCBF9E3F3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93" name="Oval 92">
                <a:extLst>
                  <a:ext uri="{FF2B5EF4-FFF2-40B4-BE49-F238E27FC236}">
                    <a16:creationId xmlns:a16="http://schemas.microsoft.com/office/drawing/2014/main" id="{425BFFFD-D6A7-4F57-90B0-03B33D3F948D}"/>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grpSp>
          <p:nvGrpSpPr>
            <p:cNvPr id="69" name="Group 68">
              <a:extLst>
                <a:ext uri="{FF2B5EF4-FFF2-40B4-BE49-F238E27FC236}">
                  <a16:creationId xmlns:a16="http://schemas.microsoft.com/office/drawing/2014/main" id="{07AB58F3-3FFD-409D-9FE4-115BE99B38E6}"/>
                </a:ext>
              </a:extLst>
            </p:cNvPr>
            <p:cNvGrpSpPr/>
            <p:nvPr/>
          </p:nvGrpSpPr>
          <p:grpSpPr>
            <a:xfrm>
              <a:off x="2333601" y="3270986"/>
              <a:ext cx="910526" cy="920543"/>
              <a:chOff x="1830048" y="1673551"/>
              <a:chExt cx="484119" cy="484119"/>
            </a:xfrm>
          </p:grpSpPr>
          <p:pic>
            <p:nvPicPr>
              <p:cNvPr id="90" name="Picture 20" descr="Image result for azure database">
                <a:extLst>
                  <a:ext uri="{FF2B5EF4-FFF2-40B4-BE49-F238E27FC236}">
                    <a16:creationId xmlns:a16="http://schemas.microsoft.com/office/drawing/2014/main" id="{47A8E672-48D8-4100-9E35-3423C5F23F59}"/>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91" name="Oval 90">
                <a:extLst>
                  <a:ext uri="{FF2B5EF4-FFF2-40B4-BE49-F238E27FC236}">
                    <a16:creationId xmlns:a16="http://schemas.microsoft.com/office/drawing/2014/main" id="{09E3F6EC-8DED-4516-910B-5DE7F0AB33DF}"/>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grpSp>
          <p:nvGrpSpPr>
            <p:cNvPr id="70" name="Group 69">
              <a:extLst>
                <a:ext uri="{FF2B5EF4-FFF2-40B4-BE49-F238E27FC236}">
                  <a16:creationId xmlns:a16="http://schemas.microsoft.com/office/drawing/2014/main" id="{9A5FF64E-CD70-4739-8668-8705273037BA}"/>
                </a:ext>
              </a:extLst>
            </p:cNvPr>
            <p:cNvGrpSpPr/>
            <p:nvPr/>
          </p:nvGrpSpPr>
          <p:grpSpPr>
            <a:xfrm>
              <a:off x="2239424" y="2665587"/>
              <a:ext cx="484119" cy="484119"/>
              <a:chOff x="1830048" y="1673551"/>
              <a:chExt cx="484119" cy="484119"/>
            </a:xfrm>
          </p:grpSpPr>
          <p:pic>
            <p:nvPicPr>
              <p:cNvPr id="88" name="Picture 20" descr="Image result for azure database">
                <a:extLst>
                  <a:ext uri="{FF2B5EF4-FFF2-40B4-BE49-F238E27FC236}">
                    <a16:creationId xmlns:a16="http://schemas.microsoft.com/office/drawing/2014/main" id="{AD24E04C-7D91-46DB-B725-EEE18923E0A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89" name="Oval 88">
                <a:extLst>
                  <a:ext uri="{FF2B5EF4-FFF2-40B4-BE49-F238E27FC236}">
                    <a16:creationId xmlns:a16="http://schemas.microsoft.com/office/drawing/2014/main" id="{E5BE7BB7-3765-4701-9DDA-C02E44F46AF7}"/>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grpSp>
          <p:nvGrpSpPr>
            <p:cNvPr id="71" name="Group 70">
              <a:extLst>
                <a:ext uri="{FF2B5EF4-FFF2-40B4-BE49-F238E27FC236}">
                  <a16:creationId xmlns:a16="http://schemas.microsoft.com/office/drawing/2014/main" id="{00A987D4-C9AC-4682-90B9-53BA53B4FA4A}"/>
                </a:ext>
              </a:extLst>
            </p:cNvPr>
            <p:cNvGrpSpPr/>
            <p:nvPr/>
          </p:nvGrpSpPr>
          <p:grpSpPr>
            <a:xfrm>
              <a:off x="1700347" y="2630096"/>
              <a:ext cx="484119" cy="484119"/>
              <a:chOff x="1830048" y="1673551"/>
              <a:chExt cx="484119" cy="484119"/>
            </a:xfrm>
          </p:grpSpPr>
          <p:pic>
            <p:nvPicPr>
              <p:cNvPr id="86" name="Picture 20" descr="Image result for azure database">
                <a:extLst>
                  <a:ext uri="{FF2B5EF4-FFF2-40B4-BE49-F238E27FC236}">
                    <a16:creationId xmlns:a16="http://schemas.microsoft.com/office/drawing/2014/main" id="{2D692DBE-0AAA-4A63-98D6-B165EF05054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87" name="Oval 86">
                <a:extLst>
                  <a:ext uri="{FF2B5EF4-FFF2-40B4-BE49-F238E27FC236}">
                    <a16:creationId xmlns:a16="http://schemas.microsoft.com/office/drawing/2014/main" id="{20E7D71B-2AA5-42B5-9F2D-6F380C576924}"/>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grpSp>
          <p:nvGrpSpPr>
            <p:cNvPr id="72" name="Group 71">
              <a:extLst>
                <a:ext uri="{FF2B5EF4-FFF2-40B4-BE49-F238E27FC236}">
                  <a16:creationId xmlns:a16="http://schemas.microsoft.com/office/drawing/2014/main" id="{D5307B33-41C3-448A-965B-D72D04CB4A3C}"/>
                </a:ext>
              </a:extLst>
            </p:cNvPr>
            <p:cNvGrpSpPr/>
            <p:nvPr/>
          </p:nvGrpSpPr>
          <p:grpSpPr>
            <a:xfrm>
              <a:off x="1021597" y="1653022"/>
              <a:ext cx="484119" cy="484119"/>
              <a:chOff x="1830048" y="1673551"/>
              <a:chExt cx="484119" cy="484119"/>
            </a:xfrm>
          </p:grpSpPr>
          <p:pic>
            <p:nvPicPr>
              <p:cNvPr id="84" name="Picture 20" descr="Image result for azure database">
                <a:extLst>
                  <a:ext uri="{FF2B5EF4-FFF2-40B4-BE49-F238E27FC236}">
                    <a16:creationId xmlns:a16="http://schemas.microsoft.com/office/drawing/2014/main" id="{9639F9D5-E4C9-48FC-98D9-4657CF2EACC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4EB06060-E91B-4BDA-9782-998C8E0A28B0}"/>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grpSp>
          <p:nvGrpSpPr>
            <p:cNvPr id="73" name="Group 72">
              <a:extLst>
                <a:ext uri="{FF2B5EF4-FFF2-40B4-BE49-F238E27FC236}">
                  <a16:creationId xmlns:a16="http://schemas.microsoft.com/office/drawing/2014/main" id="{C06D5485-E00E-4A7D-B213-9823D4EE704E}"/>
                </a:ext>
              </a:extLst>
            </p:cNvPr>
            <p:cNvGrpSpPr/>
            <p:nvPr/>
          </p:nvGrpSpPr>
          <p:grpSpPr>
            <a:xfrm>
              <a:off x="1710272" y="3187882"/>
              <a:ext cx="484119" cy="484119"/>
              <a:chOff x="1830048" y="1673551"/>
              <a:chExt cx="484119" cy="484119"/>
            </a:xfrm>
          </p:grpSpPr>
          <p:pic>
            <p:nvPicPr>
              <p:cNvPr id="82" name="Picture 20" descr="Image result for azure database">
                <a:extLst>
                  <a:ext uri="{FF2B5EF4-FFF2-40B4-BE49-F238E27FC236}">
                    <a16:creationId xmlns:a16="http://schemas.microsoft.com/office/drawing/2014/main" id="{9E74EF22-B6DB-451D-B3A4-905D54C8F0C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83" name="Oval 82">
                <a:extLst>
                  <a:ext uri="{FF2B5EF4-FFF2-40B4-BE49-F238E27FC236}">
                    <a16:creationId xmlns:a16="http://schemas.microsoft.com/office/drawing/2014/main" id="{A84EEEA8-19BA-40B7-8ECF-F034870BDE38}"/>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grpSp>
          <p:nvGrpSpPr>
            <p:cNvPr id="74" name="Group 73">
              <a:extLst>
                <a:ext uri="{FF2B5EF4-FFF2-40B4-BE49-F238E27FC236}">
                  <a16:creationId xmlns:a16="http://schemas.microsoft.com/office/drawing/2014/main" id="{489813E4-8A12-42BD-8A4B-3C7FE3F13699}"/>
                </a:ext>
              </a:extLst>
            </p:cNvPr>
            <p:cNvGrpSpPr/>
            <p:nvPr/>
          </p:nvGrpSpPr>
          <p:grpSpPr>
            <a:xfrm>
              <a:off x="1817267" y="3739136"/>
              <a:ext cx="484119" cy="484119"/>
              <a:chOff x="1830048" y="1673551"/>
              <a:chExt cx="484119" cy="484119"/>
            </a:xfrm>
          </p:grpSpPr>
          <p:pic>
            <p:nvPicPr>
              <p:cNvPr id="80" name="Picture 20" descr="Image result for azure database">
                <a:extLst>
                  <a:ext uri="{FF2B5EF4-FFF2-40B4-BE49-F238E27FC236}">
                    <a16:creationId xmlns:a16="http://schemas.microsoft.com/office/drawing/2014/main" id="{00251070-6994-407B-82FA-BE7D8980047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0048" y="1673551"/>
                <a:ext cx="484119" cy="484119"/>
              </a:xfrm>
              <a:prstGeom prst="rect">
                <a:avLst/>
              </a:prstGeom>
              <a:noFill/>
              <a:extLst>
                <a:ext uri="{909E8E84-426E-40DD-AFC4-6F175D3DCCD1}">
                  <a14:hiddenFill xmlns:a14="http://schemas.microsoft.com/office/drawing/2010/main">
                    <a:solidFill>
                      <a:srgbClr val="FFFFFF"/>
                    </a:solidFill>
                  </a14:hiddenFill>
                </a:ext>
              </a:extLst>
            </p:spPr>
          </p:pic>
          <p:sp>
            <p:nvSpPr>
              <p:cNvPr id="81" name="Oval 80">
                <a:extLst>
                  <a:ext uri="{FF2B5EF4-FFF2-40B4-BE49-F238E27FC236}">
                    <a16:creationId xmlns:a16="http://schemas.microsoft.com/office/drawing/2014/main" id="{8646324E-D067-4F6B-BA34-F17B8996A099}"/>
                  </a:ext>
                </a:extLst>
              </p:cNvPr>
              <p:cNvSpPr/>
              <p:nvPr/>
            </p:nvSpPr>
            <p:spPr bwMode="auto">
              <a:xfrm>
                <a:off x="1919625" y="1704860"/>
                <a:ext cx="170779" cy="45719"/>
              </a:xfrm>
              <a:prstGeom prst="ellipse">
                <a:avLst/>
              </a:prstGeom>
              <a:solidFill>
                <a:srgbClr val="D6E8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grpSp>
        <p:pic>
          <p:nvPicPr>
            <p:cNvPr id="75" name="Picture 74">
              <a:extLst>
                <a:ext uri="{FF2B5EF4-FFF2-40B4-BE49-F238E27FC236}">
                  <a16:creationId xmlns:a16="http://schemas.microsoft.com/office/drawing/2014/main" id="{5B05BC14-5E08-4F21-B07E-B6F81B1B292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1154" y="4099768"/>
              <a:ext cx="752132" cy="752132"/>
            </a:xfrm>
            <a:prstGeom prst="rect">
              <a:avLst/>
            </a:prstGeom>
          </p:spPr>
        </p:pic>
        <p:sp>
          <p:nvSpPr>
            <p:cNvPr id="76" name="Rectangle 75">
              <a:extLst>
                <a:ext uri="{FF2B5EF4-FFF2-40B4-BE49-F238E27FC236}">
                  <a16:creationId xmlns:a16="http://schemas.microsoft.com/office/drawing/2014/main" id="{09CBF3EC-198C-46A3-AA22-F06472BD56C5}"/>
                </a:ext>
              </a:extLst>
            </p:cNvPr>
            <p:cNvSpPr/>
            <p:nvPr/>
          </p:nvSpPr>
          <p:spPr>
            <a:xfrm>
              <a:off x="301414" y="4839309"/>
              <a:ext cx="1161394" cy="500498"/>
            </a:xfrm>
            <a:prstGeom prst="rect">
              <a:avLst/>
            </a:prstGeom>
          </p:spPr>
          <p:txBody>
            <a:bodyPr wrap="square">
              <a:spAutoFit/>
            </a:bodyPr>
            <a:lstStyle/>
            <a:p>
              <a:pPr algn="ctr" defTabSz="914016"/>
              <a:r>
                <a:rPr lang="en-US" sz="1200" b="1">
                  <a:solidFill>
                    <a:srgbClr val="00BCF2"/>
                  </a:solidFill>
                  <a:latin typeface="Segoe UI" panose="020B0502040204020203" pitchFamily="34" charset="0"/>
                  <a:cs typeface="Segoe UI" panose="020B0502040204020203" pitchFamily="34" charset="0"/>
                </a:rPr>
                <a:t>Managed Instances</a:t>
              </a:r>
            </a:p>
          </p:txBody>
        </p:sp>
        <p:pic>
          <p:nvPicPr>
            <p:cNvPr id="77" name="Picture 76">
              <a:extLst>
                <a:ext uri="{FF2B5EF4-FFF2-40B4-BE49-F238E27FC236}">
                  <a16:creationId xmlns:a16="http://schemas.microsoft.com/office/drawing/2014/main" id="{9A8CF405-6FE2-4CAF-8EBE-8FD585B6B1B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59648" y="6651695"/>
              <a:ext cx="395755" cy="422138"/>
            </a:xfrm>
            <a:prstGeom prst="rect">
              <a:avLst/>
            </a:prstGeom>
          </p:spPr>
        </p:pic>
        <p:pic>
          <p:nvPicPr>
            <p:cNvPr id="78" name="Picture 77">
              <a:extLst>
                <a:ext uri="{FF2B5EF4-FFF2-40B4-BE49-F238E27FC236}">
                  <a16:creationId xmlns:a16="http://schemas.microsoft.com/office/drawing/2014/main" id="{C0EDBB11-C233-4D1E-A750-0ED792DB502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3327" y="6651695"/>
              <a:ext cx="395755" cy="422138"/>
            </a:xfrm>
            <a:prstGeom prst="rect">
              <a:avLst/>
            </a:prstGeom>
          </p:spPr>
        </p:pic>
        <p:pic>
          <p:nvPicPr>
            <p:cNvPr id="79" name="Picture 78">
              <a:extLst>
                <a:ext uri="{FF2B5EF4-FFF2-40B4-BE49-F238E27FC236}">
                  <a16:creationId xmlns:a16="http://schemas.microsoft.com/office/drawing/2014/main" id="{3C519375-3676-48D5-8045-87C7E89697A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6403" y="6056874"/>
              <a:ext cx="395755" cy="422138"/>
            </a:xfrm>
            <a:prstGeom prst="rect">
              <a:avLst/>
            </a:prstGeom>
          </p:spPr>
        </p:pic>
      </p:grpSp>
      <p:grpSp>
        <p:nvGrpSpPr>
          <p:cNvPr id="105" name="Group 104">
            <a:extLst>
              <a:ext uri="{FF2B5EF4-FFF2-40B4-BE49-F238E27FC236}">
                <a16:creationId xmlns:a16="http://schemas.microsoft.com/office/drawing/2014/main" id="{FEA5F804-060A-4684-943F-0E02EF4329F9}"/>
              </a:ext>
            </a:extLst>
          </p:cNvPr>
          <p:cNvGrpSpPr/>
          <p:nvPr/>
        </p:nvGrpSpPr>
        <p:grpSpPr>
          <a:xfrm>
            <a:off x="7091676" y="2285507"/>
            <a:ext cx="1317677" cy="484718"/>
            <a:chOff x="8249957" y="1774512"/>
            <a:chExt cx="1428514" cy="525491"/>
          </a:xfrm>
        </p:grpSpPr>
        <p:sp>
          <p:nvSpPr>
            <p:cNvPr id="106" name="TextBox 105">
              <a:extLst>
                <a:ext uri="{FF2B5EF4-FFF2-40B4-BE49-F238E27FC236}">
                  <a16:creationId xmlns:a16="http://schemas.microsoft.com/office/drawing/2014/main" id="{77319DC7-4961-4C6D-A6EA-DE7AA95BCF34}"/>
                </a:ext>
              </a:extLst>
            </p:cNvPr>
            <p:cNvSpPr txBox="1"/>
            <p:nvPr/>
          </p:nvSpPr>
          <p:spPr>
            <a:xfrm>
              <a:off x="8571092" y="1783000"/>
              <a:ext cx="1107379" cy="517003"/>
            </a:xfrm>
            <a:prstGeom prst="rect">
              <a:avLst/>
            </a:prstGeom>
            <a:noFill/>
          </p:spPr>
          <p:txBody>
            <a:bodyPr wrap="square" rtlCol="0">
              <a:noAutofit/>
            </a:bodyPr>
            <a:lstStyle/>
            <a:p>
              <a:pPr algn="ctr" defTabSz="914016"/>
              <a:r>
                <a:rPr lang="en-US" sz="1000" b="1">
                  <a:solidFill>
                    <a:srgbClr val="0078D7"/>
                  </a:solidFill>
                  <a:latin typeface="Segoe UI" panose="020B0502040204020203" pitchFamily="34" charset="0"/>
                  <a:cs typeface="Segoe UI" panose="020B0502040204020203" pitchFamily="34" charset="0"/>
                </a:rPr>
                <a:t>Intelligent performance monitoring</a:t>
              </a:r>
            </a:p>
          </p:txBody>
        </p:sp>
        <p:graphicFrame>
          <p:nvGraphicFramePr>
            <p:cNvPr id="107" name="Object 106">
              <a:extLst>
                <a:ext uri="{FF2B5EF4-FFF2-40B4-BE49-F238E27FC236}">
                  <a16:creationId xmlns:a16="http://schemas.microsoft.com/office/drawing/2014/main" id="{F4143674-12F8-4D3A-80E5-DB25E7A1E848}"/>
                </a:ext>
              </a:extLst>
            </p:cNvPr>
            <p:cNvGraphicFramePr>
              <a:graphicFrameLocks noChangeAspect="1"/>
            </p:cNvGraphicFramePr>
            <p:nvPr>
              <p:extLst/>
            </p:nvPr>
          </p:nvGraphicFramePr>
          <p:xfrm>
            <a:off x="8249957" y="1774512"/>
            <a:ext cx="384165" cy="508243"/>
          </p:xfrm>
          <a:graphic>
            <a:graphicData uri="http://schemas.openxmlformats.org/presentationml/2006/ole">
              <mc:AlternateContent xmlns:mc="http://schemas.openxmlformats.org/markup-compatibility/2006">
                <mc:Choice xmlns:v="urn:schemas-microsoft-com:vml" Requires="v">
                  <p:oleObj spid="_x0000_s295029" name="CorelDRAW" r:id="rId19" imgW="255960" imgH="338227" progId="CorelDraw.Graphic.19">
                    <p:embed/>
                  </p:oleObj>
                </mc:Choice>
                <mc:Fallback>
                  <p:oleObj name="CorelDRAW" r:id="rId19" imgW="255960" imgH="338227" progId="CorelDraw.Graphic.19">
                    <p:embed/>
                    <p:pic>
                      <p:nvPicPr>
                        <p:cNvPr id="136" name="Object 135">
                          <a:extLst>
                            <a:ext uri="{FF2B5EF4-FFF2-40B4-BE49-F238E27FC236}">
                              <a16:creationId xmlns:a16="http://schemas.microsoft.com/office/drawing/2014/main" id="{0D405C33-B411-4847-990C-6E7A2F018EDE}"/>
                            </a:ext>
                          </a:extLst>
                        </p:cNvPr>
                        <p:cNvPicPr/>
                        <p:nvPr/>
                      </p:nvPicPr>
                      <p:blipFill>
                        <a:blip r:embed="rId20"/>
                        <a:stretch>
                          <a:fillRect/>
                        </a:stretch>
                      </p:blipFill>
                      <p:spPr>
                        <a:xfrm>
                          <a:off x="8249957" y="1774512"/>
                          <a:ext cx="384165" cy="508243"/>
                        </a:xfrm>
                        <a:prstGeom prst="rect">
                          <a:avLst/>
                        </a:prstGeom>
                      </p:spPr>
                    </p:pic>
                  </p:oleObj>
                </mc:Fallback>
              </mc:AlternateContent>
            </a:graphicData>
          </a:graphic>
        </p:graphicFrame>
      </p:grpSp>
      <p:grpSp>
        <p:nvGrpSpPr>
          <p:cNvPr id="108" name="Group 107">
            <a:extLst>
              <a:ext uri="{FF2B5EF4-FFF2-40B4-BE49-F238E27FC236}">
                <a16:creationId xmlns:a16="http://schemas.microsoft.com/office/drawing/2014/main" id="{6E628290-F805-4EFC-8F5E-26D27FA5EE9A}"/>
              </a:ext>
            </a:extLst>
          </p:cNvPr>
          <p:cNvGrpSpPr/>
          <p:nvPr/>
        </p:nvGrpSpPr>
        <p:grpSpPr>
          <a:xfrm>
            <a:off x="6636433" y="4977526"/>
            <a:ext cx="4477515" cy="1200816"/>
            <a:chOff x="6707379" y="5137967"/>
            <a:chExt cx="4854144" cy="1301824"/>
          </a:xfrm>
        </p:grpSpPr>
        <p:sp>
          <p:nvSpPr>
            <p:cNvPr id="109" name="Freeform 91">
              <a:extLst>
                <a:ext uri="{FF2B5EF4-FFF2-40B4-BE49-F238E27FC236}">
                  <a16:creationId xmlns:a16="http://schemas.microsoft.com/office/drawing/2014/main" id="{6AE44A5F-1533-47DB-AD56-6CCC232F39DA}"/>
                </a:ext>
              </a:extLst>
            </p:cNvPr>
            <p:cNvSpPr/>
            <p:nvPr/>
          </p:nvSpPr>
          <p:spPr bwMode="auto">
            <a:xfrm rot="21387754">
              <a:off x="6707379" y="5273124"/>
              <a:ext cx="3462931" cy="746527"/>
            </a:xfrm>
            <a:custGeom>
              <a:avLst/>
              <a:gdLst>
                <a:gd name="connsiteX0" fmla="*/ 0 w 1837426"/>
                <a:gd name="connsiteY0" fmla="*/ 0 h 163902"/>
                <a:gd name="connsiteX1" fmla="*/ 810883 w 1837426"/>
                <a:gd name="connsiteY1" fmla="*/ 103517 h 163902"/>
                <a:gd name="connsiteX2" fmla="*/ 1837426 w 1837426"/>
                <a:gd name="connsiteY2" fmla="*/ 163902 h 163902"/>
              </a:gdLst>
              <a:ahLst/>
              <a:cxnLst>
                <a:cxn ang="0">
                  <a:pos x="connsiteX0" y="connsiteY0"/>
                </a:cxn>
                <a:cxn ang="0">
                  <a:pos x="connsiteX1" y="connsiteY1"/>
                </a:cxn>
                <a:cxn ang="0">
                  <a:pos x="connsiteX2" y="connsiteY2"/>
                </a:cxn>
              </a:cxnLst>
              <a:rect l="l" t="t" r="r" b="b"/>
              <a:pathLst>
                <a:path w="1837426" h="163902">
                  <a:moveTo>
                    <a:pt x="0" y="0"/>
                  </a:moveTo>
                  <a:cubicBezTo>
                    <a:pt x="252322" y="38100"/>
                    <a:pt x="504645" y="76200"/>
                    <a:pt x="810883" y="103517"/>
                  </a:cubicBezTo>
                  <a:cubicBezTo>
                    <a:pt x="1117121" y="130834"/>
                    <a:pt x="1477273" y="147368"/>
                    <a:pt x="1837426" y="163902"/>
                  </a:cubicBezTo>
                </a:path>
              </a:pathLst>
            </a:custGeom>
            <a:ln w="53975">
              <a:solidFill>
                <a:srgbClr val="7DD4E3"/>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00">
                <a:solidFill>
                  <a:srgbClr val="505050"/>
                </a:solidFill>
                <a:latin typeface="Segoe UI"/>
              </a:endParaRPr>
            </a:p>
          </p:txBody>
        </p:sp>
        <p:grpSp>
          <p:nvGrpSpPr>
            <p:cNvPr id="110" name="Group 109">
              <a:extLst>
                <a:ext uri="{FF2B5EF4-FFF2-40B4-BE49-F238E27FC236}">
                  <a16:creationId xmlns:a16="http://schemas.microsoft.com/office/drawing/2014/main" id="{5D19C468-5DAA-46F7-9AC8-5BB436EAF5D4}"/>
                </a:ext>
              </a:extLst>
            </p:cNvPr>
            <p:cNvGrpSpPr/>
            <p:nvPr/>
          </p:nvGrpSpPr>
          <p:grpSpPr>
            <a:xfrm>
              <a:off x="10170310" y="5137967"/>
              <a:ext cx="1391213" cy="1301824"/>
              <a:chOff x="10170310" y="5137967"/>
              <a:chExt cx="1391213" cy="1301824"/>
            </a:xfrm>
          </p:grpSpPr>
          <p:pic>
            <p:nvPicPr>
              <p:cNvPr id="111" name="Picture 110">
                <a:extLst>
                  <a:ext uri="{FF2B5EF4-FFF2-40B4-BE49-F238E27FC236}">
                    <a16:creationId xmlns:a16="http://schemas.microsoft.com/office/drawing/2014/main" id="{68108E03-FC0A-4F3C-AAA7-152B89A65A0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290339" y="5666595"/>
                <a:ext cx="1072071" cy="328053"/>
              </a:xfrm>
              <a:prstGeom prst="rect">
                <a:avLst/>
              </a:prstGeom>
            </p:spPr>
          </p:pic>
          <p:pic>
            <p:nvPicPr>
              <p:cNvPr id="112" name="Picture 111">
                <a:extLst>
                  <a:ext uri="{FF2B5EF4-FFF2-40B4-BE49-F238E27FC236}">
                    <a16:creationId xmlns:a16="http://schemas.microsoft.com/office/drawing/2014/main" id="{9B58B7F0-BA25-4BA4-9981-50AC0FEAA08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353357" y="6047062"/>
                <a:ext cx="1095925" cy="392729"/>
              </a:xfrm>
              <a:prstGeom prst="rect">
                <a:avLst/>
              </a:prstGeom>
            </p:spPr>
          </p:pic>
          <p:sp>
            <p:nvSpPr>
              <p:cNvPr id="113" name="TextBox 112">
                <a:extLst>
                  <a:ext uri="{FF2B5EF4-FFF2-40B4-BE49-F238E27FC236}">
                    <a16:creationId xmlns:a16="http://schemas.microsoft.com/office/drawing/2014/main" id="{A6B8E953-C011-4079-8937-46B32D53C094}"/>
                  </a:ext>
                </a:extLst>
              </p:cNvPr>
              <p:cNvSpPr txBox="1"/>
              <p:nvPr/>
            </p:nvSpPr>
            <p:spPr>
              <a:xfrm>
                <a:off x="10170310" y="5137967"/>
                <a:ext cx="1391213" cy="459485"/>
              </a:xfrm>
              <a:prstGeom prst="rect">
                <a:avLst/>
              </a:prstGeom>
              <a:noFill/>
            </p:spPr>
            <p:txBody>
              <a:bodyPr wrap="square" rtlCol="0">
                <a:spAutoFit/>
              </a:bodyPr>
              <a:lstStyle/>
              <a:p>
                <a:pPr algn="ctr" defTabSz="914016"/>
                <a:r>
                  <a:rPr lang="en-US" sz="1077" b="1">
                    <a:solidFill>
                      <a:srgbClr val="505050"/>
                    </a:solidFill>
                    <a:latin typeface="Segoe UI" panose="020B0502040204020203" pitchFamily="34" charset="0"/>
                    <a:cs typeface="Segoe UI" panose="020B0502040204020203" pitchFamily="34" charset="0"/>
                  </a:rPr>
                  <a:t>Partner monitoring tools</a:t>
                </a:r>
              </a:p>
            </p:txBody>
          </p:sp>
        </p:grpSp>
      </p:grpSp>
      <p:pic>
        <p:nvPicPr>
          <p:cNvPr id="114" name="Picture 113">
            <a:extLst>
              <a:ext uri="{FF2B5EF4-FFF2-40B4-BE49-F238E27FC236}">
                <a16:creationId xmlns:a16="http://schemas.microsoft.com/office/drawing/2014/main" id="{D1D035F6-7E75-4A2D-B1B7-A6BD8222BF1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26938" y="5816086"/>
            <a:ext cx="1107244" cy="369052"/>
          </a:xfrm>
          <a:prstGeom prst="rect">
            <a:avLst/>
          </a:prstGeom>
        </p:spPr>
      </p:pic>
      <p:grpSp>
        <p:nvGrpSpPr>
          <p:cNvPr id="115" name="Group 114">
            <a:extLst>
              <a:ext uri="{FF2B5EF4-FFF2-40B4-BE49-F238E27FC236}">
                <a16:creationId xmlns:a16="http://schemas.microsoft.com/office/drawing/2014/main" id="{ED4D5E32-71B6-4072-BFF9-3DAFBA940C82}"/>
              </a:ext>
            </a:extLst>
          </p:cNvPr>
          <p:cNvGrpSpPr/>
          <p:nvPr/>
        </p:nvGrpSpPr>
        <p:grpSpPr>
          <a:xfrm>
            <a:off x="6876222" y="3362966"/>
            <a:ext cx="1433633" cy="426172"/>
            <a:chOff x="7014104" y="3429904"/>
            <a:chExt cx="1462380" cy="434718"/>
          </a:xfrm>
        </p:grpSpPr>
        <p:sp>
          <p:nvSpPr>
            <p:cNvPr id="116" name="TextBox 115">
              <a:extLst>
                <a:ext uri="{FF2B5EF4-FFF2-40B4-BE49-F238E27FC236}">
                  <a16:creationId xmlns:a16="http://schemas.microsoft.com/office/drawing/2014/main" id="{B2CDA2DC-4027-4F75-86E6-BFC4945157F1}"/>
                </a:ext>
              </a:extLst>
            </p:cNvPr>
            <p:cNvSpPr txBox="1"/>
            <p:nvPr/>
          </p:nvSpPr>
          <p:spPr>
            <a:xfrm>
              <a:off x="7577769" y="3429904"/>
              <a:ext cx="898715" cy="345672"/>
            </a:xfrm>
            <a:prstGeom prst="rect">
              <a:avLst/>
            </a:prstGeom>
            <a:noFill/>
          </p:spPr>
          <p:txBody>
            <a:bodyPr wrap="square" rtlCol="0">
              <a:noAutofit/>
            </a:bodyPr>
            <a:lstStyle/>
            <a:p>
              <a:pPr algn="ctr" defTabSz="914016"/>
              <a:r>
                <a:rPr lang="en-US" sz="1000" b="1">
                  <a:solidFill>
                    <a:srgbClr val="68217A"/>
                  </a:solidFill>
                  <a:latin typeface="Segoe UI" panose="020B0502040204020203" pitchFamily="34" charset="0"/>
                  <a:cs typeface="Segoe UI" panose="020B0502040204020203" pitchFamily="34" charset="0"/>
                </a:rPr>
                <a:t>Log Analytics queries</a:t>
              </a:r>
            </a:p>
          </p:txBody>
        </p:sp>
        <p:pic>
          <p:nvPicPr>
            <p:cNvPr id="117" name="Picture 116">
              <a:extLst>
                <a:ext uri="{FF2B5EF4-FFF2-40B4-BE49-F238E27FC236}">
                  <a16:creationId xmlns:a16="http://schemas.microsoft.com/office/drawing/2014/main" id="{A19C3F7E-B833-4BEA-BE21-EB3F67418F8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014104" y="3448915"/>
              <a:ext cx="791823" cy="415707"/>
            </a:xfrm>
            <a:prstGeom prst="rect">
              <a:avLst/>
            </a:prstGeom>
          </p:spPr>
        </p:pic>
      </p:grpSp>
      <p:grpSp>
        <p:nvGrpSpPr>
          <p:cNvPr id="120" name="Group 119">
            <a:extLst>
              <a:ext uri="{FF2B5EF4-FFF2-40B4-BE49-F238E27FC236}">
                <a16:creationId xmlns:a16="http://schemas.microsoft.com/office/drawing/2014/main" id="{5AF804AD-209E-4AB4-B3C8-86DE850E3890}"/>
              </a:ext>
            </a:extLst>
          </p:cNvPr>
          <p:cNvGrpSpPr/>
          <p:nvPr/>
        </p:nvGrpSpPr>
        <p:grpSpPr>
          <a:xfrm>
            <a:off x="5870552" y="4604009"/>
            <a:ext cx="3755719" cy="2038590"/>
            <a:chOff x="5870552" y="4604009"/>
            <a:chExt cx="3755719" cy="2038590"/>
          </a:xfrm>
        </p:grpSpPr>
        <p:sp>
          <p:nvSpPr>
            <p:cNvPr id="26" name="Rectangle 25">
              <a:extLst>
                <a:ext uri="{FF2B5EF4-FFF2-40B4-BE49-F238E27FC236}">
                  <a16:creationId xmlns:a16="http://schemas.microsoft.com/office/drawing/2014/main" id="{60017A95-41F7-4D26-8780-CE2E613D8BF9}"/>
                </a:ext>
              </a:extLst>
            </p:cNvPr>
            <p:cNvSpPr/>
            <p:nvPr/>
          </p:nvSpPr>
          <p:spPr>
            <a:xfrm>
              <a:off x="5893795" y="4604009"/>
              <a:ext cx="3637801" cy="2038590"/>
            </a:xfrm>
            <a:prstGeom prst="rect">
              <a:avLst/>
            </a:prstGeom>
            <a:solidFill>
              <a:schemeClr val="accent3">
                <a:lumMod val="10000"/>
                <a:lumOff val="90000"/>
                <a:alpha val="39000"/>
              </a:schemeClr>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sz="1836" dirty="0">
                <a:solidFill>
                  <a:srgbClr val="FFFFFF"/>
                </a:solidFill>
                <a:latin typeface="Segoe UI Semilight"/>
              </a:endParaRPr>
            </a:p>
          </p:txBody>
        </p:sp>
        <p:grpSp>
          <p:nvGrpSpPr>
            <p:cNvPr id="27" name="Group 26">
              <a:extLst>
                <a:ext uri="{FF2B5EF4-FFF2-40B4-BE49-F238E27FC236}">
                  <a16:creationId xmlns:a16="http://schemas.microsoft.com/office/drawing/2014/main" id="{89465F18-4DF6-428B-B1E6-C6D06203012D}"/>
                </a:ext>
              </a:extLst>
            </p:cNvPr>
            <p:cNvGrpSpPr/>
            <p:nvPr/>
          </p:nvGrpSpPr>
          <p:grpSpPr>
            <a:xfrm>
              <a:off x="5870552" y="5733092"/>
              <a:ext cx="742897" cy="737619"/>
              <a:chOff x="6526266" y="4560731"/>
              <a:chExt cx="1274287" cy="1265233"/>
            </a:xfrm>
          </p:grpSpPr>
          <p:pic>
            <p:nvPicPr>
              <p:cNvPr id="49" name="Picture 4" descr="Image result for azure blob storage">
                <a:extLst>
                  <a:ext uri="{FF2B5EF4-FFF2-40B4-BE49-F238E27FC236}">
                    <a16:creationId xmlns:a16="http://schemas.microsoft.com/office/drawing/2014/main" id="{85232602-B17F-4E33-8F9F-EB5D64B3969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836718" y="4560731"/>
                <a:ext cx="635986" cy="55513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FE241F8A-C622-4B2B-83B2-D0568EF3E5E8}"/>
                  </a:ext>
                </a:extLst>
              </p:cNvPr>
              <p:cNvSpPr txBox="1"/>
              <p:nvPr/>
            </p:nvSpPr>
            <p:spPr>
              <a:xfrm>
                <a:off x="6526266" y="5034073"/>
                <a:ext cx="1274287" cy="791891"/>
              </a:xfrm>
              <a:prstGeom prst="rect">
                <a:avLst/>
              </a:prstGeom>
              <a:noFill/>
            </p:spPr>
            <p:txBody>
              <a:bodyPr wrap="none" rtlCol="0">
                <a:spAutoFit/>
              </a:bodyPr>
              <a:lstStyle/>
              <a:p>
                <a:pPr algn="ctr" defTabSz="914016"/>
                <a:r>
                  <a:rPr lang="en-US" sz="1200" b="1">
                    <a:solidFill>
                      <a:srgbClr val="36AFF5"/>
                    </a:solidFill>
                    <a:latin typeface="Segoe UI" panose="020B0502040204020203" pitchFamily="34" charset="0"/>
                    <a:cs typeface="Segoe UI" panose="020B0502040204020203" pitchFamily="34" charset="0"/>
                  </a:rPr>
                  <a:t>Azure</a:t>
                </a:r>
              </a:p>
              <a:p>
                <a:pPr algn="ctr" defTabSz="914016"/>
                <a:r>
                  <a:rPr lang="en-US" sz="1200" b="1">
                    <a:solidFill>
                      <a:srgbClr val="36AFF5"/>
                    </a:solidFill>
                    <a:latin typeface="Segoe UI" panose="020B0502040204020203" pitchFamily="34" charset="0"/>
                    <a:cs typeface="Segoe UI" panose="020B0502040204020203" pitchFamily="34" charset="0"/>
                  </a:rPr>
                  <a:t>Storage</a:t>
                </a:r>
              </a:p>
            </p:txBody>
          </p:sp>
        </p:grpSp>
        <p:grpSp>
          <p:nvGrpSpPr>
            <p:cNvPr id="28" name="Group 27">
              <a:extLst>
                <a:ext uri="{FF2B5EF4-FFF2-40B4-BE49-F238E27FC236}">
                  <a16:creationId xmlns:a16="http://schemas.microsoft.com/office/drawing/2014/main" id="{761AE660-6DE1-45B6-ADC5-5A0DE4454399}"/>
                </a:ext>
              </a:extLst>
            </p:cNvPr>
            <p:cNvGrpSpPr/>
            <p:nvPr/>
          </p:nvGrpSpPr>
          <p:grpSpPr>
            <a:xfrm>
              <a:off x="5944654" y="4901162"/>
              <a:ext cx="583942" cy="809197"/>
              <a:chOff x="6662594" y="3139842"/>
              <a:chExt cx="1001634" cy="1388012"/>
            </a:xfrm>
          </p:grpSpPr>
          <p:sp>
            <p:nvSpPr>
              <p:cNvPr id="47" name="TextBox 46">
                <a:extLst>
                  <a:ext uri="{FF2B5EF4-FFF2-40B4-BE49-F238E27FC236}">
                    <a16:creationId xmlns:a16="http://schemas.microsoft.com/office/drawing/2014/main" id="{D2677F4F-67F6-4332-B5DC-4C241705EAA8}"/>
                  </a:ext>
                </a:extLst>
              </p:cNvPr>
              <p:cNvSpPr txBox="1"/>
              <p:nvPr/>
            </p:nvSpPr>
            <p:spPr>
              <a:xfrm>
                <a:off x="6662594" y="3735963"/>
                <a:ext cx="1001634" cy="791891"/>
              </a:xfrm>
              <a:prstGeom prst="rect">
                <a:avLst/>
              </a:prstGeom>
              <a:noFill/>
            </p:spPr>
            <p:txBody>
              <a:bodyPr wrap="none" rtlCol="0">
                <a:spAutoFit/>
              </a:bodyPr>
              <a:lstStyle/>
              <a:p>
                <a:pPr algn="ctr" defTabSz="914016"/>
                <a:r>
                  <a:rPr lang="en-US" sz="1200" b="1">
                    <a:solidFill>
                      <a:srgbClr val="00ABEC"/>
                    </a:solidFill>
                    <a:latin typeface="Segoe UI" panose="020B0502040204020203" pitchFamily="34" charset="0"/>
                    <a:cs typeface="Segoe UI" panose="020B0502040204020203" pitchFamily="34" charset="0"/>
                  </a:rPr>
                  <a:t>Event</a:t>
                </a:r>
              </a:p>
              <a:p>
                <a:pPr algn="ctr" defTabSz="914016"/>
                <a:r>
                  <a:rPr lang="en-US" sz="1200" b="1">
                    <a:solidFill>
                      <a:srgbClr val="00ABEC"/>
                    </a:solidFill>
                    <a:latin typeface="Segoe UI" panose="020B0502040204020203" pitchFamily="34" charset="0"/>
                    <a:cs typeface="Segoe UI" panose="020B0502040204020203" pitchFamily="34" charset="0"/>
                  </a:rPr>
                  <a:t>Hub</a:t>
                </a:r>
              </a:p>
            </p:txBody>
          </p:sp>
          <p:graphicFrame>
            <p:nvGraphicFramePr>
              <p:cNvPr id="48" name="Object 47">
                <a:extLst>
                  <a:ext uri="{FF2B5EF4-FFF2-40B4-BE49-F238E27FC236}">
                    <a16:creationId xmlns:a16="http://schemas.microsoft.com/office/drawing/2014/main" id="{C7170B7B-858B-4D7D-8E0A-0F7DFBFAD412}"/>
                  </a:ext>
                </a:extLst>
              </p:cNvPr>
              <p:cNvGraphicFramePr>
                <a:graphicFrameLocks noChangeAspect="1"/>
              </p:cNvGraphicFramePr>
              <p:nvPr>
                <p:extLst/>
              </p:nvPr>
            </p:nvGraphicFramePr>
            <p:xfrm>
              <a:off x="6861499" y="3139842"/>
              <a:ext cx="603819" cy="603819"/>
            </p:xfrm>
            <a:graphic>
              <a:graphicData uri="http://schemas.openxmlformats.org/presentationml/2006/ole">
                <mc:AlternateContent xmlns:mc="http://schemas.openxmlformats.org/markup-compatibility/2006">
                  <mc:Choice xmlns:v="urn:schemas-microsoft-com:vml" Requires="v">
                    <p:oleObj spid="_x0000_s295030" name="CorelDRAW" r:id="rId26" imgW="895305" imgH="894806" progId="CorelDraw.Graphic.17">
                      <p:embed/>
                    </p:oleObj>
                  </mc:Choice>
                  <mc:Fallback>
                    <p:oleObj name="CorelDRAW" r:id="rId26" imgW="895305" imgH="894806" progId="CorelDraw.Graphic.17">
                      <p:embed/>
                      <p:pic>
                        <p:nvPicPr>
                          <p:cNvPr id="52" name="Object 51"/>
                          <p:cNvPicPr/>
                          <p:nvPr/>
                        </p:nvPicPr>
                        <p:blipFill>
                          <a:blip r:embed="rId27"/>
                          <a:stretch>
                            <a:fillRect/>
                          </a:stretch>
                        </p:blipFill>
                        <p:spPr>
                          <a:xfrm>
                            <a:off x="6861499" y="3139842"/>
                            <a:ext cx="603819" cy="603819"/>
                          </a:xfrm>
                          <a:prstGeom prst="rect">
                            <a:avLst/>
                          </a:prstGeom>
                        </p:spPr>
                      </p:pic>
                    </p:oleObj>
                  </mc:Fallback>
                </mc:AlternateContent>
              </a:graphicData>
            </a:graphic>
          </p:graphicFrame>
        </p:grpSp>
        <p:grpSp>
          <p:nvGrpSpPr>
            <p:cNvPr id="29" name="Group 28">
              <a:extLst>
                <a:ext uri="{FF2B5EF4-FFF2-40B4-BE49-F238E27FC236}">
                  <a16:creationId xmlns:a16="http://schemas.microsoft.com/office/drawing/2014/main" id="{88A4B1EE-7658-42AA-BE30-B6F76C17D166}"/>
                </a:ext>
              </a:extLst>
            </p:cNvPr>
            <p:cNvGrpSpPr/>
            <p:nvPr/>
          </p:nvGrpSpPr>
          <p:grpSpPr>
            <a:xfrm>
              <a:off x="8543441" y="5058558"/>
              <a:ext cx="1082830" cy="367477"/>
              <a:chOff x="11242061" y="3016232"/>
              <a:chExt cx="3014716" cy="952669"/>
            </a:xfrm>
          </p:grpSpPr>
          <p:sp>
            <p:nvSpPr>
              <p:cNvPr id="45" name="TextBox 44">
                <a:extLst>
                  <a:ext uri="{FF2B5EF4-FFF2-40B4-BE49-F238E27FC236}">
                    <a16:creationId xmlns:a16="http://schemas.microsoft.com/office/drawing/2014/main" id="{AAB8CE1D-EE52-45E9-92B1-F9A5AF032EFE}"/>
                  </a:ext>
                </a:extLst>
              </p:cNvPr>
              <p:cNvSpPr txBox="1"/>
              <p:nvPr/>
            </p:nvSpPr>
            <p:spPr>
              <a:xfrm>
                <a:off x="11830804" y="3016232"/>
                <a:ext cx="2425973" cy="952669"/>
              </a:xfrm>
              <a:prstGeom prst="rect">
                <a:avLst/>
              </a:prstGeom>
              <a:noFill/>
            </p:spPr>
            <p:txBody>
              <a:bodyPr wrap="square" rtlCol="0">
                <a:spAutoFit/>
              </a:bodyPr>
              <a:lstStyle/>
              <a:p>
                <a:pPr defTabSz="914016"/>
                <a:r>
                  <a:rPr lang="en-US" sz="900" b="1" dirty="0">
                    <a:solidFill>
                      <a:srgbClr val="00BEF2"/>
                    </a:solidFill>
                    <a:latin typeface="Segoe UI" panose="020B0502040204020203" pitchFamily="34" charset="0"/>
                    <a:cs typeface="Segoe UI" panose="020B0502040204020203" pitchFamily="34" charset="0"/>
                  </a:rPr>
                  <a:t>Azure SQL</a:t>
                </a:r>
              </a:p>
              <a:p>
                <a:pPr defTabSz="914016"/>
                <a:r>
                  <a:rPr lang="en-US" sz="900" b="1" dirty="0">
                    <a:solidFill>
                      <a:srgbClr val="00BEF2"/>
                    </a:solidFill>
                    <a:latin typeface="Segoe UI" panose="020B0502040204020203" pitchFamily="34" charset="0"/>
                    <a:cs typeface="Segoe UI" panose="020B0502040204020203" pitchFamily="34" charset="0"/>
                  </a:rPr>
                  <a:t>database</a:t>
                </a:r>
              </a:p>
            </p:txBody>
          </p:sp>
          <p:pic>
            <p:nvPicPr>
              <p:cNvPr id="46" name="Picture 20" descr="Image result for azure database">
                <a:extLst>
                  <a:ext uri="{FF2B5EF4-FFF2-40B4-BE49-F238E27FC236}">
                    <a16:creationId xmlns:a16="http://schemas.microsoft.com/office/drawing/2014/main" id="{611739D4-D9F1-40A0-B232-ECBE98014B2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242061" y="3016232"/>
                <a:ext cx="835021" cy="8350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6A8C8A95-254E-4949-867B-BB27742399B8}"/>
                </a:ext>
              </a:extLst>
            </p:cNvPr>
            <p:cNvGrpSpPr/>
            <p:nvPr/>
          </p:nvGrpSpPr>
          <p:grpSpPr>
            <a:xfrm>
              <a:off x="7383164" y="4704189"/>
              <a:ext cx="697536" cy="500199"/>
              <a:chOff x="9231926" y="3227000"/>
              <a:chExt cx="1534732" cy="1100546"/>
            </a:xfrm>
          </p:grpSpPr>
          <p:sp>
            <p:nvSpPr>
              <p:cNvPr id="43" name="TextBox 42">
                <a:extLst>
                  <a:ext uri="{FF2B5EF4-FFF2-40B4-BE49-F238E27FC236}">
                    <a16:creationId xmlns:a16="http://schemas.microsoft.com/office/drawing/2014/main" id="{E2221C1A-C096-457F-AE79-29FC1BC33192}"/>
                  </a:ext>
                </a:extLst>
              </p:cNvPr>
              <p:cNvSpPr txBox="1"/>
              <p:nvPr/>
            </p:nvSpPr>
            <p:spPr>
              <a:xfrm>
                <a:off x="9231926" y="3597297"/>
                <a:ext cx="1534732" cy="730249"/>
              </a:xfrm>
              <a:prstGeom prst="rect">
                <a:avLst/>
              </a:prstGeom>
              <a:noFill/>
            </p:spPr>
            <p:txBody>
              <a:bodyPr wrap="square" rtlCol="0">
                <a:spAutoFit/>
              </a:bodyPr>
              <a:lstStyle/>
              <a:p>
                <a:pPr algn="ctr" defTabSz="914016"/>
                <a:r>
                  <a:rPr lang="en-US" sz="784" b="1">
                    <a:solidFill>
                      <a:srgbClr val="808080"/>
                    </a:solidFill>
                    <a:latin typeface="Segoe UI" panose="020B0502040204020203" pitchFamily="34" charset="0"/>
                    <a:cs typeface="Segoe UI" panose="020B0502040204020203" pitchFamily="34" charset="0"/>
                  </a:rPr>
                  <a:t>Stream Analytics</a:t>
                </a:r>
              </a:p>
            </p:txBody>
          </p:sp>
          <p:pic>
            <p:nvPicPr>
              <p:cNvPr id="44" name="Picture 43">
                <a:extLst>
                  <a:ext uri="{FF2B5EF4-FFF2-40B4-BE49-F238E27FC236}">
                    <a16:creationId xmlns:a16="http://schemas.microsoft.com/office/drawing/2014/main" id="{EA40035A-6FBF-4E25-9EC7-8C08D490535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580809" y="3227000"/>
                <a:ext cx="760270" cy="399141"/>
              </a:xfrm>
              <a:prstGeom prst="rect">
                <a:avLst/>
              </a:prstGeom>
            </p:spPr>
          </p:pic>
        </p:grpSp>
        <p:sp>
          <p:nvSpPr>
            <p:cNvPr id="32" name="Freeform 30">
              <a:extLst>
                <a:ext uri="{FF2B5EF4-FFF2-40B4-BE49-F238E27FC236}">
                  <a16:creationId xmlns:a16="http://schemas.microsoft.com/office/drawing/2014/main" id="{66A7D972-4B77-45E1-89F4-B00AC48B2447}"/>
                </a:ext>
              </a:extLst>
            </p:cNvPr>
            <p:cNvSpPr/>
            <p:nvPr/>
          </p:nvSpPr>
          <p:spPr bwMode="auto">
            <a:xfrm>
              <a:off x="6604031" y="4818330"/>
              <a:ext cx="895709" cy="343359"/>
            </a:xfrm>
            <a:custGeom>
              <a:avLst/>
              <a:gdLst>
                <a:gd name="connsiteX0" fmla="*/ 0 w 1803922"/>
                <a:gd name="connsiteY0" fmla="*/ 392824 h 392824"/>
                <a:gd name="connsiteX1" fmla="*/ 698740 w 1803922"/>
                <a:gd name="connsiteY1" fmla="*/ 116779 h 392824"/>
                <a:gd name="connsiteX2" fmla="*/ 1664898 w 1803922"/>
                <a:gd name="connsiteY2" fmla="*/ 13262 h 392824"/>
                <a:gd name="connsiteX3" fmla="*/ 1777041 w 1803922"/>
                <a:gd name="connsiteY3" fmla="*/ 4635 h 392824"/>
              </a:gdLst>
              <a:ahLst/>
              <a:cxnLst>
                <a:cxn ang="0">
                  <a:pos x="connsiteX0" y="connsiteY0"/>
                </a:cxn>
                <a:cxn ang="0">
                  <a:pos x="connsiteX1" y="connsiteY1"/>
                </a:cxn>
                <a:cxn ang="0">
                  <a:pos x="connsiteX2" y="connsiteY2"/>
                </a:cxn>
                <a:cxn ang="0">
                  <a:pos x="connsiteX3" y="connsiteY3"/>
                </a:cxn>
              </a:cxnLst>
              <a:rect l="l" t="t" r="r" b="b"/>
              <a:pathLst>
                <a:path w="1803922" h="392824">
                  <a:moveTo>
                    <a:pt x="0" y="392824"/>
                  </a:moveTo>
                  <a:cubicBezTo>
                    <a:pt x="210628" y="286431"/>
                    <a:pt x="421257" y="180039"/>
                    <a:pt x="698740" y="116779"/>
                  </a:cubicBezTo>
                  <a:cubicBezTo>
                    <a:pt x="976223" y="53519"/>
                    <a:pt x="1485181" y="31953"/>
                    <a:pt x="1664898" y="13262"/>
                  </a:cubicBezTo>
                  <a:cubicBezTo>
                    <a:pt x="1844615" y="-5429"/>
                    <a:pt x="1810828" y="-397"/>
                    <a:pt x="1777041" y="4635"/>
                  </a:cubicBezTo>
                </a:path>
              </a:pathLst>
            </a:custGeom>
            <a:ln w="53975">
              <a:solidFill>
                <a:srgbClr val="7FBA0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00">
                <a:solidFill>
                  <a:srgbClr val="505050"/>
                </a:solidFill>
                <a:latin typeface="Segoe UI"/>
              </a:endParaRPr>
            </a:p>
          </p:txBody>
        </p:sp>
        <p:cxnSp>
          <p:nvCxnSpPr>
            <p:cNvPr id="33" name="Straight Connector 32">
              <a:extLst>
                <a:ext uri="{FF2B5EF4-FFF2-40B4-BE49-F238E27FC236}">
                  <a16:creationId xmlns:a16="http://schemas.microsoft.com/office/drawing/2014/main" id="{62AB58FC-BE7B-4383-A6E8-93AA5FD4D54B}"/>
                </a:ext>
              </a:extLst>
            </p:cNvPr>
            <p:cNvCxnSpPr/>
            <p:nvPr/>
          </p:nvCxnSpPr>
          <p:spPr>
            <a:xfrm>
              <a:off x="7954454" y="4809680"/>
              <a:ext cx="249647" cy="0"/>
            </a:xfrm>
            <a:prstGeom prst="line">
              <a:avLst/>
            </a:prstGeom>
            <a:ln w="53975">
              <a:solidFill>
                <a:srgbClr val="7FBA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D17A1C65-9316-4345-951F-89F2E25FD7F8}"/>
                </a:ext>
              </a:extLst>
            </p:cNvPr>
            <p:cNvGrpSpPr/>
            <p:nvPr/>
          </p:nvGrpSpPr>
          <p:grpSpPr>
            <a:xfrm>
              <a:off x="7490122" y="5638312"/>
              <a:ext cx="611377" cy="580857"/>
              <a:chOff x="7229782" y="4774576"/>
              <a:chExt cx="943099" cy="896021"/>
            </a:xfrm>
          </p:grpSpPr>
          <p:sp>
            <p:nvSpPr>
              <p:cNvPr id="41" name="TextBox 40">
                <a:extLst>
                  <a:ext uri="{FF2B5EF4-FFF2-40B4-BE49-F238E27FC236}">
                    <a16:creationId xmlns:a16="http://schemas.microsoft.com/office/drawing/2014/main" id="{BC2EEF20-B19E-408E-8771-4C2A84FABAC1}"/>
                  </a:ext>
                </a:extLst>
              </p:cNvPr>
              <p:cNvSpPr txBox="1"/>
              <p:nvPr/>
            </p:nvSpPr>
            <p:spPr>
              <a:xfrm>
                <a:off x="7229782" y="5155866"/>
                <a:ext cx="943099" cy="514731"/>
              </a:xfrm>
              <a:prstGeom prst="rect">
                <a:avLst/>
              </a:prstGeom>
              <a:noFill/>
            </p:spPr>
            <p:txBody>
              <a:bodyPr wrap="square" rtlCol="0">
                <a:spAutoFit/>
              </a:bodyPr>
              <a:lstStyle/>
              <a:p>
                <a:pPr algn="ctr" defTabSz="914016"/>
                <a:r>
                  <a:rPr lang="en-US" sz="784" b="1">
                    <a:solidFill>
                      <a:srgbClr val="808080"/>
                    </a:solidFill>
                    <a:latin typeface="Segoe UI" panose="020B0502040204020203" pitchFamily="34" charset="0"/>
                    <a:cs typeface="Segoe UI" panose="020B0502040204020203" pitchFamily="34" charset="0"/>
                  </a:rPr>
                  <a:t>Functions</a:t>
                </a:r>
              </a:p>
            </p:txBody>
          </p:sp>
          <p:pic>
            <p:nvPicPr>
              <p:cNvPr id="42" name="Picture 41">
                <a:extLst>
                  <a:ext uri="{FF2B5EF4-FFF2-40B4-BE49-F238E27FC236}">
                    <a16:creationId xmlns:a16="http://schemas.microsoft.com/office/drawing/2014/main" id="{E4C50CEA-977A-4B70-B10B-D2E12283E8E9}"/>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404749" y="4774576"/>
                <a:ext cx="419330" cy="388791"/>
              </a:xfrm>
              <a:prstGeom prst="rect">
                <a:avLst/>
              </a:prstGeom>
            </p:spPr>
          </p:pic>
        </p:grpSp>
        <p:grpSp>
          <p:nvGrpSpPr>
            <p:cNvPr id="35" name="Group 34">
              <a:extLst>
                <a:ext uri="{FF2B5EF4-FFF2-40B4-BE49-F238E27FC236}">
                  <a16:creationId xmlns:a16="http://schemas.microsoft.com/office/drawing/2014/main" id="{9A383E90-61D0-468C-8256-39954051254F}"/>
                </a:ext>
              </a:extLst>
            </p:cNvPr>
            <p:cNvGrpSpPr/>
            <p:nvPr/>
          </p:nvGrpSpPr>
          <p:grpSpPr>
            <a:xfrm>
              <a:off x="7446035" y="6076998"/>
              <a:ext cx="569523" cy="551554"/>
              <a:chOff x="7030450" y="5459920"/>
              <a:chExt cx="1090289" cy="1055886"/>
            </a:xfrm>
          </p:grpSpPr>
          <p:pic>
            <p:nvPicPr>
              <p:cNvPr id="39" name="Picture 38">
                <a:extLst>
                  <a:ext uri="{FF2B5EF4-FFF2-40B4-BE49-F238E27FC236}">
                    <a16:creationId xmlns:a16="http://schemas.microsoft.com/office/drawing/2014/main" id="{32D97250-3D92-4F52-B542-F9DC8C10DBED}"/>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404750" y="5459920"/>
                <a:ext cx="419330" cy="414055"/>
              </a:xfrm>
              <a:prstGeom prst="rect">
                <a:avLst/>
              </a:prstGeom>
            </p:spPr>
          </p:pic>
          <p:sp>
            <p:nvSpPr>
              <p:cNvPr id="40" name="TextBox 39">
                <a:extLst>
                  <a:ext uri="{FF2B5EF4-FFF2-40B4-BE49-F238E27FC236}">
                    <a16:creationId xmlns:a16="http://schemas.microsoft.com/office/drawing/2014/main" id="{C5872120-82C6-44BA-ADD3-20072DC65BC5}"/>
                  </a:ext>
                </a:extLst>
              </p:cNvPr>
              <p:cNvSpPr txBox="1"/>
              <p:nvPr/>
            </p:nvSpPr>
            <p:spPr>
              <a:xfrm>
                <a:off x="7030450" y="5880425"/>
                <a:ext cx="1090289" cy="635381"/>
              </a:xfrm>
              <a:prstGeom prst="rect">
                <a:avLst/>
              </a:prstGeom>
              <a:noFill/>
            </p:spPr>
            <p:txBody>
              <a:bodyPr wrap="square" rtlCol="0">
                <a:spAutoFit/>
              </a:bodyPr>
              <a:lstStyle/>
              <a:p>
                <a:pPr algn="ctr" defTabSz="914016"/>
                <a:r>
                  <a:rPr lang="en-US" sz="784" b="1">
                    <a:solidFill>
                      <a:srgbClr val="808080"/>
                    </a:solidFill>
                    <a:latin typeface="Segoe UI" panose="020B0502040204020203" pitchFamily="34" charset="0"/>
                    <a:cs typeface="Segoe UI" panose="020B0502040204020203" pitchFamily="34" charset="0"/>
                  </a:rPr>
                  <a:t>App services</a:t>
                </a:r>
              </a:p>
            </p:txBody>
          </p:sp>
        </p:grpSp>
        <p:sp>
          <p:nvSpPr>
            <p:cNvPr id="36" name="Freeform 37">
              <a:extLst>
                <a:ext uri="{FF2B5EF4-FFF2-40B4-BE49-F238E27FC236}">
                  <a16:creationId xmlns:a16="http://schemas.microsoft.com/office/drawing/2014/main" id="{562BEC2C-95AC-4B65-96CD-3D5CA781A47C}"/>
                </a:ext>
              </a:extLst>
            </p:cNvPr>
            <p:cNvSpPr/>
            <p:nvPr/>
          </p:nvSpPr>
          <p:spPr bwMode="auto">
            <a:xfrm rot="656904">
              <a:off x="6620903" y="5937687"/>
              <a:ext cx="890709" cy="231477"/>
            </a:xfrm>
            <a:custGeom>
              <a:avLst/>
              <a:gdLst>
                <a:gd name="connsiteX0" fmla="*/ 0 w 1803922"/>
                <a:gd name="connsiteY0" fmla="*/ 392824 h 392824"/>
                <a:gd name="connsiteX1" fmla="*/ 698740 w 1803922"/>
                <a:gd name="connsiteY1" fmla="*/ 116779 h 392824"/>
                <a:gd name="connsiteX2" fmla="*/ 1664898 w 1803922"/>
                <a:gd name="connsiteY2" fmla="*/ 13262 h 392824"/>
                <a:gd name="connsiteX3" fmla="*/ 1777041 w 1803922"/>
                <a:gd name="connsiteY3" fmla="*/ 4635 h 392824"/>
              </a:gdLst>
              <a:ahLst/>
              <a:cxnLst>
                <a:cxn ang="0">
                  <a:pos x="connsiteX0" y="connsiteY0"/>
                </a:cxn>
                <a:cxn ang="0">
                  <a:pos x="connsiteX1" y="connsiteY1"/>
                </a:cxn>
                <a:cxn ang="0">
                  <a:pos x="connsiteX2" y="connsiteY2"/>
                </a:cxn>
                <a:cxn ang="0">
                  <a:pos x="connsiteX3" y="connsiteY3"/>
                </a:cxn>
              </a:cxnLst>
              <a:rect l="l" t="t" r="r" b="b"/>
              <a:pathLst>
                <a:path w="1803922" h="392824">
                  <a:moveTo>
                    <a:pt x="0" y="392824"/>
                  </a:moveTo>
                  <a:cubicBezTo>
                    <a:pt x="210628" y="286431"/>
                    <a:pt x="421257" y="180039"/>
                    <a:pt x="698740" y="116779"/>
                  </a:cubicBezTo>
                  <a:cubicBezTo>
                    <a:pt x="976223" y="53519"/>
                    <a:pt x="1485181" y="31953"/>
                    <a:pt x="1664898" y="13262"/>
                  </a:cubicBezTo>
                  <a:cubicBezTo>
                    <a:pt x="1844615" y="-5429"/>
                    <a:pt x="1810828" y="-397"/>
                    <a:pt x="1777041" y="4635"/>
                  </a:cubicBezTo>
                </a:path>
              </a:pathLst>
            </a:custGeom>
            <a:ln w="53975">
              <a:solidFill>
                <a:srgbClr val="68217A"/>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00">
                <a:solidFill>
                  <a:srgbClr val="505050"/>
                </a:solidFill>
                <a:latin typeface="Segoe UI"/>
              </a:endParaRPr>
            </a:p>
          </p:txBody>
        </p:sp>
        <p:sp>
          <p:nvSpPr>
            <p:cNvPr id="37" name="TextBox 36">
              <a:extLst>
                <a:ext uri="{FF2B5EF4-FFF2-40B4-BE49-F238E27FC236}">
                  <a16:creationId xmlns:a16="http://schemas.microsoft.com/office/drawing/2014/main" id="{28D351EE-5723-48B8-B79C-47FF9FA69E1C}"/>
                </a:ext>
              </a:extLst>
            </p:cNvPr>
            <p:cNvSpPr txBox="1"/>
            <p:nvPr/>
          </p:nvSpPr>
          <p:spPr>
            <a:xfrm>
              <a:off x="7954453" y="6367665"/>
              <a:ext cx="1531731" cy="256342"/>
            </a:xfrm>
            <a:prstGeom prst="rect">
              <a:avLst/>
            </a:prstGeom>
            <a:noFill/>
          </p:spPr>
          <p:txBody>
            <a:bodyPr wrap="square" rtlCol="0">
              <a:spAutoFit/>
            </a:bodyPr>
            <a:lstStyle/>
            <a:p>
              <a:pPr algn="r" defTabSz="914016"/>
              <a:r>
                <a:rPr lang="en-US" sz="1077" b="1">
                  <a:solidFill>
                    <a:srgbClr val="505050"/>
                  </a:solidFill>
                  <a:latin typeface="Segoe UI" panose="020B0502040204020203" pitchFamily="34" charset="0"/>
                  <a:cs typeface="Segoe UI" panose="020B0502040204020203" pitchFamily="34" charset="0"/>
                </a:rPr>
                <a:t>Custom integrations</a:t>
              </a:r>
            </a:p>
          </p:txBody>
        </p:sp>
        <p:sp>
          <p:nvSpPr>
            <p:cNvPr id="38" name="Freeform 94">
              <a:extLst>
                <a:ext uri="{FF2B5EF4-FFF2-40B4-BE49-F238E27FC236}">
                  <a16:creationId xmlns:a16="http://schemas.microsoft.com/office/drawing/2014/main" id="{E4BE705D-C701-4D6E-9A2B-049718BB84E8}"/>
                </a:ext>
              </a:extLst>
            </p:cNvPr>
            <p:cNvSpPr/>
            <p:nvPr/>
          </p:nvSpPr>
          <p:spPr bwMode="auto">
            <a:xfrm rot="13810256">
              <a:off x="6537354" y="5461197"/>
              <a:ext cx="1083595" cy="258628"/>
            </a:xfrm>
            <a:custGeom>
              <a:avLst/>
              <a:gdLst>
                <a:gd name="connsiteX0" fmla="*/ 0 w 1803922"/>
                <a:gd name="connsiteY0" fmla="*/ 392824 h 392824"/>
                <a:gd name="connsiteX1" fmla="*/ 698740 w 1803922"/>
                <a:gd name="connsiteY1" fmla="*/ 116779 h 392824"/>
                <a:gd name="connsiteX2" fmla="*/ 1664898 w 1803922"/>
                <a:gd name="connsiteY2" fmla="*/ 13262 h 392824"/>
                <a:gd name="connsiteX3" fmla="*/ 1777041 w 1803922"/>
                <a:gd name="connsiteY3" fmla="*/ 4635 h 392824"/>
              </a:gdLst>
              <a:ahLst/>
              <a:cxnLst>
                <a:cxn ang="0">
                  <a:pos x="connsiteX0" y="connsiteY0"/>
                </a:cxn>
                <a:cxn ang="0">
                  <a:pos x="connsiteX1" y="connsiteY1"/>
                </a:cxn>
                <a:cxn ang="0">
                  <a:pos x="connsiteX2" y="connsiteY2"/>
                </a:cxn>
                <a:cxn ang="0">
                  <a:pos x="connsiteX3" y="connsiteY3"/>
                </a:cxn>
              </a:cxnLst>
              <a:rect l="l" t="t" r="r" b="b"/>
              <a:pathLst>
                <a:path w="1803922" h="392824">
                  <a:moveTo>
                    <a:pt x="0" y="392824"/>
                  </a:moveTo>
                  <a:cubicBezTo>
                    <a:pt x="210628" y="286431"/>
                    <a:pt x="421257" y="180039"/>
                    <a:pt x="698740" y="116779"/>
                  </a:cubicBezTo>
                  <a:cubicBezTo>
                    <a:pt x="976223" y="53519"/>
                    <a:pt x="1485181" y="31953"/>
                    <a:pt x="1664898" y="13262"/>
                  </a:cubicBezTo>
                  <a:cubicBezTo>
                    <a:pt x="1844615" y="-5429"/>
                    <a:pt x="1810828" y="-397"/>
                    <a:pt x="1777041" y="4635"/>
                  </a:cubicBezTo>
                </a:path>
              </a:pathLst>
            </a:custGeom>
            <a:ln w="53975">
              <a:solidFill>
                <a:srgbClr val="D83B01"/>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00">
                <a:solidFill>
                  <a:srgbClr val="505050"/>
                </a:solidFill>
                <a:latin typeface="Segoe UI"/>
              </a:endParaRPr>
            </a:p>
          </p:txBody>
        </p:sp>
        <p:pic>
          <p:nvPicPr>
            <p:cNvPr id="118" name="Picture 117" descr="A close up of a logo&#10;&#10;Description automatically generated">
              <a:extLst>
                <a:ext uri="{FF2B5EF4-FFF2-40B4-BE49-F238E27FC236}">
                  <a16:creationId xmlns:a16="http://schemas.microsoft.com/office/drawing/2014/main" id="{C7893027-5C1B-4F5D-92B5-3DAA0CE0673E}"/>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302888" y="4650309"/>
              <a:ext cx="332696" cy="310162"/>
            </a:xfrm>
            <a:prstGeom prst="rect">
              <a:avLst/>
            </a:prstGeom>
          </p:spPr>
        </p:pic>
        <p:sp>
          <p:nvSpPr>
            <p:cNvPr id="119" name="TextBox 118">
              <a:extLst>
                <a:ext uri="{FF2B5EF4-FFF2-40B4-BE49-F238E27FC236}">
                  <a16:creationId xmlns:a16="http://schemas.microsoft.com/office/drawing/2014/main" id="{A139592D-11EA-49D0-86AA-88C8B88FDCA0}"/>
                </a:ext>
              </a:extLst>
            </p:cNvPr>
            <p:cNvSpPr txBox="1"/>
            <p:nvPr/>
          </p:nvSpPr>
          <p:spPr>
            <a:xfrm>
              <a:off x="8761505" y="4715433"/>
              <a:ext cx="717176"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latin typeface="+mj-lt"/>
                </a:rPr>
                <a:t>Power BI</a:t>
              </a:r>
            </a:p>
          </p:txBody>
        </p:sp>
      </p:grpSp>
      <p:sp>
        <p:nvSpPr>
          <p:cNvPr id="121" name="Rectangle 120">
            <a:extLst>
              <a:ext uri="{FF2B5EF4-FFF2-40B4-BE49-F238E27FC236}">
                <a16:creationId xmlns:a16="http://schemas.microsoft.com/office/drawing/2014/main" id="{CF936475-0905-4AE8-A2AC-A028CF563B27}"/>
              </a:ext>
            </a:extLst>
          </p:cNvPr>
          <p:cNvSpPr/>
          <p:nvPr/>
        </p:nvSpPr>
        <p:spPr bwMode="auto">
          <a:xfrm>
            <a:off x="11104064" y="0"/>
            <a:ext cx="1332411" cy="6923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Preview</a:t>
            </a:r>
          </a:p>
        </p:txBody>
      </p:sp>
    </p:spTree>
    <p:extLst>
      <p:ext uri="{BB962C8B-B14F-4D97-AF65-F5344CB8AC3E}">
        <p14:creationId xmlns:p14="http://schemas.microsoft.com/office/powerpoint/2010/main" val="2386387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fade">
                                      <p:cBhvr>
                                        <p:cTn id="37" dur="500"/>
                                        <p:tgtEl>
                                          <p:spTgt spid="120"/>
                                        </p:tgtEl>
                                      </p:cBhvr>
                                    </p:animEffect>
                                  </p:childTnLst>
                                </p:cTn>
                              </p:par>
                              <p:par>
                                <p:cTn id="38" presetID="10" presetClass="entr" presetSubtype="0" fill="hold" nodeType="withEffect">
                                  <p:stCondLst>
                                    <p:cond delay="0"/>
                                  </p:stCondLst>
                                  <p:childTnLst>
                                    <p:set>
                                      <p:cBhvr>
                                        <p:cTn id="39" dur="1" fill="hold">
                                          <p:stCondLst>
                                            <p:cond delay="0"/>
                                          </p:stCondLst>
                                        </p:cTn>
                                        <p:tgtEl>
                                          <p:spTgt spid="108"/>
                                        </p:tgtEl>
                                        <p:attrNameLst>
                                          <p:attrName>style.visibility</p:attrName>
                                        </p:attrNameLst>
                                      </p:cBhvr>
                                      <p:to>
                                        <p:strVal val="visible"/>
                                      </p:to>
                                    </p:set>
                                    <p:animEffect transition="in" filter="fade">
                                      <p:cBhvr>
                                        <p:cTn id="40" dur="500"/>
                                        <p:tgtEl>
                                          <p:spTgt spid="108"/>
                                        </p:tgtEl>
                                      </p:cBhvr>
                                    </p:animEffec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a:xfrm>
            <a:off x="596951" y="1144535"/>
            <a:ext cx="9327356" cy="2457596"/>
          </a:xfrm>
        </p:spPr>
        <p:txBody>
          <a:bodyPr/>
          <a:lstStyle/>
          <a:p>
            <a:r>
              <a:rPr lang="en-ZA" sz="4000" dirty="0"/>
              <a:t>Demo</a:t>
            </a:r>
            <a:br>
              <a:rPr lang="en-ZA" dirty="0"/>
            </a:br>
            <a:br>
              <a:rPr lang="en-ZA" dirty="0"/>
            </a:br>
            <a:br>
              <a:rPr lang="en-ZA" dirty="0"/>
            </a:br>
            <a:br>
              <a:rPr lang="en-ZA" sz="3200" dirty="0"/>
            </a:br>
            <a:r>
              <a:rPr lang="en-ZA" sz="3200" dirty="0"/>
              <a:t>Azure SQL Analytics</a:t>
            </a:r>
            <a:endParaRPr lang="en-US" dirty="0"/>
          </a:p>
        </p:txBody>
      </p:sp>
      <p:grpSp>
        <p:nvGrpSpPr>
          <p:cNvPr id="5" name="Group 4">
            <a:extLst>
              <a:ext uri="{FF2B5EF4-FFF2-40B4-BE49-F238E27FC236}">
                <a16:creationId xmlns:a16="http://schemas.microsoft.com/office/drawing/2014/main" id="{9540352F-6802-4E06-9453-41890866E4AA}"/>
              </a:ext>
            </a:extLst>
          </p:cNvPr>
          <p:cNvGrpSpPr/>
          <p:nvPr/>
        </p:nvGrpSpPr>
        <p:grpSpPr>
          <a:xfrm>
            <a:off x="6106976" y="2299063"/>
            <a:ext cx="5140143" cy="2588692"/>
            <a:chOff x="448183" y="1920901"/>
            <a:chExt cx="3780030" cy="2253958"/>
          </a:xfrm>
        </p:grpSpPr>
        <p:sp>
          <p:nvSpPr>
            <p:cNvPr id="6" name="Rectangle 5">
              <a:extLst>
                <a:ext uri="{FF2B5EF4-FFF2-40B4-BE49-F238E27FC236}">
                  <a16:creationId xmlns:a16="http://schemas.microsoft.com/office/drawing/2014/main" id="{25D81379-9BF3-43E7-87D0-A362CCF0BB39}"/>
                </a:ext>
              </a:extLst>
            </p:cNvPr>
            <p:cNvSpPr/>
            <p:nvPr/>
          </p:nvSpPr>
          <p:spPr bwMode="auto">
            <a:xfrm>
              <a:off x="733255" y="1920901"/>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endParaRPr lang="en-US" sz="1765" dirty="0" err="1">
                <a:solidFill>
                  <a:srgbClr val="353535"/>
                </a:solidFill>
                <a:latin typeface="Segoe UI Semilight"/>
              </a:endParaRPr>
            </a:p>
          </p:txBody>
        </p:sp>
        <p:sp>
          <p:nvSpPr>
            <p:cNvPr id="7" name="Freeform 51">
              <a:extLst>
                <a:ext uri="{FF2B5EF4-FFF2-40B4-BE49-F238E27FC236}">
                  <a16:creationId xmlns:a16="http://schemas.microsoft.com/office/drawing/2014/main" id="{92207D5A-33B7-4F7F-9C53-9A3C3001705E}"/>
                </a:ext>
              </a:extLst>
            </p:cNvPr>
            <p:cNvSpPr>
              <a:spLocks/>
            </p:cNvSpPr>
            <p:nvPr/>
          </p:nvSpPr>
          <p:spPr bwMode="auto">
            <a:xfrm>
              <a:off x="448183" y="3931065"/>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endParaRPr lang="en-US" sz="1765">
                <a:solidFill>
                  <a:srgbClr val="353535"/>
                </a:solidFill>
                <a:latin typeface="Segoe UI Semilight"/>
              </a:endParaRPr>
            </a:p>
          </p:txBody>
        </p:sp>
        <p:sp>
          <p:nvSpPr>
            <p:cNvPr id="8" name="Freeform: Shape 7">
              <a:extLst>
                <a:ext uri="{FF2B5EF4-FFF2-40B4-BE49-F238E27FC236}">
                  <a16:creationId xmlns:a16="http://schemas.microsoft.com/office/drawing/2014/main" id="{DFF70CC6-920F-41C0-8382-E0962AD49634}"/>
                </a:ext>
              </a:extLst>
            </p:cNvPr>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endParaRPr lang="en-US" sz="1765" dirty="0" err="1">
                <a:solidFill>
                  <a:srgbClr val="353535"/>
                </a:solidFill>
                <a:latin typeface="Segoe UI Semilight"/>
              </a:endParaRPr>
            </a:p>
          </p:txBody>
        </p:sp>
      </p:grpSp>
      <p:pic>
        <p:nvPicPr>
          <p:cNvPr id="2" name="Picture 1">
            <a:extLst>
              <a:ext uri="{FF2B5EF4-FFF2-40B4-BE49-F238E27FC236}">
                <a16:creationId xmlns:a16="http://schemas.microsoft.com/office/drawing/2014/main" id="{28944862-D086-4CB7-8850-9C72748A50D0}"/>
              </a:ext>
            </a:extLst>
          </p:cNvPr>
          <p:cNvPicPr>
            <a:picLocks noChangeAspect="1"/>
          </p:cNvPicPr>
          <p:nvPr/>
        </p:nvPicPr>
        <p:blipFill>
          <a:blip r:embed="rId3"/>
          <a:stretch>
            <a:fillRect/>
          </a:stretch>
        </p:blipFill>
        <p:spPr>
          <a:xfrm>
            <a:off x="6592174" y="2452665"/>
            <a:ext cx="4137633" cy="1958566"/>
          </a:xfrm>
          <a:prstGeom prst="rect">
            <a:avLst/>
          </a:prstGeom>
        </p:spPr>
      </p:pic>
    </p:spTree>
    <p:extLst>
      <p:ext uri="{BB962C8B-B14F-4D97-AF65-F5344CB8AC3E}">
        <p14:creationId xmlns:p14="http://schemas.microsoft.com/office/powerpoint/2010/main" val="29563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66084"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66084" y="255801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66084" y="320686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66084" y="1909160"/>
            <a:ext cx="319490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66084" y="450457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66084" y="515343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rgbClr val="3C3C41"/>
                </a:solidFill>
              </a:rPr>
              <a:t>ETL/ELT Services overview</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771993"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771993" y="1934738"/>
            <a:ext cx="5013661"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Managed Instance overview and architecture,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738974"/>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771994" y="2584034"/>
            <a:ext cx="5001304"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demos</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771993" y="3230962"/>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771993" y="4529975"/>
            <a:ext cx="4482321"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771993" y="5213852"/>
            <a:ext cx="4432893"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Running SSIS in the cloud,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39259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046210"/>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369982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353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660682"/>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66084"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771993"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66084" y="383100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Replication &amp; Monitoring</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734923" y="3847543"/>
            <a:ext cx="4349950" cy="3995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Replication and Monitoring,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p>
        </p:txBody>
      </p:sp>
      <p:sp>
        <p:nvSpPr>
          <p:cNvPr id="28" name="Content Placeholder 11">
            <a:extLst>
              <a:ext uri="{FF2B5EF4-FFF2-40B4-BE49-F238E27FC236}">
                <a16:creationId xmlns:a16="http://schemas.microsoft.com/office/drawing/2014/main" id="{7373BE76-9770-4322-A3CE-79C54C1B204C}"/>
              </a:ext>
            </a:extLst>
          </p:cNvPr>
          <p:cNvSpPr txBox="1">
            <a:spLocks/>
          </p:cNvSpPr>
          <p:nvPr/>
        </p:nvSpPr>
        <p:spPr>
          <a:xfrm>
            <a:off x="466084" y="58022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29" name="Text Placeholder 8">
            <a:extLst>
              <a:ext uri="{FF2B5EF4-FFF2-40B4-BE49-F238E27FC236}">
                <a16:creationId xmlns:a16="http://schemas.microsoft.com/office/drawing/2014/main" id="{9A903D14-E6C9-4604-B62D-5117418520FD}"/>
              </a:ext>
            </a:extLst>
          </p:cNvPr>
          <p:cNvSpPr txBox="1">
            <a:spLocks/>
          </p:cNvSpPr>
          <p:nvPr/>
        </p:nvSpPr>
        <p:spPr>
          <a:xfrm>
            <a:off x="3771993" y="5846656"/>
            <a:ext cx="4976591"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Working with large workloads,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demo</a:t>
            </a: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30" name="Straight Connector 29">
            <a:extLst>
              <a:ext uri="{FF2B5EF4-FFF2-40B4-BE49-F238E27FC236}">
                <a16:creationId xmlns:a16="http://schemas.microsoft.com/office/drawing/2014/main" id="{A85081D6-DB78-4E2A-A8A5-21BB3A19C100}"/>
              </a:ext>
            </a:extLst>
          </p:cNvPr>
          <p:cNvCxnSpPr>
            <a:cxnSpLocks/>
          </p:cNvCxnSpPr>
          <p:nvPr/>
        </p:nvCxnSpPr>
        <p:spPr>
          <a:xfrm>
            <a:off x="460748" y="5007064"/>
            <a:ext cx="8855796" cy="0"/>
          </a:xfrm>
          <a:prstGeom prst="line">
            <a:avLst/>
          </a:prstGeom>
          <a:noFill/>
          <a:ln w="9525" cap="flat" cmpd="sng" algn="ctr">
            <a:solidFill>
              <a:srgbClr val="FFFFFF">
                <a:lumMod val="85000"/>
              </a:srgbClr>
            </a:solidFill>
            <a:prstDash val="solid"/>
            <a:headEnd type="none"/>
            <a:tailEnd type="none"/>
          </a:ln>
          <a:effectLst/>
        </p:spPr>
      </p:cxnSp>
      <p:sp>
        <p:nvSpPr>
          <p:cNvPr id="31" name="Rectangle 30">
            <a:extLst>
              <a:ext uri="{FF2B5EF4-FFF2-40B4-BE49-F238E27FC236}">
                <a16:creationId xmlns:a16="http://schemas.microsoft.com/office/drawing/2014/main" id="{B59BC9D3-809D-4C8B-8BAD-700D66F7BF0E}"/>
              </a:ext>
            </a:extLst>
          </p:cNvPr>
          <p:cNvSpPr/>
          <p:nvPr/>
        </p:nvSpPr>
        <p:spPr bwMode="auto">
          <a:xfrm>
            <a:off x="284205" y="5054601"/>
            <a:ext cx="9112090" cy="1883568"/>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0D9BE9A-E6C6-456E-A145-59927E4C19E1}"/>
              </a:ext>
            </a:extLst>
          </p:cNvPr>
          <p:cNvSpPr/>
          <p:nvPr/>
        </p:nvSpPr>
        <p:spPr bwMode="auto">
          <a:xfrm>
            <a:off x="365505" y="1240715"/>
            <a:ext cx="9025666" cy="2985296"/>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38734958"/>
      </p:ext>
    </p:extLst>
  </p:cSld>
  <p:clrMapOvr>
    <a:masterClrMapping/>
  </p:clrMapOvr>
  <p:transition>
    <p:fade/>
  </p:transition>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18168</Words>
  <Application>Microsoft Office PowerPoint</Application>
  <PresentationFormat>Custom</PresentationFormat>
  <Paragraphs>2900</Paragraphs>
  <Slides>147</Slides>
  <Notes>107</Notes>
  <HiddenSlides>9</HiddenSlides>
  <MMClips>1</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147</vt:i4>
      </vt:variant>
    </vt:vector>
  </HeadingPairs>
  <TitlesOfParts>
    <vt:vector size="164" baseType="lpstr">
      <vt:lpstr>Architects Daughter</vt:lpstr>
      <vt:lpstr>Arial</vt:lpstr>
      <vt:lpstr>Calibri</vt:lpstr>
      <vt:lpstr>Consolas</vt:lpstr>
      <vt:lpstr>Gill Sans MT</vt:lpstr>
      <vt:lpstr>Segoe UI</vt:lpstr>
      <vt:lpstr>Segoe UI Black</vt:lpstr>
      <vt:lpstr>Segoe UI Light</vt:lpstr>
      <vt:lpstr>Segoe UI Semibold</vt:lpstr>
      <vt:lpstr>Segoe UI Semilight</vt:lpstr>
      <vt:lpstr>Times New Roman</vt:lpstr>
      <vt:lpstr>Wingdings</vt:lpstr>
      <vt:lpstr>Wingdings 3</vt:lpstr>
      <vt:lpstr>1_WHITE TEMPLATE</vt:lpstr>
      <vt:lpstr>1_Dynamics 365</vt:lpstr>
      <vt:lpstr>CorelDRAW</vt:lpstr>
      <vt:lpstr>Image</vt:lpstr>
      <vt:lpstr>(v1.3 – March 2019)</vt:lpstr>
      <vt:lpstr>Azure SQL Database Managed Instance  Technical overview</vt:lpstr>
      <vt:lpstr>Agenda</vt:lpstr>
      <vt:lpstr>Technology is shaping how businesses innovate and grow</vt:lpstr>
      <vt:lpstr>But data is more complex than ever</vt:lpstr>
      <vt:lpstr>Getting ahead means getting to the cloud</vt:lpstr>
      <vt:lpstr>IT optimization is key to digital transformation</vt:lpstr>
      <vt:lpstr>Migrate to the cloud with Azure SQL Database </vt:lpstr>
      <vt:lpstr>Breakthrough productivity and performance</vt:lpstr>
      <vt:lpstr>Industry-leading security </vt:lpstr>
      <vt:lpstr>Built-in intelligence </vt:lpstr>
      <vt:lpstr>Seamless and compatible</vt:lpstr>
      <vt:lpstr>Azure SQL Database resource types</vt:lpstr>
      <vt:lpstr>Azure SQL DB managed Instance</vt:lpstr>
      <vt:lpstr>Dedicated resources and familiar tools</vt:lpstr>
      <vt:lpstr>Competitive TCO</vt:lpstr>
      <vt:lpstr>Trade in on-premises cores with Azure Hybrid benefit </vt:lpstr>
      <vt:lpstr>Reserved Capacity for Azure SQL Database</vt:lpstr>
      <vt:lpstr>Azure Dev/Test pricing for SQL Database</vt:lpstr>
      <vt:lpstr>Competitive total cost of ownership</vt:lpstr>
      <vt:lpstr>Customers can focus on their business</vt:lpstr>
      <vt:lpstr>Agenda</vt:lpstr>
      <vt:lpstr>Azure relational database platform</vt:lpstr>
      <vt:lpstr>Azure relational database platform</vt:lpstr>
      <vt:lpstr>Who is Managed  Instance for?</vt:lpstr>
      <vt:lpstr>Azure Database migration journey</vt:lpstr>
      <vt:lpstr>PowerPoint Presentation</vt:lpstr>
      <vt:lpstr>Put your DBs on autopilot and focus on your business…</vt:lpstr>
      <vt:lpstr>Put your DBs on autopilot and focus on your business…</vt:lpstr>
      <vt:lpstr>Demo   “It’s just SQL” </vt:lpstr>
      <vt:lpstr>PowerPoint Presentation</vt:lpstr>
      <vt:lpstr>Save time with familiar SQL Server tools and resources</vt:lpstr>
      <vt:lpstr>Tools for your journey to the cloud</vt:lpstr>
      <vt:lpstr>Accelerating your journey to the cloud</vt:lpstr>
      <vt:lpstr>Easily migrate from SQL Server &amp; modernize</vt:lpstr>
      <vt:lpstr>Easily migrate from SQL Server &amp; modernize</vt:lpstr>
      <vt:lpstr>PowerPoint Presentation</vt:lpstr>
      <vt:lpstr>Dedicated resources through customer isolation</vt:lpstr>
      <vt:lpstr>Isolation and connectivity of Managed Instance</vt:lpstr>
      <vt:lpstr>PowerPoint Presentation</vt:lpstr>
      <vt:lpstr>Managed Instance: Service Tiers</vt:lpstr>
      <vt:lpstr>SQL Database deployment model overview</vt:lpstr>
      <vt:lpstr>Introduction to SQL Managed Instance   This lab demonstrates how to create an Azure SQL Database Managed Instance using the Azure Portal in a dedicated subnet of a virtual network. You will learn how to configure networks, security capabilities, and privacy capabilities of your Managed Instance. You will also understand how to size your MI, create disaster recovery protections, and manage &amp; monitor security and performance tuning. </vt:lpstr>
      <vt:lpstr>Azure SQL DB Managed Instance labs</vt:lpstr>
      <vt:lpstr>Lab   Creating a network and Managed Instance​  http://tinyurl.com/?????????</vt:lpstr>
      <vt:lpstr>Azure SQL Database Managed Instance</vt:lpstr>
      <vt:lpstr>Connecting to an Azure SQL Database Managed Instance</vt:lpstr>
      <vt:lpstr>Deployment resources</vt:lpstr>
      <vt:lpstr>Agenda</vt:lpstr>
      <vt:lpstr>Enterprise-grade security that is easy to use</vt:lpstr>
      <vt:lpstr>Securing the network</vt:lpstr>
      <vt:lpstr>PowerPoint Presentation</vt:lpstr>
      <vt:lpstr>Hub &amp; spoke architecture with MI</vt:lpstr>
      <vt:lpstr>Host your application in the cloud or keep on-premises</vt:lpstr>
      <vt:lpstr>Virtual network considerations </vt:lpstr>
      <vt:lpstr>Virtual network guidance </vt:lpstr>
      <vt:lpstr>Virtual network guidance </vt:lpstr>
      <vt:lpstr>Virtual network guidance </vt:lpstr>
      <vt:lpstr>Demo</vt:lpstr>
      <vt:lpstr>N-tier Architecture in Customer Data Center</vt:lpstr>
      <vt:lpstr>N-tier Architecture in Azure</vt:lpstr>
      <vt:lpstr>Securing the platform</vt:lpstr>
      <vt:lpstr>Virtual cluster</vt:lpstr>
      <vt:lpstr>Platform/Service Security</vt:lpstr>
      <vt:lpstr>Configuring authentication</vt:lpstr>
      <vt:lpstr>Azure Active Directory Authentication</vt:lpstr>
      <vt:lpstr>Other Capabilities</vt:lpstr>
      <vt:lpstr>Demo</vt:lpstr>
      <vt:lpstr>Monitoring and auditing</vt:lpstr>
      <vt:lpstr>Threat Protection</vt:lpstr>
      <vt:lpstr>Demo</vt:lpstr>
      <vt:lpstr>Protecting the data</vt:lpstr>
      <vt:lpstr>Agenda</vt:lpstr>
      <vt:lpstr>Authentication</vt:lpstr>
      <vt:lpstr>General Purpose </vt:lpstr>
      <vt:lpstr>Business Critical</vt:lpstr>
      <vt:lpstr>Built-in high availability </vt:lpstr>
      <vt:lpstr>Surface area of  Managed Instance</vt:lpstr>
      <vt:lpstr>Database Compatibility Based Certification</vt:lpstr>
      <vt:lpstr>App compatibility: what’s is missing?</vt:lpstr>
      <vt:lpstr>Azure AD</vt:lpstr>
      <vt:lpstr>CLR Considerations</vt:lpstr>
      <vt:lpstr>SQL Server Agent</vt:lpstr>
      <vt:lpstr>Service broker within instances</vt:lpstr>
      <vt:lpstr>Database mail</vt:lpstr>
      <vt:lpstr>Replication support</vt:lpstr>
      <vt:lpstr>PowerPoint Presentation</vt:lpstr>
      <vt:lpstr>Database Compatibility Based Certification</vt:lpstr>
      <vt:lpstr>App compatibility: what’s is missing?</vt:lpstr>
      <vt:lpstr>User Database File Layout Considerations</vt:lpstr>
      <vt:lpstr>Tempdb Data File Considerations</vt:lpstr>
      <vt:lpstr>Backup/restore</vt:lpstr>
      <vt:lpstr>Backups are automatic</vt:lpstr>
      <vt:lpstr>Restore considerations </vt:lpstr>
      <vt:lpstr>Agenda</vt:lpstr>
      <vt:lpstr>Using failover groups with Managed Instance</vt:lpstr>
      <vt:lpstr>Monitoring with Azure SQL Analytics</vt:lpstr>
      <vt:lpstr>Demo    Azure SQL Analytics</vt:lpstr>
      <vt:lpstr>Agenda</vt:lpstr>
      <vt:lpstr>Tools for your migration journey</vt:lpstr>
      <vt:lpstr>Your single destination for all thing's migration</vt:lpstr>
      <vt:lpstr>Expedite migration with Azure Database Migration Service</vt:lpstr>
      <vt:lpstr>Azure Database Migration Service</vt:lpstr>
      <vt:lpstr>Azure Database migration journey</vt:lpstr>
      <vt:lpstr>Azure Database migration journey</vt:lpstr>
      <vt:lpstr>Migrating databases using Azure Database Migration Services</vt:lpstr>
      <vt:lpstr>What to remember when migrate</vt:lpstr>
      <vt:lpstr>Database Experimentation Assistant</vt:lpstr>
      <vt:lpstr>Data Migration Assistant</vt:lpstr>
      <vt:lpstr>Demo    Data Migration Assistant</vt:lpstr>
      <vt:lpstr>Azure Database  Migration Service</vt:lpstr>
      <vt:lpstr>Migrate using Azure SQL Database Managed Instance   This lab demonstrates how to migrate a SQL database to an Azure SQL Database Managed Instance using the Azure Database Migration Service. </vt:lpstr>
      <vt:lpstr>Lab   Migrate using Azure SQL Database Managed Instance ​  http://tinyurl.com/?????????</vt:lpstr>
      <vt:lpstr>SQL -&gt; SQL Database MI online migration workflow</vt:lpstr>
      <vt:lpstr>Resources</vt:lpstr>
      <vt:lpstr>Agenda</vt:lpstr>
      <vt:lpstr>Comprehensive hybrid cloud for data analytics</vt:lpstr>
      <vt:lpstr>Migration to Azure</vt:lpstr>
      <vt:lpstr>Microsoft ETL/ELT Services</vt:lpstr>
      <vt:lpstr>Microsoft ETL/ELT Services</vt:lpstr>
      <vt:lpstr>Microsoft ETL/ELT Services</vt:lpstr>
      <vt:lpstr>SSIS IR Enterprise Edition</vt:lpstr>
      <vt:lpstr>SSIS IR Custom setup interface</vt:lpstr>
      <vt:lpstr>3rd party licensing</vt:lpstr>
      <vt:lpstr>3rd Party Extensibility – How to </vt:lpstr>
      <vt:lpstr>ISV Partners</vt:lpstr>
      <vt:lpstr>Documentation</vt:lpstr>
      <vt:lpstr>Documentation</vt:lpstr>
      <vt:lpstr>Documentation</vt:lpstr>
      <vt:lpstr>Documentation</vt:lpstr>
      <vt:lpstr>Business Intelligence Services</vt:lpstr>
      <vt:lpstr>Lift your SQL server integration services (SSIS) packages to azure</vt:lpstr>
      <vt:lpstr>SQL Managed Instance data integration and business intelligence  Learn to control the seamless orchestration of your enterprises' data integration efforts through an extensive tour of Azure Data Factory.  </vt:lpstr>
      <vt:lpstr>Lab   SQL Managed Instance data integration and business intelligence  http://tinyurl.com/????????</vt:lpstr>
      <vt:lpstr>Agenda</vt:lpstr>
      <vt:lpstr>Challenges with managing Very Large Databases (VLDB) </vt:lpstr>
      <vt:lpstr>What is Hyperscale?</vt:lpstr>
      <vt:lpstr>Azure SQL Database Hyperscale</vt:lpstr>
      <vt:lpstr>Committed to choice</vt:lpstr>
      <vt:lpstr>Hyperscale is available for single databases</vt:lpstr>
      <vt:lpstr>Hyperscale your database</vt:lpstr>
      <vt:lpstr>PowerPoint Presentation</vt:lpstr>
      <vt:lpstr>Agenda</vt:lpstr>
      <vt:lpstr>Documentation</vt:lpstr>
      <vt:lpstr>Blogs, best practices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2019-03-14T19:15:29Z</dcterms:created>
  <dcterms:modified xsi:type="dcterms:W3CDTF">2019-03-14T23:24:12Z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colinmu@microsoft.com</vt:lpwstr>
  </property>
  <property fmtid="{D5CDD505-2E9C-101B-9397-08002B2CF9AE}" pid="5" name="MSIP_Label_f42aa342-8706-4288-bd11-ebb85995028c_SetDate">
    <vt:lpwstr>2019-03-14T19:16:01.1745028Z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69704341-ff97-4154-b4ca-b87fdc2471d5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